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  <p:sldMasterId id="2147483672" r:id="rId3"/>
  </p:sldMasterIdLst>
  <p:notesMasterIdLst>
    <p:notesMasterId r:id="rId24"/>
  </p:notesMasterIdLst>
  <p:handoutMasterIdLst>
    <p:handoutMasterId r:id="rId25"/>
  </p:handoutMasterIdLst>
  <p:sldIdLst>
    <p:sldId id="277" r:id="rId4"/>
    <p:sldId id="262" r:id="rId5"/>
    <p:sldId id="285" r:id="rId6"/>
    <p:sldId id="301" r:id="rId7"/>
    <p:sldId id="300" r:id="rId8"/>
    <p:sldId id="303" r:id="rId9"/>
    <p:sldId id="304" r:id="rId10"/>
    <p:sldId id="278" r:id="rId11"/>
    <p:sldId id="290" r:id="rId12"/>
    <p:sldId id="279" r:id="rId13"/>
    <p:sldId id="291" r:id="rId14"/>
    <p:sldId id="296" r:id="rId15"/>
    <p:sldId id="287" r:id="rId16"/>
    <p:sldId id="297" r:id="rId17"/>
    <p:sldId id="298" r:id="rId18"/>
    <p:sldId id="280" r:id="rId19"/>
    <p:sldId id="288" r:id="rId20"/>
    <p:sldId id="289" r:id="rId21"/>
    <p:sldId id="286" r:id="rId22"/>
    <p:sldId id="292" r:id="rId2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23D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E1F5FC-AEBF-4FC2-AE4E-963C0ECAB86E}" v="5" dt="2026-09-11T16:46:48.7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ja Brown" userId="428966c6-da1a-4eba-8dcd-733f5421235d" providerId="ADAL" clId="{2470A4B8-86A0-43A7-BBCD-D72B2106D913}"/>
    <pc:docChg chg="mod">
      <pc:chgData name="Tonja Brown" userId="428966c6-da1a-4eba-8dcd-733f5421235d" providerId="ADAL" clId="{2470A4B8-86A0-43A7-BBCD-D72B2106D913}" dt="2026-09-11T16:44:17.526" v="0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994D7D-899A-B255-8C1D-F50BD323F8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643140-E4CB-1394-007C-022886779B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5BDC23-F6A9-CA44-9E38-AF507067FAE7}" type="datetimeFigureOut">
              <a:rPr lang="en-US"/>
              <a:pPr>
                <a:defRPr/>
              </a:pPr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C13410-D57E-5E94-5033-9CD10600BE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676E05-D771-2886-82FD-67D9457C27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B0965EA-34E3-5C4C-9882-B2CC522999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F943EB-ECD2-607E-CB5C-CB494F4EB4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416DF-8BDE-7A1F-A213-0AA98F83828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A467DE7-900F-A440-8AD3-82DE37143DAE}" type="datetimeFigureOut">
              <a:rPr lang="en-US"/>
              <a:pPr>
                <a:defRPr/>
              </a:pPr>
              <a:t>9/11/2026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DF84E7A-5F99-1231-2CE1-19E8B379F3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33079B2-5A59-F590-CE34-9CFE7BB3D4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C67F59-9D1D-5C78-D900-C461151CD30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B3E9B9-F99E-41C1-631B-F473563E9B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D9BCECF-A479-E74D-9845-0A36BED9D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59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324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744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57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9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84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5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354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262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891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02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5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55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50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9BCECF-A479-E74D-9845-0A36BED9D9E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36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Entity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 descr="A person smiling at camera&#10;&#10;AI-generated content may be incorrect." hidden="1">
            <a:extLst>
              <a:ext uri="{FF2B5EF4-FFF2-40B4-BE49-F238E27FC236}">
                <a16:creationId xmlns:a16="http://schemas.microsoft.com/office/drawing/2014/main" id="{C7B1D167-718D-4C80-B43F-0660C1328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24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-3175" y="0"/>
            <a:ext cx="12195175" cy="5353878"/>
          </a:xfrm>
          <a:solidFill>
            <a:schemeClr val="bg2">
              <a:alpha val="23000"/>
            </a:schemeClr>
          </a:solidFill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4" name="Title 1"/>
          <p:cNvSpPr>
            <a:spLocks noGrp="1"/>
          </p:cNvSpPr>
          <p:nvPr>
            <p:ph type="ctrTitle"/>
          </p:nvPr>
        </p:nvSpPr>
        <p:spPr>
          <a:xfrm>
            <a:off x="414761" y="2099234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/>
          </p:nvPr>
        </p:nvSpPr>
        <p:spPr>
          <a:xfrm>
            <a:off x="414761" y="3429000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14761" y="5196702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105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_Entity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 descr="A person smiling at camera&#10;&#10;AI-generated content may be incorrect." hidden="1">
            <a:extLst>
              <a:ext uri="{FF2B5EF4-FFF2-40B4-BE49-F238E27FC236}">
                <a16:creationId xmlns:a16="http://schemas.microsoft.com/office/drawing/2014/main" id="{BE4E0E87-6A64-36B3-EBEE-C3DA7C001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24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dient Bar">
            <a:extLst>
              <a:ext uri="{FF2B5EF4-FFF2-40B4-BE49-F238E27FC236}">
                <a16:creationId xmlns:a16="http://schemas.microsoft.com/office/drawing/2014/main" id="{3F1858BE-B70B-9AAC-5688-3AB12B88E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6059488"/>
            <a:ext cx="12211050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260473-F04D-4BBE-DB3E-ABD5025F5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456" y="6248399"/>
            <a:ext cx="375443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-3175" y="-1588"/>
            <a:ext cx="12195175" cy="5595165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4" name="Title 1"/>
          <p:cNvSpPr>
            <a:spLocks noGrp="1"/>
          </p:cNvSpPr>
          <p:nvPr>
            <p:ph type="ctrTitle"/>
          </p:nvPr>
        </p:nvSpPr>
        <p:spPr>
          <a:xfrm>
            <a:off x="350456" y="2099234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/>
          </p:nvPr>
        </p:nvSpPr>
        <p:spPr>
          <a:xfrm>
            <a:off x="350456" y="3429000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350456" y="5196702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722491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Entity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 descr="A person smiling at camera&#10;&#10;AI-generated content may be incorrect." hidden="1">
            <a:extLst>
              <a:ext uri="{FF2B5EF4-FFF2-40B4-BE49-F238E27FC236}">
                <a16:creationId xmlns:a16="http://schemas.microsoft.com/office/drawing/2014/main" id="{81B4C167-50C3-D8A7-0503-AAA089189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24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-315443" y="247649"/>
            <a:ext cx="12195175" cy="5810251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4" name="Title 1"/>
          <p:cNvSpPr>
            <a:spLocks noGrp="1"/>
          </p:cNvSpPr>
          <p:nvPr>
            <p:ph type="ctrTitle"/>
          </p:nvPr>
        </p:nvSpPr>
        <p:spPr>
          <a:xfrm>
            <a:off x="414338" y="2099234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/>
          </p:nvPr>
        </p:nvSpPr>
        <p:spPr>
          <a:xfrm>
            <a:off x="414338" y="3429000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14338" y="5196702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122740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_Entity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 descr="A person smiling at camera&#10;&#10;AI-generated content may be incorrect." hidden="1">
            <a:extLst>
              <a:ext uri="{FF2B5EF4-FFF2-40B4-BE49-F238E27FC236}">
                <a16:creationId xmlns:a16="http://schemas.microsoft.com/office/drawing/2014/main" id="{31DEB56B-0583-68CA-40A3-EE977877A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24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urple Gradient Bar">
            <a:extLst>
              <a:ext uri="{FF2B5EF4-FFF2-40B4-BE49-F238E27FC236}">
                <a16:creationId xmlns:a16="http://schemas.microsoft.com/office/drawing/2014/main" id="{56ABB2C3-4D82-CC2A-13C2-231054B13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5" y="6057900"/>
            <a:ext cx="121920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Small Slash" descr="A yellow line on a black background&#10;&#10;AI-generated content may be incorrect.">
            <a:extLst>
              <a:ext uri="{FF2B5EF4-FFF2-40B4-BE49-F238E27FC236}">
                <a16:creationId xmlns:a16="http://schemas.microsoft.com/office/drawing/2014/main" id="{9B5E8A89-115B-2903-78C4-796AB2434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94938" y="6391275"/>
            <a:ext cx="204787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UW Medicine Logo" descr="A black and white logo&#10;&#10;AI-generated content may be incorrect.">
            <a:extLst>
              <a:ext uri="{FF2B5EF4-FFF2-40B4-BE49-F238E27FC236}">
                <a16:creationId xmlns:a16="http://schemas.microsoft.com/office/drawing/2014/main" id="{5784008A-A19E-26BF-CD1D-BFD12E2C1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8" y="6181725"/>
            <a:ext cx="198755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-3175" y="-1588"/>
            <a:ext cx="12195175" cy="982089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4" name="Title 1"/>
          <p:cNvSpPr>
            <a:spLocks noGrp="1"/>
          </p:cNvSpPr>
          <p:nvPr>
            <p:ph type="ctrTitle"/>
          </p:nvPr>
        </p:nvSpPr>
        <p:spPr>
          <a:xfrm>
            <a:off x="414338" y="2099234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/>
          </p:nvPr>
        </p:nvSpPr>
        <p:spPr>
          <a:xfrm>
            <a:off x="414338" y="3429000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14338" y="5196702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10555733" y="6442729"/>
            <a:ext cx="1748344" cy="263525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rgbClr val="31006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836923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-Brand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 Image" descr="A close-up of a lock&#10;&#10;AI-generated content may be incorrect." hidden="1">
            <a:extLst>
              <a:ext uri="{FF2B5EF4-FFF2-40B4-BE49-F238E27FC236}">
                <a16:creationId xmlns:a16="http://schemas.microsoft.com/office/drawing/2014/main" id="{CFEC29EB-1E20-7F49-392E-19E529355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1050" cy="625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Large Yellow Bar" descr="A yellow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1E9DCBA2-7A2E-33FA-6DDE-6DD88D926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1460500"/>
            <a:ext cx="254476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dient Bar">
            <a:extLst>
              <a:ext uri="{FF2B5EF4-FFF2-40B4-BE49-F238E27FC236}">
                <a16:creationId xmlns:a16="http://schemas.microsoft.com/office/drawing/2014/main" id="{4C77D0E4-025C-3F45-F52E-B7687AF87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6059488"/>
            <a:ext cx="12211050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UW Medicine Logo" descr="A black and white logo&#10;&#10;AI-generated content may be incorrect.">
            <a:extLst>
              <a:ext uri="{FF2B5EF4-FFF2-40B4-BE49-F238E27FC236}">
                <a16:creationId xmlns:a16="http://schemas.microsoft.com/office/drawing/2014/main" id="{F3F74091-5483-D0A1-2FEA-2D6F2D08D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8" y="6181725"/>
            <a:ext cx="198755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-9525" y="-1588"/>
            <a:ext cx="12201525" cy="5595165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761" y="2099234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chemeClr val="bg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761" y="3429000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14761" y="5196702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334377" y="1550194"/>
            <a:ext cx="1748344" cy="263525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rgbClr val="31006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2086167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ept.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 Image" descr="A person holding a baby yawning&#10;&#10;AI-generated content may be incorrect." hidden="1">
            <a:extLst>
              <a:ext uri="{FF2B5EF4-FFF2-40B4-BE49-F238E27FC236}">
                <a16:creationId xmlns:a16="http://schemas.microsoft.com/office/drawing/2014/main" id="{E2DA8742-150C-473D-2AFA-E67753A2A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12188825" cy="624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761" y="2099234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761" y="3429000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14761" y="5196702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9268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Brand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 Image" descr="A close-up of a lock&#10;&#10;AI-generated content may be incorrect." hidden="1">
            <a:extLst>
              <a:ext uri="{FF2B5EF4-FFF2-40B4-BE49-F238E27FC236}">
                <a16:creationId xmlns:a16="http://schemas.microsoft.com/office/drawing/2014/main" id="{0B5881AD-468F-F231-011A-BC140F53C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1050" cy="625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Large Yellow Bar" descr="A yellow rectangular object with black border&#10;&#10;AI-generated content may be incorrect.">
            <a:extLst>
              <a:ext uri="{FF2B5EF4-FFF2-40B4-BE49-F238E27FC236}">
                <a16:creationId xmlns:a16="http://schemas.microsoft.com/office/drawing/2014/main" id="{03F3B0C0-FE69-5FE9-9AE0-F45A4236F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1203325"/>
            <a:ext cx="254476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dient Bar">
            <a:extLst>
              <a:ext uri="{FF2B5EF4-FFF2-40B4-BE49-F238E27FC236}">
                <a16:creationId xmlns:a16="http://schemas.microsoft.com/office/drawing/2014/main" id="{3D5BEAD4-9FE7-0190-1876-9DE9C805E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5857875"/>
            <a:ext cx="122110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70635FCB-D850-730D-55B3-5B83CA92B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63" y="6218238"/>
            <a:ext cx="4279900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0" y="-1588"/>
            <a:ext cx="12201525" cy="6859588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761" y="1758271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chemeClr val="bg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761" y="3088037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14761" y="4855739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0"/>
          <p:cNvSpPr>
            <a:spLocks noGrp="1"/>
          </p:cNvSpPr>
          <p:nvPr>
            <p:ph type="body" sz="quarter" idx="12"/>
          </p:nvPr>
        </p:nvSpPr>
        <p:spPr>
          <a:xfrm>
            <a:off x="334377" y="1209231"/>
            <a:ext cx="1748344" cy="263525"/>
          </a:xfrm>
        </p:spPr>
        <p:txBody>
          <a:bodyPr>
            <a:normAutofit/>
          </a:bodyPr>
          <a:lstStyle>
            <a:lvl1pPr marL="0" indent="0">
              <a:buNone/>
              <a:defRPr sz="1200" b="1">
                <a:solidFill>
                  <a:srgbClr val="31006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94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 Image Brand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761" y="2099234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chemeClr val="bg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761" y="3429000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14761" y="5196702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443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o Image Brand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761" y="2099234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chemeClr val="bg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761" y="3429000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14761" y="5196702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255884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o Image Brand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761" y="2099234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chemeClr val="bg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761" y="3429000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14761" y="5196702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2987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No Image Brand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761" y="2099234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chemeClr val="bg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761" y="3429000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2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14761" y="5196702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3536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o Image Brand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761" y="2099234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761" y="3429000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14761" y="5196702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174309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o Image Brand Rem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4761" y="2099234"/>
            <a:ext cx="10434321" cy="1156728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4761" y="3429000"/>
            <a:ext cx="1043432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414761" y="5196702"/>
            <a:ext cx="2489200" cy="3968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866878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435" y="2164975"/>
            <a:ext cx="4935071" cy="401198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6051177" y="1825625"/>
            <a:ext cx="509643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4918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434" y="365125"/>
            <a:ext cx="4935071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435" y="2164975"/>
            <a:ext cx="4935071" cy="401198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6051177" y="1825625"/>
            <a:ext cx="509643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1876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5706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38" y="1462603"/>
            <a:ext cx="10983912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38" y="4342328"/>
            <a:ext cx="1098391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52968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1C395C-138C-EB19-6CE7-77F5F50D5C23}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D7E2911E-9B1F-6482-B4C1-A3DCECD58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6357938"/>
            <a:ext cx="6099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566069"/>
                </a:solidFill>
                <a:latin typeface="Encode Sans Normal Light" panose="02000000000000000000" pitchFamily="2" charset="77"/>
              </a:rPr>
              <a:t>CONFIDENTIAL - DO NOT DISTRIBUTE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546F4EC3-9014-8BBC-0D53-E223897F2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05550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793976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5191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0259E0-AD05-8D30-F179-5FBB364E25D3}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7F6DE22A-9FF2-4B3E-BBFF-1B8528AD2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6357938"/>
            <a:ext cx="6099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566069"/>
                </a:solidFill>
                <a:latin typeface="Encode Sans Normal Light" panose="02000000000000000000" pitchFamily="2" charset="77"/>
              </a:rPr>
              <a:t>CONFIDENTIAL - DO NOT DISTRIBUTE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5B433AD-A998-A62E-302B-64460D2EF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05550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1820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9D878A-9FA7-7552-C02E-BF52639EF33C}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CBFB97-DFDA-C944-7835-7D8D88967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6357938"/>
            <a:ext cx="6099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566069"/>
                </a:solidFill>
                <a:latin typeface="Encode Sans Normal Light" panose="02000000000000000000" pitchFamily="2" charset="77"/>
              </a:rPr>
              <a:t>CONFIDENTIAL - DO NOT DISTRIBUTE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0BABCB-D81D-3B96-1456-B89813ACE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05550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090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FD6F016-D083-F4A4-AAA2-904EA5D7073B}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899707B7-C944-0363-0F4B-B199640BBD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6357938"/>
            <a:ext cx="6099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566069"/>
                </a:solidFill>
                <a:latin typeface="Encode Sans Normal Light" panose="02000000000000000000" pitchFamily="2" charset="77"/>
              </a:rPr>
              <a:t>CONFIDENTIAL - DO NOT DISTRIBUTE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0976BF0C-CC37-F621-1C8E-E800E7E8B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05550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85412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39C80AE-CC1B-FEA1-B7A3-3465D130D922}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A96E6443-971C-177D-6E44-2C4C67927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6357938"/>
            <a:ext cx="6099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566069"/>
                </a:solidFill>
                <a:latin typeface="Encode Sans Normal Light" panose="02000000000000000000" pitchFamily="2" charset="77"/>
              </a:rPr>
              <a:t>CONFIDENTIAL - DO NOT DISTRIBUTE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4B0B2A03-737C-D979-8DB3-103815FA4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05550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31245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34AA2F-E628-2041-F002-AC0C848F6F0C}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4BAE71E-0B1F-CA64-69E8-A9D77F705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6357938"/>
            <a:ext cx="6099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566069"/>
                </a:solidFill>
                <a:latin typeface="Encode Sans Normal Light" panose="02000000000000000000" pitchFamily="2" charset="77"/>
              </a:rPr>
              <a:t>CONFIDENTIAL - DO NOT DISTRIBUTE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BD8C0834-F7B1-4254-6003-E080ABB1C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05550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68361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A4B7A7-D51D-F7FB-3A1C-9D9E978D9790}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A4C0196D-E1F5-531B-AB1A-7F237E729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6357938"/>
            <a:ext cx="6099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566069"/>
                </a:solidFill>
                <a:latin typeface="Encode Sans Normal Light" panose="02000000000000000000" pitchFamily="2" charset="77"/>
              </a:rPr>
              <a:t>CONFIDENTIAL - DO NOT DISTRIBUTE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BEA4C390-ED3C-4847-EDDA-8754A6660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05550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4906293"/>
          </a:xfrm>
        </p:spPr>
        <p:txBody>
          <a:bodyPr vert="eaVert"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49062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40615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ChangeArrowheads="1"/>
          </p:cNvSpPr>
          <p:nvPr>
            <p:ph idx="1"/>
          </p:nvPr>
        </p:nvSpPr>
        <p:spPr bwMode="auto">
          <a:xfrm>
            <a:off x="358346" y="1825625"/>
            <a:ext cx="10995454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31294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850" y="457200"/>
            <a:ext cx="4500176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1850" y="2057400"/>
            <a:ext cx="450017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5662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562" y="457200"/>
            <a:ext cx="4475463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562" y="2057400"/>
            <a:ext cx="447546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13502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1397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ChangeArrowheads="1"/>
          </p:cNvSpPr>
          <p:nvPr>
            <p:ph idx="1"/>
          </p:nvPr>
        </p:nvSpPr>
        <p:spPr bwMode="auto">
          <a:xfrm>
            <a:off x="358346" y="1825625"/>
            <a:ext cx="10995454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88007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346" y="457200"/>
            <a:ext cx="44136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346" y="2057400"/>
            <a:ext cx="44136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81935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990" y="457200"/>
            <a:ext cx="44260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5990" y="2057400"/>
            <a:ext cx="44260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62686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5459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1550F0C-B231-66CD-1D11-A1EA1ABBB4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63538" y="365125"/>
            <a:ext cx="113887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03B5760-45E2-545E-13B3-C3DB7E4031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63538" y="1825625"/>
            <a:ext cx="113887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99" r:id="rId10"/>
    <p:sldLayoutId id="2147483800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  <p:sldLayoutId id="2147483789" r:id="rId18"/>
    <p:sldLayoutId id="2147483790" r:id="rId19"/>
    <p:sldLayoutId id="2147483791" r:id="rId20"/>
    <p:sldLayoutId id="2147483792" r:id="rId21"/>
    <p:sldLayoutId id="2147483793" r:id="rId22"/>
    <p:sldLayoutId id="2147483794" r:id="rId23"/>
    <p:sldLayoutId id="2147483795" r:id="rId24"/>
    <p:sldLayoutId id="2147483796" r:id="rId25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>
            <a:extLst>
              <a:ext uri="{FF2B5EF4-FFF2-40B4-BE49-F238E27FC236}">
                <a16:creationId xmlns:a16="http://schemas.microsoft.com/office/drawing/2014/main" id="{6E7038F8-7FEC-B15C-42C9-11DBA0DABD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365125"/>
            <a:ext cx="109950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5603" name="Text Placeholder 2">
            <a:extLst>
              <a:ext uri="{FF2B5EF4-FFF2-40B4-BE49-F238E27FC236}">
                <a16:creationId xmlns:a16="http://schemas.microsoft.com/office/drawing/2014/main" id="{F93E4922-B698-9CAB-0DC1-06475EB50B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825625"/>
            <a:ext cx="109950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97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rgbClr val="FFFF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FFFFFF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FFFFFF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Placeholder 1">
            <a:extLst>
              <a:ext uri="{FF2B5EF4-FFF2-40B4-BE49-F238E27FC236}">
                <a16:creationId xmlns:a16="http://schemas.microsoft.com/office/drawing/2014/main" id="{119D559F-E283-AAF1-DA19-E07D400B2E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365125"/>
            <a:ext cx="109950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8675" name="Text Placeholder 2">
            <a:extLst>
              <a:ext uri="{FF2B5EF4-FFF2-40B4-BE49-F238E27FC236}">
                <a16:creationId xmlns:a16="http://schemas.microsoft.com/office/drawing/2014/main" id="{5D36A387-E3A9-2ACE-2687-BB5C01AFFC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58775" y="1825625"/>
            <a:ext cx="109950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28676" name="Picture 2">
            <a:extLst>
              <a:ext uri="{FF2B5EF4-FFF2-40B4-BE49-F238E27FC236}">
                <a16:creationId xmlns:a16="http://schemas.microsoft.com/office/drawing/2014/main" id="{733529D3-DC19-D66B-8903-AB9699236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05550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3">
            <a:extLst>
              <a:ext uri="{FF2B5EF4-FFF2-40B4-BE49-F238E27FC236}">
                <a16:creationId xmlns:a16="http://schemas.microsoft.com/office/drawing/2014/main" id="{E47478D4-AA87-3D9B-F6E2-4063B2255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6357938"/>
            <a:ext cx="6099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en-US" altLang="en-US" sz="1200">
                <a:solidFill>
                  <a:schemeClr val="bg1"/>
                </a:solidFill>
                <a:latin typeface="Encode Sans Normal Light" panose="02000000000000000000" pitchFamily="2" charset="77"/>
              </a:rPr>
              <a:t>CONFIDENTIAL - DO NOT DISTRIBUTE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98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jpe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uwmedicine.org/career-advising/resources/4th-year-plannin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://education.uwmedicine.org/career-advising/resources/4th-year-planning/clinical-phase-planning-worksheet/" TargetMode="External"/><Relationship Id="rId5" Type="http://schemas.openxmlformats.org/officeDocument/2006/relationships/hyperlink" Target="https://education.uwmedicine.org/career-advising/specialty-guides/" TargetMode="External"/><Relationship Id="rId4" Type="http://schemas.openxmlformats.org/officeDocument/2006/relationships/hyperlink" Target="https://education.uwmedicine.org/career-advising/wp-content/uploads/sites/4/2026/09/Career-Planning-for-Explore-Focus-MS4-Year_2026-2027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uwmedicine.org/career-advising/specialty-guide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mediasite.hs.washington.edu/Mediasite/Play/c3ae11239db047db96cd0449e5b95d691d" TargetMode="External"/><Relationship Id="rId5" Type="http://schemas.openxmlformats.org/officeDocument/2006/relationships/hyperlink" Target="https://education.uwmedicine.org/career-advising/resources/elective-selection/elective-selection-frequently-asked-questions/" TargetMode="External"/><Relationship Id="rId4" Type="http://schemas.openxmlformats.org/officeDocument/2006/relationships/hyperlink" Target="https://education.uwmedicine.org/curriculum/clinicalcurriculumphases/clinical-curriculum-overview/explore-and-focus/clerkship-catalo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uwmedicine.org/curriculum/clinicalcurriculumphases/clinical-curriculum-overview/explore-and-focus/clerkship-catalo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education.uwmedicine.org/curriculum/clinicalcurriculumphases/clinical-curriculum-overview/explore-and-focus/permission-only-clerkships/" TargetMode="External"/><Relationship Id="rId13" Type="http://schemas.openxmlformats.org/officeDocument/2006/relationships/hyperlink" Target="https://education.uwmedicine.org/career-advising/specialty-guides/" TargetMode="External"/><Relationship Id="rId3" Type="http://schemas.openxmlformats.org/officeDocument/2006/relationships/hyperlink" Target="https://education.uwmedicine.org/curriculum/clinicalcurriculumphases/clinical-curriculum-overview/explore-and-focus/clerkship-catalog/" TargetMode="External"/><Relationship Id="rId7" Type="http://schemas.openxmlformats.org/officeDocument/2006/relationships/hyperlink" Target="https://education.uwmedicine.org/wp-content/uploads/2025/09/Explore-Focus-Clerkship-Catalog-User-Guide-9.9.25.pdf" TargetMode="External"/><Relationship Id="rId12" Type="http://schemas.openxmlformats.org/officeDocument/2006/relationships/hyperlink" Target="https://education.uwmedicine.org/career-advising/resources/4th-year-planning/" TargetMode="External"/><Relationship Id="rId2" Type="http://schemas.openxmlformats.org/officeDocument/2006/relationships/notesSlide" Target="../notesSlides/notesSlide15.xml"/><Relationship Id="rId16" Type="http://schemas.openxmlformats.org/officeDocument/2006/relationships/hyperlink" Target="https://education.uwmedicine.org/career-advising/resources/glossary-of-terms-for-medical-student-career-planning/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education.uwmedicine.org/technology/e-value-portal/" TargetMode="External"/><Relationship Id="rId11" Type="http://schemas.openxmlformats.org/officeDocument/2006/relationships/hyperlink" Target="https://education.uwmedicine.org/wwami-regional-contacts/" TargetMode="External"/><Relationship Id="rId5" Type="http://schemas.openxmlformats.org/officeDocument/2006/relationships/hyperlink" Target="https://education.uwmedicine.org/curriculum/clinicalcurriculumphases/clinical-curriculum-overview/explore-and-focus/advanced-patient-care/" TargetMode="External"/><Relationship Id="rId15" Type="http://schemas.openxmlformats.org/officeDocument/2006/relationships/hyperlink" Target="https://education.uwmedicine.org/career-advising/resources/away-rotations/" TargetMode="External"/><Relationship Id="rId10" Type="http://schemas.openxmlformats.org/officeDocument/2006/relationships/hyperlink" Target="https://education.uwmedicine.org/curriculum/clinicalcurriculumphases/clerkship-phase-contacts-overview/clerkship-contacts/" TargetMode="External"/><Relationship Id="rId4" Type="http://schemas.openxmlformats.org/officeDocument/2006/relationships/hyperlink" Target="https://education.uwmedicine.org/curriculum/clinicalcurriculumphases/clinical-curriculum-overview/explore-and-focus/guide-to-4th-year-planning/" TargetMode="External"/><Relationship Id="rId9" Type="http://schemas.openxmlformats.org/officeDocument/2006/relationships/hyperlink" Target="https://education.uwmedicine.org/curriculum/clinicalcurriculumphases/clerkship-phase-contacts-overview/" TargetMode="External"/><Relationship Id="rId14" Type="http://schemas.openxmlformats.org/officeDocument/2006/relationships/hyperlink" Target="https://education.uwmedicine.org/career-advising/specialty-guides/contacting-scas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06C62D6E-812F-E6BE-8C26-57F6283960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14338" y="2098675"/>
            <a:ext cx="10434637" cy="1157288"/>
          </a:xfrm>
        </p:spPr>
        <p:txBody>
          <a:bodyPr>
            <a:noAutofit/>
          </a:bodyPr>
          <a:lstStyle/>
          <a:p>
            <a:r>
              <a:rPr lang="en-US" sz="4000">
                <a:latin typeface="Calibri"/>
                <a:ea typeface="Calibri"/>
                <a:cs typeface="Calibri"/>
              </a:rPr>
              <a:t>It’s Going to Be Okay! Explore &amp; Focus Phase Curriculum &amp; Career Planning: Student Q&amp;A</a:t>
            </a:r>
          </a:p>
        </p:txBody>
      </p:sp>
      <p:sp>
        <p:nvSpPr>
          <p:cNvPr id="44034" name="Subtitle 2">
            <a:extLst>
              <a:ext uri="{FF2B5EF4-FFF2-40B4-BE49-F238E27FC236}">
                <a16:creationId xmlns:a16="http://schemas.microsoft.com/office/drawing/2014/main" id="{B5C4C6AB-69D4-AD0F-C23A-3DA89252925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14338" y="3547872"/>
            <a:ext cx="10434637" cy="1655763"/>
          </a:xfrm>
        </p:spPr>
        <p:txBody>
          <a:bodyPr>
            <a:normAutofit lnSpcReduction="10000"/>
          </a:bodyPr>
          <a:lstStyle/>
          <a:p>
            <a:r>
              <a:rPr lang="en-US" altLang="en-US" b="1"/>
              <a:t>Gina Franco</a:t>
            </a:r>
            <a:r>
              <a:rPr lang="en-US" altLang="en-US" sz="2000"/>
              <a:t>, she/her/hers</a:t>
            </a:r>
          </a:p>
          <a:p>
            <a:r>
              <a:rPr lang="en-US" sz="2000"/>
              <a:t>Assistant Director, Clinical Curriculum</a:t>
            </a:r>
            <a:endParaRPr lang="en-US" altLang="en-US" sz="2000"/>
          </a:p>
          <a:p>
            <a:pPr>
              <a:lnSpc>
                <a:spcPct val="100000"/>
              </a:lnSpc>
            </a:pPr>
            <a:r>
              <a:rPr lang="en-US" altLang="en-US" b="1"/>
              <a:t>Tonja Brown</a:t>
            </a:r>
            <a:r>
              <a:rPr lang="en-US" altLang="en-US" sz="2000"/>
              <a:t>, she/her/hers</a:t>
            </a:r>
            <a:br>
              <a:rPr lang="en-US" altLang="en-US"/>
            </a:br>
            <a:r>
              <a:rPr lang="en-US" altLang="en-US" sz="2000"/>
              <a:t>Career Advisor</a:t>
            </a:r>
          </a:p>
          <a:p>
            <a:endParaRPr lang="en-US" alt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4066D38-A9D1-6807-4061-DDCC651BEFA7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414338" y="5316347"/>
            <a:ext cx="2489200" cy="396875"/>
          </a:xfrm>
        </p:spPr>
        <p:txBody>
          <a:bodyPr/>
          <a:lstStyle/>
          <a:p>
            <a:r>
              <a:rPr lang="en-US"/>
              <a:t>September 10, 2026</a:t>
            </a:r>
          </a:p>
        </p:txBody>
      </p:sp>
      <p:pic>
        <p:nvPicPr>
          <p:cNvPr id="7" name="Large Yellow Bar">
            <a:extLst>
              <a:ext uri="{FF2B5EF4-FFF2-40B4-BE49-F238E27FC236}">
                <a16:creationId xmlns:a16="http://schemas.microsoft.com/office/drawing/2014/main" id="{E606B371-FE19-03AC-0DE4-A7088D904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8" y="1460500"/>
            <a:ext cx="254476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dient Bar">
            <a:extLst>
              <a:ext uri="{FF2B5EF4-FFF2-40B4-BE49-F238E27FC236}">
                <a16:creationId xmlns:a16="http://schemas.microsoft.com/office/drawing/2014/main" id="{1BB91DF3-9AF9-1783-96B0-2261F1790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525" y="6059488"/>
            <a:ext cx="12211050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UW Medicine Logo">
            <a:extLst>
              <a:ext uri="{FF2B5EF4-FFF2-40B4-BE49-F238E27FC236}">
                <a16:creationId xmlns:a16="http://schemas.microsoft.com/office/drawing/2014/main" id="{E93F4253-BF07-4476-A7FF-2FC93DF2A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8" y="6181725"/>
            <a:ext cx="198755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E07983CE-1D5D-C30A-5085-45D18292B040}"/>
              </a:ext>
            </a:extLst>
          </p:cNvPr>
          <p:cNvSpPr txBox="1">
            <a:spLocks/>
          </p:cNvSpPr>
          <p:nvPr/>
        </p:nvSpPr>
        <p:spPr>
          <a:xfrm>
            <a:off x="334376" y="1536747"/>
            <a:ext cx="2067511" cy="2635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1200" b="1" kern="1200">
                <a:solidFill>
                  <a:srgbClr val="31006F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Curriculum &amp; Career Advising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urple Banner">
            <a:extLst>
              <a:ext uri="{FF2B5EF4-FFF2-40B4-BE49-F238E27FC236}">
                <a16:creationId xmlns:a16="http://schemas.microsoft.com/office/drawing/2014/main" id="{AFF3118F-FDDA-953A-7FA8-DA5B80B12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063" y="0"/>
            <a:ext cx="5207000" cy="588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18F78B-41B1-48E6-B759-2E25B1CBC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5638" y="1477963"/>
            <a:ext cx="506412" cy="61912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8B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D63015-16C3-E319-06ED-643FE429A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67463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7" name="Title 1">
            <a:extLst>
              <a:ext uri="{FF2B5EF4-FFF2-40B4-BE49-F238E27FC236}">
                <a16:creationId xmlns:a16="http://schemas.microsoft.com/office/drawing/2014/main" id="{92FBBFBB-4205-D44D-57AF-645BE0248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3875" y="365125"/>
            <a:ext cx="4935538" cy="1325563"/>
          </a:xfrm>
        </p:spPr>
        <p:txBody>
          <a:bodyPr/>
          <a:lstStyle/>
          <a:p>
            <a:r>
              <a:rPr lang="en-US" altLang="en-US"/>
              <a:t>Today’s Focus</a:t>
            </a:r>
          </a:p>
        </p:txBody>
      </p:sp>
      <p:sp>
        <p:nvSpPr>
          <p:cNvPr id="50178" name="Content Placeholder 2">
            <a:extLst>
              <a:ext uri="{FF2B5EF4-FFF2-40B4-BE49-F238E27FC236}">
                <a16:creationId xmlns:a16="http://schemas.microsoft.com/office/drawing/2014/main" id="{991DCF09-6BC0-5C28-2E95-0A632905BC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3875" y="1744726"/>
            <a:ext cx="4935538" cy="3214687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b="1"/>
              <a:t>Goals</a:t>
            </a:r>
          </a:p>
          <a:p>
            <a:r>
              <a:rPr lang="en-US" sz="2000"/>
              <a:t>Present an overview of E&amp;F curriculum</a:t>
            </a:r>
          </a:p>
          <a:p>
            <a:r>
              <a:rPr lang="en-US" sz="2000"/>
              <a:t>What to expect from Career Advising </a:t>
            </a:r>
          </a:p>
          <a:p>
            <a:r>
              <a:rPr lang="en-US" sz="2000"/>
              <a:t>Improve your understanding of elective selection &amp; resources</a:t>
            </a:r>
          </a:p>
          <a:p>
            <a:r>
              <a:rPr lang="en-US" sz="2000"/>
              <a:t>Support your understanding of tools &amp; resources used in the process</a:t>
            </a:r>
          </a:p>
          <a:p>
            <a:r>
              <a:rPr lang="en-US" sz="2000"/>
              <a:t>Address areas where students commonly feel stress</a:t>
            </a:r>
          </a:p>
          <a:p>
            <a:r>
              <a:rPr lang="en-US" altLang="en-US" sz="2000"/>
              <a:t>Answer your questions!</a:t>
            </a:r>
            <a:endParaRPr lang="en-US" altLang="en-US"/>
          </a:p>
        </p:txBody>
      </p:sp>
      <p:pic>
        <p:nvPicPr>
          <p:cNvPr id="7" name="Picture 6" descr="River and autumn trees in park in Lyon">
            <a:extLst>
              <a:ext uri="{FF2B5EF4-FFF2-40B4-BE49-F238E27FC236}">
                <a16:creationId xmlns:a16="http://schemas.microsoft.com/office/drawing/2014/main" id="{13CB01E1-61E9-EABB-B264-0E370A32BC2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11826" y="0"/>
            <a:ext cx="648017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AECF5-2FF5-FA20-5BCA-302CF78B3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ED815CCE-C559-36A6-80F9-F6A7F5FB19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>
                <a:solidFill>
                  <a:srgbClr val="30006E"/>
                </a:solidFill>
                <a:effectLst/>
                <a:latin typeface="Calibri" panose="020F0502020204030204" pitchFamily="34" charset="0"/>
              </a:rPr>
              <a:t>Overview: Explore &amp; Focus Phase Curriculum</a:t>
            </a:r>
            <a:endParaRPr lang="en-US" altLang="en-US"/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229016B1-2D7F-E54F-E02D-56745274E5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3538" y="1418755"/>
            <a:ext cx="11388725" cy="3551709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200" b="1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CLERKSHIP </a:t>
            </a:r>
            <a:r>
              <a:rPr lang="en-US" altLang="en-US" sz="32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Requirements in the E&amp;F </a:t>
            </a:r>
          </a:p>
          <a:p>
            <a:pPr lvl="1"/>
            <a:r>
              <a:rPr lang="en-US" sz="28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Emergency Medicine (4-wks, 8 credits) </a:t>
            </a:r>
            <a:endParaRPr lang="en-US" sz="2800">
              <a:solidFill>
                <a:srgbClr val="323D48"/>
              </a:solidFill>
              <a:ea typeface="Calibri"/>
            </a:endParaRPr>
          </a:p>
          <a:p>
            <a:pPr lvl="1"/>
            <a:r>
              <a:rPr lang="en-US" sz="28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Neurology/Neurosurgery (4-wks, 8 credits)</a:t>
            </a:r>
            <a:endParaRPr lang="en-US" sz="2800">
              <a:solidFill>
                <a:srgbClr val="323D48"/>
              </a:solidFill>
              <a:ea typeface="Calibri"/>
            </a:endParaRPr>
          </a:p>
          <a:p>
            <a:pPr lvl="1"/>
            <a:r>
              <a:rPr lang="en-US" sz="28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Advanced Patient Care Clerkship (8-wks total, 16 credits)</a:t>
            </a:r>
            <a:endParaRPr lang="en-US" sz="2800">
              <a:solidFill>
                <a:srgbClr val="323D48"/>
              </a:solidFill>
              <a:ea typeface="Calibri"/>
            </a:endParaRPr>
          </a:p>
          <a:p>
            <a:pPr lvl="2"/>
            <a:r>
              <a:rPr lang="en-US" sz="28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Advanced Patient Care Sub-Internship (4-wks, 8 credits) </a:t>
            </a:r>
            <a:endParaRPr lang="en-US" sz="2800">
              <a:solidFill>
                <a:srgbClr val="323D48"/>
              </a:solidFill>
              <a:ea typeface="Calibri"/>
            </a:endParaRPr>
          </a:p>
          <a:p>
            <a:pPr lvl="1"/>
            <a:r>
              <a:rPr lang="en-US" sz="28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Clinical Electives (20-wks total, 40 credits)</a:t>
            </a:r>
          </a:p>
          <a:p>
            <a:pPr lvl="2"/>
            <a:r>
              <a:rPr lang="en-US" sz="28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Mix of both 2- and 4- week clerkships (with some limited exceptions)</a:t>
            </a:r>
          </a:p>
          <a:p>
            <a:pPr lvl="2"/>
            <a:r>
              <a:rPr lang="en-US" sz="28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Includes Special Assignment Electives, aka, Away rotations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AC2796-DA6C-A15F-A2C3-1CF95BD15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BE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05FF18-BB6A-F365-C798-467ED55D0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67463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7060A9-AA97-968B-A762-9E30B03022C1}"/>
              </a:ext>
            </a:extLst>
          </p:cNvPr>
          <p:cNvSpPr txBox="1"/>
          <p:nvPr/>
        </p:nvSpPr>
        <p:spPr>
          <a:xfrm>
            <a:off x="684750" y="5163987"/>
            <a:ext cx="107569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en-US" sz="2400">
                <a:latin typeface="Aptos"/>
              </a:rPr>
              <a:t>36 total weeks of requirements for your clerkships</a:t>
            </a:r>
            <a:endParaRPr lang="en-US" sz="2400"/>
          </a:p>
          <a:p>
            <a:pPr marL="285750" indent="-285750">
              <a:buFont typeface="Wingdings"/>
              <a:buChar char="v"/>
            </a:pPr>
            <a:r>
              <a:rPr lang="en-US" sz="2400">
                <a:latin typeface="Aptos"/>
              </a:rPr>
              <a:t>52 total weeks to take clerkships in E&amp;F </a:t>
            </a:r>
          </a:p>
          <a:p>
            <a:endParaRPr lang="en-US" sz="600">
              <a:latin typeface="Aptos"/>
            </a:endParaRPr>
          </a:p>
          <a:p>
            <a:pPr lvl="1"/>
            <a:r>
              <a:rPr lang="en-US">
                <a:latin typeface="Aptos"/>
              </a:rPr>
              <a:t>(52 weeks does not include Integration Weeks, Transition to Residency and breaks)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824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F6A32-D953-1AFA-168B-677CF517B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D7B4C25D-0D6C-051D-A236-7070812199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Sub-Is, APCs, Clinical Electives- what are they?</a:t>
            </a:r>
            <a:endParaRPr lang="en-US">
              <a:ea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02FAEE-5EE5-1A02-71E6-C280C5F46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BE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826F8F-043D-C977-8F9A-989803EA2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67463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9BDB2F7-830E-EC49-F83F-C1E20EA18E6C}"/>
              </a:ext>
            </a:extLst>
          </p:cNvPr>
          <p:cNvSpPr/>
          <p:nvPr/>
        </p:nvSpPr>
        <p:spPr>
          <a:xfrm>
            <a:off x="359833" y="1365250"/>
            <a:ext cx="3577166" cy="508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28600" lvl="1" indent="-228600">
              <a:buFont typeface=""/>
              <a:buChar char="•"/>
            </a:pPr>
            <a:endParaRPr lang="en-US" sz="2000">
              <a:solidFill>
                <a:srgbClr val="323D48"/>
              </a:solidFill>
              <a:latin typeface="Calibri"/>
              <a:ea typeface="Arial"/>
              <a:cs typeface="Arial"/>
            </a:endParaRPr>
          </a:p>
          <a:p>
            <a:pPr marL="228600" lvl="1" indent="-228600">
              <a:buFont typeface=""/>
              <a:buChar char="•"/>
            </a:pPr>
            <a:endParaRPr lang="en-US" sz="2000" b="0" i="0" u="none" strike="noStrike" baseline="0">
              <a:solidFill>
                <a:srgbClr val="323D48"/>
              </a:solidFill>
              <a:latin typeface="Calibri"/>
              <a:ea typeface="Arial"/>
              <a:cs typeface="Arial"/>
            </a:endParaRPr>
          </a:p>
          <a:p>
            <a:pPr marL="228600" lvl="1" indent="-228600">
              <a:buFont typeface=""/>
              <a:buChar char="•"/>
            </a:pP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Opportunity</a:t>
            </a:r>
            <a:r>
              <a:rPr lang="en-US" sz="2000">
                <a:solidFill>
                  <a:srgbClr val="323D48"/>
                </a:solidFill>
                <a:latin typeface="Calibri"/>
                <a:ea typeface="Arial"/>
                <a:cs typeface="Arial"/>
              </a:rPr>
              <a:t> </a:t>
            </a: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to engage in a clinical </a:t>
            </a:r>
            <a:r>
              <a:rPr lang="en-US" sz="2000">
                <a:solidFill>
                  <a:srgbClr val="323D48"/>
                </a:solidFill>
                <a:latin typeface="Calibri"/>
                <a:ea typeface="Arial"/>
                <a:cs typeface="Arial"/>
              </a:rPr>
              <a:t>rotation that</a:t>
            </a: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2000">
                <a:solidFill>
                  <a:srgbClr val="323D48"/>
                </a:solidFill>
                <a:latin typeface="Calibri"/>
                <a:ea typeface="Arial"/>
                <a:cs typeface="Arial"/>
              </a:rPr>
              <a:t>provides exposure</a:t>
            </a: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 to various specialties for </a:t>
            </a:r>
            <a:r>
              <a:rPr lang="en-US" sz="2000">
                <a:solidFill>
                  <a:srgbClr val="323D48"/>
                </a:solidFill>
                <a:latin typeface="Calibri"/>
                <a:ea typeface="Arial"/>
                <a:cs typeface="Arial"/>
              </a:rPr>
              <a:t>career development</a:t>
            </a: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 and exploration</a:t>
            </a:r>
            <a:r>
              <a:rPr lang="en-US" sz="2000" b="0" i="0">
                <a:solidFill>
                  <a:srgbClr val="30006E"/>
                </a:solidFill>
                <a:latin typeface="Calibri"/>
                <a:ea typeface="Arial"/>
                <a:cs typeface="Arial"/>
              </a:rPr>
              <a:t>​</a:t>
            </a:r>
            <a:endParaRPr lang="en-US" sz="2000"/>
          </a:p>
          <a:p>
            <a:pPr marL="228600" lvl="1" indent="-228600">
              <a:buFont typeface=""/>
              <a:buChar char="•"/>
            </a:pPr>
            <a:r>
              <a:rPr lang="en-US" sz="2000" b="0" i="0" u="none" strike="noStrike" baseline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With appropriate supervision, participate in </a:t>
            </a:r>
            <a:r>
              <a:rPr lang="en-US" sz="2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patient care as a supporting member of </a:t>
            </a:r>
            <a:r>
              <a:rPr lang="en-US" sz="2000" b="0" i="0" u="none" strike="noStrike" baseline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the care </a:t>
            </a:r>
            <a:r>
              <a:rPr lang="en-US" sz="2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team under the direction </a:t>
            </a:r>
            <a:r>
              <a:rPr lang="en-US" sz="2000" b="0" i="0" u="none" strike="noStrike" baseline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of a primary </a:t>
            </a:r>
            <a:r>
              <a:rPr lang="en-US" sz="2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clinician (usually</a:t>
            </a:r>
            <a:r>
              <a:rPr lang="en-US" sz="2000" b="0" i="0" u="none" strike="noStrike" baseline="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 a fellow or resident</a:t>
            </a:r>
            <a:r>
              <a:rPr lang="en-US" sz="2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)</a:t>
            </a:r>
          </a:p>
          <a:p>
            <a:pPr marL="228600" lvl="1" indent="-228600" algn="l" rtl="0">
              <a:buFont typeface=""/>
              <a:buChar char="•"/>
            </a:pP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2-or 4-week full-time clerkships</a:t>
            </a:r>
            <a:r>
              <a:rPr lang="en-US" sz="2000" b="0" i="0">
                <a:solidFill>
                  <a:srgbClr val="30006E"/>
                </a:solidFill>
                <a:latin typeface="Calibri"/>
                <a:ea typeface="Arial"/>
                <a:cs typeface="Arial"/>
              </a:rPr>
              <a:t>​</a:t>
            </a:r>
            <a:endParaRPr lang="en-US" sz="20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675191-2C05-3AAD-E0AE-73495454988C}"/>
              </a:ext>
            </a:extLst>
          </p:cNvPr>
          <p:cNvSpPr txBox="1"/>
          <p:nvPr/>
        </p:nvSpPr>
        <p:spPr>
          <a:xfrm>
            <a:off x="687917" y="1513416"/>
            <a:ext cx="27432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latin typeface="Aptos"/>
              </a:rPr>
              <a:t>CLINICAL ELECTIVE</a:t>
            </a:r>
            <a:endParaRPr lang="en-US" sz="2000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D8357D-6112-8640-5BA2-79EE58988D29}"/>
              </a:ext>
            </a:extLst>
          </p:cNvPr>
          <p:cNvSpPr/>
          <p:nvPr/>
        </p:nvSpPr>
        <p:spPr>
          <a:xfrm>
            <a:off x="4148666" y="1365249"/>
            <a:ext cx="3577166" cy="491066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28600" lvl="1" indent="-228600" algn="l" rtl="0">
              <a:buFont typeface=""/>
              <a:buChar char="•"/>
            </a:pPr>
            <a:endParaRPr lang="en-US" sz="2000" b="0" i="0" u="none" strike="noStrike" baseline="0">
              <a:solidFill>
                <a:srgbClr val="323D48"/>
              </a:solidFill>
              <a:latin typeface="Calibri"/>
              <a:ea typeface="Arial"/>
              <a:cs typeface="Arial"/>
            </a:endParaRPr>
          </a:p>
          <a:p>
            <a:pPr marL="228600" lvl="1" indent="-228600" algn="l" rtl="0">
              <a:buFont typeface=""/>
              <a:buChar char="•"/>
            </a:pP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8-credit clinical rotation where students act at an advanced level </a:t>
            </a:r>
            <a:r>
              <a:rPr lang="en-US" sz="2000" b="0" i="0">
                <a:solidFill>
                  <a:srgbClr val="30006E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228600" lvl="1" indent="-228600" algn="l" rtl="0">
              <a:buFont typeface=""/>
              <a:buChar char="•"/>
            </a:pP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Primary responsibility for aspects of </a:t>
            </a:r>
            <a:r>
              <a:rPr lang="en-US" sz="2000">
                <a:solidFill>
                  <a:srgbClr val="323D48"/>
                </a:solidFill>
                <a:latin typeface="Calibri"/>
                <a:ea typeface="Arial"/>
                <a:cs typeface="Arial"/>
              </a:rPr>
              <a:t>patient</a:t>
            </a: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 </a:t>
            </a:r>
            <a:r>
              <a:rPr lang="en-US" sz="2000">
                <a:solidFill>
                  <a:srgbClr val="323D48"/>
                </a:solidFill>
                <a:latin typeface="Calibri"/>
                <a:ea typeface="Arial"/>
                <a:cs typeface="Arial"/>
              </a:rPr>
              <a:t>care</a:t>
            </a: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 with appropriate supervision</a:t>
            </a:r>
            <a:r>
              <a:rPr lang="en-US" sz="2000" b="0" i="0">
                <a:solidFill>
                  <a:srgbClr val="30006E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228600" lvl="1" indent="-228600">
              <a:buFont typeface=""/>
              <a:buChar char="•"/>
            </a:pP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Demonstrate independence and an ability to think </a:t>
            </a:r>
            <a:r>
              <a:rPr lang="en-US" sz="2000">
                <a:solidFill>
                  <a:srgbClr val="323D48"/>
                </a:solidFill>
                <a:latin typeface="Calibri"/>
                <a:ea typeface="Arial"/>
                <a:cs typeface="Arial"/>
              </a:rPr>
              <a:t>critically and other skills</a:t>
            </a: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 necessary to transition to residency</a:t>
            </a:r>
            <a:r>
              <a:rPr lang="en-US" sz="2000" b="0" i="0">
                <a:solidFill>
                  <a:srgbClr val="30006E"/>
                </a:solidFill>
                <a:latin typeface="Calibri"/>
                <a:ea typeface="Arial"/>
                <a:cs typeface="Arial"/>
              </a:rPr>
              <a:t>​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8A144E-3A4D-76AC-29F8-1563F8B6A9A7}"/>
              </a:ext>
            </a:extLst>
          </p:cNvPr>
          <p:cNvSpPr txBox="1"/>
          <p:nvPr/>
        </p:nvSpPr>
        <p:spPr>
          <a:xfrm>
            <a:off x="4339166" y="1439333"/>
            <a:ext cx="302895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latin typeface="Aptos"/>
              </a:rPr>
              <a:t>ADVANCED PATIENT CARE CLERKSHIP (APC) </a:t>
            </a:r>
            <a:endParaRPr lang="en-US" sz="2000" b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7F1EF1-758E-C43C-1F39-3666239B81D5}"/>
              </a:ext>
            </a:extLst>
          </p:cNvPr>
          <p:cNvSpPr/>
          <p:nvPr/>
        </p:nvSpPr>
        <p:spPr>
          <a:xfrm>
            <a:off x="7979832" y="1365249"/>
            <a:ext cx="3577166" cy="49106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28600" lvl="1" indent="-228600" algn="l" rtl="0">
              <a:buFont typeface=""/>
              <a:buChar char="•"/>
            </a:pPr>
            <a:endParaRPr lang="en-US" sz="2000" b="0" i="0" u="none" strike="noStrike" baseline="0">
              <a:solidFill>
                <a:srgbClr val="323D48"/>
              </a:solidFill>
              <a:latin typeface="Calibri"/>
              <a:ea typeface="Arial"/>
              <a:cs typeface="Arial"/>
            </a:endParaRPr>
          </a:p>
          <a:p>
            <a:pPr marL="228600" lvl="1" indent="-228600" algn="l" rtl="0">
              <a:buFont typeface=""/>
              <a:buChar char="•"/>
            </a:pP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Subcategory of APCs </a:t>
            </a:r>
            <a:r>
              <a:rPr lang="en-US" sz="2000" b="0" i="0">
                <a:solidFill>
                  <a:srgbClr val="30006E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228600" lvl="1" indent="-228600" algn="l" rtl="0">
              <a:buFont typeface=""/>
              <a:buChar char="•"/>
            </a:pP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Student functions more like an intern in preparation for residency</a:t>
            </a:r>
            <a:r>
              <a:rPr lang="en-US" sz="2000" b="0" i="0">
                <a:solidFill>
                  <a:srgbClr val="30006E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228600" lvl="1" indent="-228600" algn="l" rtl="0">
              <a:buFont typeface=""/>
              <a:buChar char="•"/>
            </a:pP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Responsible for the care of patients</a:t>
            </a:r>
            <a:r>
              <a:rPr lang="en-US" sz="2000" b="0" i="0">
                <a:solidFill>
                  <a:srgbClr val="30006E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228600" lvl="1" indent="-228600" algn="l" rtl="0">
              <a:buFont typeface=""/>
              <a:buChar char="•"/>
            </a:pPr>
            <a:r>
              <a:rPr lang="en-US" sz="2000" b="0" i="0" u="none" strike="noStrike" baseline="0">
                <a:solidFill>
                  <a:srgbClr val="323D48"/>
                </a:solidFill>
                <a:latin typeface="Calibri"/>
                <a:ea typeface="Arial"/>
                <a:cs typeface="Arial"/>
              </a:rPr>
              <a:t>Integral part of team in a primary rather than consultative role</a:t>
            </a:r>
            <a:r>
              <a:rPr lang="en-US" sz="2000" b="0" i="0">
                <a:solidFill>
                  <a:srgbClr val="30006E"/>
                </a:solidFill>
                <a:latin typeface="Calibri"/>
                <a:ea typeface="Arial"/>
                <a:cs typeface="Arial"/>
              </a:rPr>
              <a:t>​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17C865-0100-AD23-60EC-8C11DEB40AB6}"/>
              </a:ext>
            </a:extLst>
          </p:cNvPr>
          <p:cNvSpPr txBox="1"/>
          <p:nvPr/>
        </p:nvSpPr>
        <p:spPr>
          <a:xfrm>
            <a:off x="8223250" y="1439333"/>
            <a:ext cx="308186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Aptos"/>
              </a:rPr>
              <a:t>ADVANCED PATIENT CARE CLERKSHIP- SUBINTERNSHIP(APC-S)</a:t>
            </a:r>
          </a:p>
        </p:txBody>
      </p:sp>
    </p:spTree>
    <p:extLst>
      <p:ext uri="{BB962C8B-B14F-4D97-AF65-F5344CB8AC3E}">
        <p14:creationId xmlns:p14="http://schemas.microsoft.com/office/powerpoint/2010/main" val="1932295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55087-1115-4650-7F85-645A2A1CF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0493BDDB-2DE7-BCD5-1574-B8944851AA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Credit Distribution for Electives</a:t>
            </a:r>
            <a:endParaRPr lang="en-US">
              <a:ea typeface="Calibri"/>
            </a:endParaRPr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3F9B0BEA-3C59-4F46-9935-08BC536893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3539" y="1486959"/>
            <a:ext cx="11378142" cy="4573588"/>
          </a:xfrm>
        </p:spPr>
        <p:txBody>
          <a:bodyPr/>
          <a:lstStyle/>
          <a:p>
            <a:r>
              <a:rPr lang="en-US" altLang="en-US" sz="2400">
                <a:latin typeface="Calibri"/>
                <a:ea typeface="Calibri"/>
                <a:cs typeface="Calibri"/>
              </a:rPr>
              <a:t>Credit for SOM Graduation Requirements is granted </a:t>
            </a:r>
            <a:r>
              <a:rPr lang="en-US" altLang="en-US" sz="24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chronologically 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Calibri"/>
                <a:ea typeface="Calibri"/>
                <a:cs typeface="Calibri"/>
              </a:rPr>
              <a:t>Your </a:t>
            </a:r>
            <a:r>
              <a:rPr lang="en-US" b="1">
                <a:latin typeface="Calibri"/>
                <a:ea typeface="Calibri"/>
                <a:cs typeface="Calibri"/>
              </a:rPr>
              <a:t>first</a:t>
            </a:r>
            <a:r>
              <a:rPr lang="en-US">
                <a:latin typeface="Calibri"/>
                <a:ea typeface="Calibri"/>
                <a:cs typeface="Calibri"/>
              </a:rPr>
              <a:t> APC-S taken will count towards your APC-S requirement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Calibri"/>
                <a:ea typeface="Calibri"/>
                <a:cs typeface="Calibri"/>
              </a:rPr>
              <a:t>Your</a:t>
            </a:r>
            <a:r>
              <a:rPr lang="en-US" sz="2400">
                <a:latin typeface="Calibri"/>
                <a:ea typeface="Calibri"/>
                <a:cs typeface="Calibri"/>
              </a:rPr>
              <a:t> </a:t>
            </a:r>
            <a:r>
              <a:rPr lang="en-US" sz="2400" b="1">
                <a:latin typeface="Calibri"/>
                <a:ea typeface="Calibri"/>
                <a:cs typeface="Calibri"/>
              </a:rPr>
              <a:t>first</a:t>
            </a:r>
            <a:r>
              <a:rPr lang="en-US" sz="2400">
                <a:latin typeface="Calibri"/>
                <a:ea typeface="Calibri"/>
                <a:cs typeface="Calibri"/>
              </a:rPr>
              <a:t> APC taken will count towards your APC  requirement*</a:t>
            </a:r>
          </a:p>
          <a:p>
            <a:r>
              <a:rPr lang="en-US" sz="2400">
                <a:latin typeface="Calibri"/>
                <a:ea typeface="Calibri"/>
                <a:cs typeface="Calibri"/>
              </a:rPr>
              <a:t>If you have multiple APC-Ss on your schedule: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Calibri"/>
                <a:ea typeface="Calibri"/>
                <a:cs typeface="Calibri"/>
              </a:rPr>
              <a:t>*A second chronological APC-S will count towards your APC requirement </a:t>
            </a:r>
            <a:r>
              <a:rPr lang="en-US" b="1">
                <a:latin typeface="Calibri"/>
                <a:ea typeface="Calibri"/>
                <a:cs typeface="Calibri"/>
              </a:rPr>
              <a:t>IF </a:t>
            </a:r>
            <a:r>
              <a:rPr lang="en-US">
                <a:latin typeface="Calibri"/>
                <a:ea typeface="Calibri"/>
                <a:cs typeface="Calibri"/>
              </a:rPr>
              <a:t>you haven’t already met the APC requirement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Calibri"/>
                <a:ea typeface="Calibri"/>
                <a:cs typeface="Calibri"/>
              </a:rPr>
              <a:t>If</a:t>
            </a:r>
            <a:r>
              <a:rPr lang="en-US" sz="2400">
                <a:latin typeface="Calibri"/>
                <a:ea typeface="Calibri"/>
                <a:cs typeface="Calibri"/>
              </a:rPr>
              <a:t> you have already met your APC requirement, any subsequent APC-Ss will count towards clinical elective credit</a:t>
            </a:r>
            <a:endParaRPr lang="en-US"/>
          </a:p>
          <a:p>
            <a:r>
              <a:rPr lang="en-US" sz="2400">
                <a:latin typeface="Calibri"/>
                <a:ea typeface="Calibri"/>
                <a:cs typeface="Calibri"/>
              </a:rPr>
              <a:t>If you have multiple APCs on your schedule: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latin typeface="Calibri"/>
                <a:ea typeface="Calibri"/>
                <a:cs typeface="Calibri"/>
              </a:rPr>
              <a:t>The next chronological APC after you have met your requirement will count towards clinical elective credit</a:t>
            </a:r>
          </a:p>
          <a:p>
            <a:endParaRPr lang="en-US" altLang="en-US">
              <a:ea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EECF56-3DBB-2AFB-4620-59113059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BE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92C2DF-1F76-55F2-2D84-8C0A3A2D6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67463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5926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FF9FB-CD39-AA22-BEAB-AC73118B8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C908CD88-F01B-38BA-B1B0-9471B92759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2955" y="269875"/>
            <a:ext cx="11388725" cy="1325563"/>
          </a:xfrm>
        </p:spPr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Credit Distribution, APC Flowchart</a:t>
            </a:r>
            <a:endParaRPr lang="en-US">
              <a:ea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FE5CEC-31DD-2680-4C28-5408640DE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BE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BF01C-FE30-7139-8619-A29DD66DE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67463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5" descr="Flow chart explaining how APCs are counted for UWSOM graduation requirements. ">
            <a:extLst>
              <a:ext uri="{FF2B5EF4-FFF2-40B4-BE49-F238E27FC236}">
                <a16:creationId xmlns:a16="http://schemas.microsoft.com/office/drawing/2014/main" id="{3E122A2D-772A-09D5-8272-FD12EDBB47D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9188" y="1381125"/>
            <a:ext cx="8217757" cy="4975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8887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AB1B2-B2E7-3D9C-CE05-CBDAD8EB7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D0344CEC-0DC6-9613-C308-6AC8B218D2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2955" y="269875"/>
            <a:ext cx="11388725" cy="1325563"/>
          </a:xfrm>
        </p:spPr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Credit Distribution, APC-S Flowchart</a:t>
            </a:r>
            <a:endParaRPr lang="en-US">
              <a:ea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B5A6BED-3CE2-2036-3DE5-1633669A4D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BE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72B135-B655-0F2B-9188-3147A6215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67463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Flow chart explaining how SubIs are counted for UWSOM graduation requirements. ">
            <a:extLst>
              <a:ext uri="{FF2B5EF4-FFF2-40B4-BE49-F238E27FC236}">
                <a16:creationId xmlns:a16="http://schemas.microsoft.com/office/drawing/2014/main" id="{2A4DDC35-E214-52AD-73F9-0F235B59304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250" y="2060351"/>
            <a:ext cx="11387666" cy="340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334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8B2F4-FEE6-99E0-08C0-5AAF5FFB1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4E141684-34E4-EF06-7C42-F429D0D546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>
                <a:solidFill>
                  <a:srgbClr val="30006E"/>
                </a:solidFill>
                <a:effectLst/>
                <a:latin typeface="Calibri"/>
                <a:ea typeface="Calibri"/>
                <a:cs typeface="Calibri"/>
              </a:rPr>
              <a:t>Overview: E&amp;F Phase Curriculum</a:t>
            </a:r>
            <a:r>
              <a:rPr lang="en-US">
                <a:solidFill>
                  <a:srgbClr val="30006E"/>
                </a:solidFill>
                <a:latin typeface="Calibri"/>
                <a:ea typeface="Calibri"/>
                <a:cs typeface="Calibri"/>
              </a:rPr>
              <a:t>, cont.</a:t>
            </a:r>
            <a:endParaRPr lang="en-US" altLang="en-US"/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67E654D3-207B-D9F5-96C6-6574E0A98C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0362" y="1338554"/>
            <a:ext cx="11401015" cy="5033860"/>
          </a:xfrm>
        </p:spPr>
        <p:txBody>
          <a:bodyPr/>
          <a:lstStyle/>
          <a:p>
            <a:r>
              <a:rPr lang="en-US" altLang="en-US" sz="26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Difference in the E&amp;F Phase from other phases </a:t>
            </a:r>
            <a:endParaRPr lang="en-US" sz="2600">
              <a:solidFill>
                <a:srgbClr val="323D48"/>
              </a:solidFill>
              <a:ea typeface="Calibri"/>
            </a:endParaRPr>
          </a:p>
          <a:p>
            <a:pPr lvl="1"/>
            <a:r>
              <a:rPr lang="en-US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Foundations and Patient Care phases are generally lockstep curriculum </a:t>
            </a:r>
          </a:p>
          <a:p>
            <a:pPr lvl="1"/>
            <a:r>
              <a:rPr lang="en-US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E&amp;F is flexible: schedules can be changed to accommodate specialty exploration and preparation for residency </a:t>
            </a:r>
          </a:p>
          <a:p>
            <a:r>
              <a:rPr lang="en-US" sz="26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Why do we need a full schedule if we aren't sure of our needs right now?</a:t>
            </a:r>
          </a:p>
          <a:p>
            <a:pPr lvl="1"/>
            <a:r>
              <a:rPr lang="en-US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Registration needs to ensure everyone has a full schedule, but you can adjust your schedule throughout the year up until graduation </a:t>
            </a:r>
            <a:r>
              <a:rPr lang="en-US" sz="20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(up to 6 weeks prior to the start date)</a:t>
            </a:r>
            <a:endParaRPr lang="en-US" sz="2000">
              <a:solidFill>
                <a:srgbClr val="323D48"/>
              </a:solidFill>
              <a:ea typeface="Calibri"/>
            </a:endParaRPr>
          </a:p>
          <a:p>
            <a:pPr lvl="2"/>
            <a:r>
              <a:rPr lang="en-US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As interests develop, come back to reg process to see what is available</a:t>
            </a:r>
            <a:endParaRPr lang="en-US">
              <a:solidFill>
                <a:srgbClr val="323D48"/>
              </a:solidFill>
            </a:endParaRPr>
          </a:p>
          <a:p>
            <a:pPr lvl="3"/>
            <a:r>
              <a:rPr lang="en-US" sz="20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Visit </a:t>
            </a:r>
            <a:r>
              <a:rPr lang="en-US" sz="2000" err="1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eValue</a:t>
            </a:r>
            <a:r>
              <a:rPr lang="en-US" sz="20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 and E&amp;F Clerkship Catalog often!</a:t>
            </a:r>
          </a:p>
          <a:p>
            <a:pPr lvl="2"/>
            <a:r>
              <a:rPr lang="en-US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Talk w depts – make relationships – space may open in rotations that were previously closed or more rotations may come available </a:t>
            </a:r>
          </a:p>
          <a:p>
            <a:pPr lvl="2"/>
            <a:r>
              <a:rPr lang="en-US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Read communications coming from departments about their processes </a:t>
            </a:r>
          </a:p>
          <a:p>
            <a:pPr marL="0" indent="0" algn="ctr">
              <a:buNone/>
            </a:pPr>
            <a:r>
              <a:rPr lang="en-US" sz="24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This is intentionally an iterative process. Be planful and flexible; adjust your schedule as you get new information. </a:t>
            </a:r>
          </a:p>
          <a:p>
            <a:endParaRPr lang="en-US" altLang="en-US">
              <a:solidFill>
                <a:srgbClr val="323D48"/>
              </a:solidFill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D708DD-8C0E-8FB5-929B-68B4A2338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BE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1C4937-0DF7-2285-D1AA-2C8B44C5B0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67463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762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56865-2229-C795-FA21-208C8C4ED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2940472E-765A-C051-509C-69E50D2C28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>
                <a:solidFill>
                  <a:srgbClr val="30006E"/>
                </a:solidFill>
                <a:effectLst/>
                <a:latin typeface="Calibri" panose="020F0502020204030204" pitchFamily="34" charset="0"/>
              </a:rPr>
              <a:t>Career Planning in E&amp;F: What Comes Next</a:t>
            </a:r>
            <a:endParaRPr lang="en-US" altLang="en-US"/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B726A6C0-4924-F717-E090-5B5F31AD8C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From Oct.-Dec. Career Advising meets with every student planning to graduate in 2028</a:t>
            </a:r>
          </a:p>
          <a:p>
            <a:endParaRPr lang="en-US">
              <a:solidFill>
                <a:srgbClr val="323D48"/>
              </a:solidFill>
            </a:endParaRPr>
          </a:p>
          <a:p>
            <a:r>
              <a:rPr lang="en-US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Your dedicated career advisor will email you at the end of September with instructions for scheduling an “</a:t>
            </a:r>
            <a:r>
              <a:rPr lang="en-US" i="1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Explore &amp; Focus Phase Career Planning Appointment</a:t>
            </a:r>
            <a:r>
              <a:rPr lang="en-US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”</a:t>
            </a:r>
          </a:p>
          <a:p>
            <a:endParaRPr lang="en-US">
              <a:solidFill>
                <a:srgbClr val="323D48"/>
              </a:solidFill>
            </a:endParaRPr>
          </a:p>
          <a:p>
            <a:r>
              <a:rPr lang="en-US" b="1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Prior to your appointment, you will be asked to set aside time (minimum 2 hours) to complete preparation steps 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FCBE36-009D-0329-6922-F5F82BFCE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8D47CD-13A8-F161-6D00-E1B61B934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67463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792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AA371-1F7D-B509-01ED-F13653130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706974AB-86E4-211C-04B7-787E2F699F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>
                <a:solidFill>
                  <a:srgbClr val="30006E"/>
                </a:solidFill>
                <a:effectLst/>
                <a:latin typeface="Calibri" panose="020F0502020204030204" pitchFamily="34" charset="0"/>
              </a:rPr>
              <a:t>Career Planning in E&amp;F: Required Preparation</a:t>
            </a:r>
            <a:endParaRPr lang="en-US" altLang="en-US"/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A94072D1-0747-AB61-D7C6-CFE49F4D11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US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Read ALL of the content on:</a:t>
            </a:r>
          </a:p>
          <a:p>
            <a:pPr lvl="1"/>
            <a:r>
              <a:rPr lang="en-US">
                <a:latin typeface="Calibri"/>
                <a:ea typeface="Calibri"/>
                <a:cs typeface="Calibri"/>
                <a:hlinkClick r:id="rId3"/>
              </a:rPr>
              <a:t>Explore &amp; Focus Phase Career Planning </a:t>
            </a:r>
            <a:r>
              <a:rPr lang="en-US">
                <a:latin typeface="Calibri"/>
                <a:ea typeface="Calibri"/>
                <a:cs typeface="Calibri"/>
              </a:rPr>
              <a:t>webpage, including the PDF: </a:t>
            </a:r>
            <a:r>
              <a:rPr lang="en-US" i="1">
                <a:latin typeface="Calibri"/>
                <a:ea typeface="Calibri"/>
                <a:cs typeface="Calibri"/>
                <a:hlinkClick r:id="rId4"/>
              </a:rPr>
              <a:t>Career Planning for Explore &amp; Focus: Specialty Planning &amp; Residency Application</a:t>
            </a:r>
            <a:endParaRPr lang="en-US" i="1">
              <a:latin typeface="Calibri"/>
              <a:ea typeface="Calibri"/>
              <a:cs typeface="Calibri"/>
            </a:endParaRPr>
          </a:p>
          <a:p>
            <a:pPr lvl="1"/>
            <a:endParaRPr lang="en-US" i="1">
              <a:latin typeface="Calibri"/>
              <a:ea typeface="Calibri"/>
              <a:cs typeface="Calibri"/>
              <a:hlinkClick r:id="rId5"/>
            </a:endParaRPr>
          </a:p>
          <a:p>
            <a:pPr lvl="1"/>
            <a:r>
              <a:rPr lang="en-US">
                <a:latin typeface="Calibri"/>
                <a:ea typeface="Calibri"/>
                <a:cs typeface="Calibri"/>
                <a:hlinkClick r:id="rId5"/>
              </a:rPr>
              <a:t>Specialty Guides</a:t>
            </a:r>
            <a:r>
              <a:rPr lang="en-US">
                <a:latin typeface="Calibri"/>
                <a:ea typeface="Calibri"/>
                <a:cs typeface="Calibri"/>
              </a:rPr>
              <a:t>: "Explore &amp; Focus Phase Planning" content for the specialties you are considering for residency</a:t>
            </a:r>
            <a:endParaRPr lang="en-US" sz="2800">
              <a:latin typeface="Calibri"/>
              <a:ea typeface="Calibri"/>
              <a:cs typeface="Calibri"/>
            </a:endParaRPr>
          </a:p>
          <a:p>
            <a:pPr marL="514350" lvl="0" indent="-514350">
              <a:buFont typeface="+mj-lt"/>
              <a:buAutoNum type="arabicPeriod"/>
            </a:pPr>
            <a:endParaRPr lang="en-US"/>
          </a:p>
          <a:p>
            <a:pPr marL="514350" lvl="0" indent="-514350">
              <a:buFont typeface="+mj-lt"/>
              <a:buAutoNum type="arabicPeriod"/>
            </a:pPr>
            <a:r>
              <a:rPr lang="en-US">
                <a:latin typeface="Calibri"/>
                <a:ea typeface="Calibri"/>
                <a:cs typeface="Calibri"/>
              </a:rPr>
              <a:t>Download and complete a draft of your </a:t>
            </a:r>
            <a:r>
              <a:rPr lang="en-US">
                <a:latin typeface="Calibri"/>
                <a:ea typeface="Calibri"/>
                <a:cs typeface="Calibri"/>
                <a:hlinkClick r:id="rId6"/>
              </a:rPr>
              <a:t>Clinical Phase Planning Worksheet</a:t>
            </a:r>
            <a:endParaRPr lang="en-US">
              <a:latin typeface="Calibri"/>
              <a:ea typeface="Calibri"/>
              <a:cs typeface="Calibri"/>
            </a:endParaRPr>
          </a:p>
          <a:p>
            <a:pPr marL="514350" lvl="0" indent="-514350">
              <a:buFont typeface="+mj-lt"/>
              <a:buAutoNum type="arabicPeriod"/>
            </a:pPr>
            <a:endParaRPr lang="en-US" sz="3200"/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Upload your Planning Worksheet to your appointment with your career advisor </a:t>
            </a:r>
            <a:r>
              <a:rPr lang="en-US" sz="2000">
                <a:solidFill>
                  <a:srgbClr val="323D48"/>
                </a:solidFill>
                <a:latin typeface="Calibri"/>
                <a:ea typeface="Calibri"/>
                <a:cs typeface="Calibri"/>
              </a:rPr>
              <a:t>(you can go back and add the worksheet after you book the appt.)</a:t>
            </a:r>
            <a:endParaRPr lang="en-US">
              <a:solidFill>
                <a:srgbClr val="323D4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6EF9FA-617C-6592-E2AF-09481F95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1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81235-93AF-562F-2B23-224831C4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D11C8030-5A2A-6012-9037-ED9579AC82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0006E"/>
                </a:solidFill>
                <a:latin typeface="Calibri"/>
                <a:ea typeface="Calibri"/>
                <a:cs typeface="Calibri"/>
              </a:rPr>
              <a:t>Have You Experienced</a:t>
            </a:r>
            <a:r>
              <a:rPr lang="en-US" sz="4400" b="1">
                <a:solidFill>
                  <a:srgbClr val="30006E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>
                <a:solidFill>
                  <a:srgbClr val="30006E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sz="4400" b="1">
                <a:solidFill>
                  <a:srgbClr val="30006E"/>
                </a:solidFill>
                <a:effectLst/>
                <a:latin typeface="Calibri"/>
                <a:ea typeface="Calibri"/>
                <a:cs typeface="Calibri"/>
              </a:rPr>
              <a:t>ny of </a:t>
            </a:r>
            <a:r>
              <a:rPr lang="en-US">
                <a:solidFill>
                  <a:srgbClr val="30006E"/>
                </a:solidFill>
                <a:latin typeface="Calibri"/>
                <a:ea typeface="Calibri"/>
                <a:cs typeface="Calibri"/>
              </a:rPr>
              <a:t>These Challenges</a:t>
            </a:r>
            <a:r>
              <a:rPr lang="en-US" sz="4400" b="1">
                <a:solidFill>
                  <a:srgbClr val="30006E"/>
                </a:solidFill>
                <a:effectLst/>
                <a:latin typeface="Calibri"/>
                <a:ea typeface="Calibri"/>
                <a:cs typeface="Calibri"/>
              </a:rPr>
              <a:t>? </a:t>
            </a:r>
            <a:endParaRPr lang="en-US" altLang="en-US">
              <a:latin typeface="Calibri"/>
              <a:ea typeface="Calibri"/>
              <a:cs typeface="Calibri"/>
            </a:endParaRPr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CAFEA838-5E2E-FD8A-9D36-1D813CA7C8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3538" y="1745416"/>
            <a:ext cx="11615988" cy="4431547"/>
          </a:xfrm>
        </p:spPr>
        <p:txBody>
          <a:bodyPr/>
          <a:lstStyle/>
          <a:p>
            <a:pPr marL="0" lvl="0" indent="0">
              <a:buNone/>
            </a:pPr>
            <a:r>
              <a:rPr lang="en-US" b="1">
                <a:latin typeface="Calibri"/>
                <a:ea typeface="Calibri"/>
                <a:cs typeface="Calibri"/>
              </a:rPr>
              <a:t>Don’t wait! Schedule your E&amp;F Phase Career Planning appointment in late-Sept., Oct., or early-Nov.</a:t>
            </a:r>
          </a:p>
          <a:p>
            <a:pPr lvl="1"/>
            <a:endParaRPr lang="en-US" sz="900"/>
          </a:p>
          <a:p>
            <a:pPr lvl="1"/>
            <a:r>
              <a:rPr lang="en-US">
                <a:latin typeface="Calibri"/>
                <a:ea typeface="Calibri"/>
                <a:cs typeface="Calibri"/>
              </a:rPr>
              <a:t>Finishing Patient Care Phase 6-12 weeks after standard end time (end of March 2027)</a:t>
            </a:r>
          </a:p>
          <a:p>
            <a:pPr lvl="1"/>
            <a:r>
              <a:rPr lang="en-US">
                <a:latin typeface="Calibri"/>
                <a:ea typeface="Calibri"/>
                <a:cs typeface="Calibri"/>
              </a:rPr>
              <a:t>Foundations block fail(s) </a:t>
            </a:r>
          </a:p>
          <a:p>
            <a:pPr lvl="1"/>
            <a:r>
              <a:rPr lang="en-US">
                <a:latin typeface="Calibri"/>
                <a:ea typeface="Calibri"/>
                <a:cs typeface="Calibri"/>
              </a:rPr>
              <a:t>Step 1 or Step 2CK fail; Low Step 1 or Step 2CK score; Have not taken Step 1 yet</a:t>
            </a:r>
          </a:p>
          <a:p>
            <a:pPr lvl="1"/>
            <a:r>
              <a:rPr lang="en-US">
                <a:latin typeface="Calibri"/>
                <a:ea typeface="Calibri"/>
                <a:cs typeface="Calibri"/>
              </a:rPr>
              <a:t>Clerkship exam fail(s) or clerkship fail(s) </a:t>
            </a:r>
          </a:p>
          <a:p>
            <a:pPr lvl="1"/>
            <a:r>
              <a:rPr lang="en-US">
                <a:latin typeface="Calibri"/>
                <a:ea typeface="Calibri"/>
                <a:cs typeface="Calibri"/>
              </a:rPr>
              <a:t>For clerkships graded on H/HP/P/F scale prior to Spring 2026: 2 or more Passes in Patient Care Phase. Pass in a specialty of interest.</a:t>
            </a:r>
          </a:p>
          <a:p>
            <a:pPr lvl="1"/>
            <a:r>
              <a:rPr lang="en-US">
                <a:latin typeface="Calibri"/>
                <a:ea typeface="Calibri"/>
                <a:cs typeface="Calibri"/>
              </a:rPr>
              <a:t>Expansion (non-research related) or leave of absence</a:t>
            </a:r>
            <a:endParaRPr lang="en-US" sz="2800"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36508D-B729-BD2F-6562-409925C49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41AF38-E258-05AE-BC71-2FE9221C9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67463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158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66DE0-2B61-764E-E859-B8ED3586A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8125DD37-38F8-AD41-BD37-E35359F06F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Planning Your E&amp;F Electives</a:t>
            </a:r>
            <a:endParaRPr lang="en-US" sz="4400" b="1">
              <a:solidFill>
                <a:srgbClr val="30006E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BA69E14D-D7DC-6CBF-0618-47456E829F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3537" y="1615533"/>
            <a:ext cx="8104057" cy="4985684"/>
          </a:xfrm>
        </p:spPr>
        <p:txBody>
          <a:bodyPr/>
          <a:lstStyle/>
          <a:p>
            <a:pPr marL="0" marR="199390" indent="0">
              <a:lnSpc>
                <a:spcPct val="80000"/>
              </a:lnSpc>
              <a:spcBef>
                <a:spcPts val="580"/>
              </a:spcBef>
              <a:buNone/>
              <a:tabLst>
                <a:tab pos="261620" algn="l"/>
              </a:tabLst>
            </a:pPr>
            <a:r>
              <a:rPr lang="en-US" sz="2400" b="1" spc="-5">
                <a:ea typeface="Calibri" panose="020F0502020204030204" pitchFamily="34" charset="0"/>
              </a:rPr>
              <a:t>Consult </a:t>
            </a:r>
            <a:r>
              <a:rPr lang="en-US" sz="2400" b="1" spc="-5">
                <a:ea typeface="Calibri" panose="020F0502020204030204" pitchFamily="34" charset="0"/>
                <a:hlinkClick r:id="rId3"/>
              </a:rPr>
              <a:t>Specialty Guides: E&amp;F Phase Planning section</a:t>
            </a:r>
            <a:r>
              <a:rPr lang="en-US" sz="2400" spc="-5">
                <a:ea typeface="Calibri" panose="020F0502020204030204" pitchFamily="34" charset="0"/>
              </a:rPr>
              <a:t> </a:t>
            </a:r>
          </a:p>
          <a:p>
            <a:pPr marL="355600" marR="199390" indent="-182880">
              <a:lnSpc>
                <a:spcPct val="80000"/>
              </a:lnSpc>
              <a:spcBef>
                <a:spcPts val="580"/>
              </a:spcBef>
              <a:tabLst>
                <a:tab pos="261620" algn="l"/>
              </a:tabLst>
            </a:pPr>
            <a:r>
              <a:rPr lang="en-US" sz="2000" spc="-5">
                <a:ea typeface="Calibri" panose="020F0502020204030204" pitchFamily="34" charset="0"/>
              </a:rPr>
              <a:t>Recommendations on selecting </a:t>
            </a:r>
            <a:r>
              <a:rPr lang="en-US" sz="2000" spc="-5" err="1">
                <a:ea typeface="Calibri" panose="020F0502020204030204" pitchFamily="34" charset="0"/>
              </a:rPr>
              <a:t>SubIs</a:t>
            </a:r>
            <a:r>
              <a:rPr lang="en-US" sz="2000" spc="-5">
                <a:ea typeface="Calibri" panose="020F0502020204030204" pitchFamily="34" charset="0"/>
              </a:rPr>
              <a:t>, APCs, clinical electives, aways </a:t>
            </a:r>
          </a:p>
          <a:p>
            <a:pPr marL="355600" marR="199390" indent="-182880">
              <a:lnSpc>
                <a:spcPct val="80000"/>
              </a:lnSpc>
              <a:spcBef>
                <a:spcPts val="580"/>
              </a:spcBef>
              <a:tabLst>
                <a:tab pos="261620" algn="l"/>
              </a:tabLst>
            </a:pPr>
            <a:r>
              <a:rPr lang="en-US" sz="2000" spc="-5">
                <a:ea typeface="Calibri" panose="020F0502020204030204" pitchFamily="34" charset="0"/>
              </a:rPr>
              <a:t>Planning for interview season: when not to schedule rotations</a:t>
            </a:r>
          </a:p>
          <a:p>
            <a:pPr marL="0" marR="199390" indent="0">
              <a:lnSpc>
                <a:spcPct val="80000"/>
              </a:lnSpc>
              <a:spcBef>
                <a:spcPts val="580"/>
              </a:spcBef>
              <a:buNone/>
              <a:tabLst>
                <a:tab pos="261620" algn="l"/>
              </a:tabLst>
            </a:pPr>
            <a:endParaRPr lang="en-US" sz="2400" b="1" spc="-5">
              <a:ea typeface="Calibri" panose="020F0502020204030204" pitchFamily="34" charset="0"/>
            </a:endParaRPr>
          </a:p>
          <a:p>
            <a:pPr marL="0" marR="199390" indent="0">
              <a:lnSpc>
                <a:spcPct val="80000"/>
              </a:lnSpc>
              <a:spcBef>
                <a:spcPts val="580"/>
              </a:spcBef>
              <a:buNone/>
              <a:tabLst>
                <a:tab pos="261620" algn="l"/>
              </a:tabLst>
            </a:pPr>
            <a:r>
              <a:rPr lang="en-US" sz="2400" b="1" spc="-5">
                <a:ea typeface="Calibri" panose="020F0502020204030204" pitchFamily="34" charset="0"/>
              </a:rPr>
              <a:t>Electives Taken Before Residency Application Deadlines</a:t>
            </a:r>
          </a:p>
          <a:p>
            <a:pPr marL="355600" marR="199390" indent="-182880">
              <a:lnSpc>
                <a:spcPct val="80000"/>
              </a:lnSpc>
              <a:spcBef>
                <a:spcPts val="580"/>
              </a:spcBef>
              <a:tabLst>
                <a:tab pos="261620" algn="l"/>
              </a:tabLst>
            </a:pPr>
            <a:r>
              <a:rPr lang="en-US" sz="2000" spc="-5">
                <a:ea typeface="Calibri" panose="020F0502020204030204" pitchFamily="34" charset="0"/>
              </a:rPr>
              <a:t>Help you rule out specialties and make specialty decisions</a:t>
            </a:r>
          </a:p>
          <a:p>
            <a:pPr marL="355600" marR="199390" indent="-182880">
              <a:lnSpc>
                <a:spcPct val="80000"/>
              </a:lnSpc>
              <a:spcBef>
                <a:spcPts val="580"/>
              </a:spcBef>
              <a:tabLst>
                <a:tab pos="261620" algn="l"/>
              </a:tabLst>
            </a:pPr>
            <a:endParaRPr lang="en-US" sz="2400">
              <a:ea typeface="Calibri" panose="020F0502020204030204" pitchFamily="34" charset="0"/>
            </a:endParaRPr>
          </a:p>
          <a:p>
            <a:pPr marL="0" marR="199390" indent="0">
              <a:lnSpc>
                <a:spcPct val="80000"/>
              </a:lnSpc>
              <a:spcBef>
                <a:spcPts val="580"/>
              </a:spcBef>
              <a:buNone/>
              <a:tabLst>
                <a:tab pos="261620" algn="l"/>
              </a:tabLst>
            </a:pPr>
            <a:r>
              <a:rPr lang="en-US" sz="2400" b="1" spc="-5">
                <a:ea typeface="Calibri" panose="020F0502020204030204" pitchFamily="34" charset="0"/>
              </a:rPr>
              <a:t>Electives Taken After Residency Application Deadlines</a:t>
            </a:r>
          </a:p>
          <a:p>
            <a:pPr marL="355600" marR="199390" indent="-182880">
              <a:lnSpc>
                <a:spcPct val="80000"/>
              </a:lnSpc>
              <a:spcBef>
                <a:spcPts val="580"/>
              </a:spcBef>
              <a:tabLst>
                <a:tab pos="261620" algn="l"/>
              </a:tabLst>
            </a:pPr>
            <a:r>
              <a:rPr lang="en-US" sz="2000" spc="-5">
                <a:ea typeface="Calibri" panose="020F0502020204030204" pitchFamily="34" charset="0"/>
              </a:rPr>
              <a:t>Fulfill MD graduation requirements</a:t>
            </a:r>
          </a:p>
          <a:p>
            <a:pPr marL="355600" marR="199390" indent="-182880">
              <a:lnSpc>
                <a:spcPct val="80000"/>
              </a:lnSpc>
              <a:spcBef>
                <a:spcPts val="580"/>
              </a:spcBef>
              <a:tabLst>
                <a:tab pos="261620" algn="l"/>
              </a:tabLst>
            </a:pPr>
            <a:r>
              <a:rPr lang="en-US" sz="2000" spc="-5">
                <a:ea typeface="Calibri" panose="020F0502020204030204" pitchFamily="34" charset="0"/>
              </a:rPr>
              <a:t>Explore interests within and outside of your specialty</a:t>
            </a:r>
          </a:p>
          <a:p>
            <a:pPr marL="355600" marR="199390" indent="-182880">
              <a:lnSpc>
                <a:spcPct val="80000"/>
              </a:lnSpc>
              <a:spcBef>
                <a:spcPts val="580"/>
              </a:spcBef>
              <a:tabLst>
                <a:tab pos="261620" algn="l"/>
              </a:tabLst>
            </a:pPr>
            <a:r>
              <a:rPr lang="en-US" sz="2000" spc="-5">
                <a:ea typeface="Calibri" panose="020F0502020204030204" pitchFamily="34" charset="0"/>
              </a:rPr>
              <a:t>Develop skills/knowledge to prepare for intern year</a:t>
            </a:r>
          </a:p>
          <a:p>
            <a:pPr marL="172720" marR="199390" indent="0">
              <a:lnSpc>
                <a:spcPct val="80000"/>
              </a:lnSpc>
              <a:spcBef>
                <a:spcPts val="580"/>
              </a:spcBef>
              <a:buNone/>
              <a:tabLst>
                <a:tab pos="261620" algn="l"/>
              </a:tabLst>
            </a:pPr>
            <a:endParaRPr lang="en-US" sz="2000" spc="-5">
              <a:ea typeface="Calibri" panose="020F0502020204030204" pitchFamily="34" charset="0"/>
            </a:endParaRPr>
          </a:p>
          <a:p>
            <a:pPr marL="0" marR="199390" indent="0">
              <a:lnSpc>
                <a:spcPct val="80000"/>
              </a:lnSpc>
              <a:spcBef>
                <a:spcPts val="580"/>
              </a:spcBef>
              <a:buNone/>
              <a:tabLst>
                <a:tab pos="261620" algn="l"/>
              </a:tabLst>
            </a:pPr>
            <a:r>
              <a:rPr lang="en-US" sz="2400" b="1" spc="-5">
                <a:ea typeface="Calibri" panose="020F0502020204030204" pitchFamily="34" charset="0"/>
                <a:hlinkClick r:id="rId4"/>
              </a:rPr>
              <a:t>E&amp;F Phase Clerkship Catalog</a:t>
            </a:r>
            <a:r>
              <a:rPr lang="en-US" sz="2400" b="1" spc="-5">
                <a:ea typeface="Calibri" panose="020F0502020204030204" pitchFamily="34" charset="0"/>
              </a:rPr>
              <a:t> will guide you on if permissions are required for your elective choices </a:t>
            </a:r>
          </a:p>
          <a:p>
            <a:pPr marL="515620" marR="199390" indent="-342900">
              <a:lnSpc>
                <a:spcPct val="80000"/>
              </a:lnSpc>
              <a:spcBef>
                <a:spcPts val="580"/>
              </a:spcBef>
              <a:tabLst>
                <a:tab pos="261620" algn="l"/>
              </a:tabLst>
            </a:pPr>
            <a:r>
              <a:rPr lang="en-US" sz="2000" spc="-5">
                <a:ea typeface="Calibri" panose="020F0502020204030204" pitchFamily="34" charset="0"/>
              </a:rPr>
              <a:t>Will help with “Pre-Registration” (starting 9/14/26)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08C655-28E3-D16A-1C80-C9756FE9D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7FD6F9-A5E8-0F33-E2F5-1443EA8B87B3}"/>
              </a:ext>
            </a:extLst>
          </p:cNvPr>
          <p:cNvSpPr txBox="1"/>
          <p:nvPr/>
        </p:nvSpPr>
        <p:spPr>
          <a:xfrm>
            <a:off x="8738329" y="2049135"/>
            <a:ext cx="2755726" cy="275973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Review: Elective Selection Frequently Asked Questions website</a:t>
            </a:r>
            <a:endParaRPr lang="en-US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800"/>
              </a:spcAft>
            </a:pPr>
            <a:endParaRPr lang="en-US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en-US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Watch: Frequently Asked Elective Questions for MS4s video</a:t>
            </a:r>
            <a:endParaRPr lang="en-US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924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22646-1C63-0A1F-DC01-C7794E543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EB02BA0E-E6FD-55D1-925C-52EF2B0B99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Permission-only Clerkship Scheduling</a:t>
            </a:r>
            <a:endParaRPr lang="en-US"/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0F9B0FD2-774C-65BE-C138-5A9BD77B73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1248" y="1489460"/>
            <a:ext cx="11401015" cy="4695467"/>
          </a:xfrm>
        </p:spPr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Why are clerkships permission only? </a:t>
            </a:r>
            <a:endParaRPr lang="en-US">
              <a:solidFill>
                <a:srgbClr val="30006E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>
                <a:latin typeface="Calibri"/>
                <a:ea typeface="Calibri"/>
                <a:cs typeface="Calibri"/>
              </a:rPr>
              <a:t>Can I check </a:t>
            </a:r>
            <a:r>
              <a:rPr lang="en-US" err="1">
                <a:latin typeface="Calibri"/>
                <a:ea typeface="Calibri"/>
                <a:cs typeface="Calibri"/>
              </a:rPr>
              <a:t>eValue</a:t>
            </a:r>
            <a:r>
              <a:rPr lang="en-US">
                <a:latin typeface="Calibri"/>
                <a:ea typeface="Calibri"/>
                <a:cs typeface="Calibri"/>
              </a:rPr>
              <a:t> for availability info for permission-only clerkships? </a:t>
            </a:r>
            <a:endParaRPr lang="en-US">
              <a:solidFill>
                <a:srgbClr val="30006E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>
                <a:latin typeface="Calibri"/>
                <a:ea typeface="Calibri"/>
                <a:cs typeface="Calibri"/>
              </a:rPr>
              <a:t>Check first, always check with department</a:t>
            </a:r>
            <a:endParaRPr lang="en-US">
              <a:solidFill>
                <a:srgbClr val="30006E"/>
              </a:solidFill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Students must obtain departmental permission to take certain clerkships</a:t>
            </a:r>
            <a:endParaRPr lang="en-US">
              <a:solidFill>
                <a:srgbClr val="30006E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>
                <a:latin typeface="Calibri"/>
                <a:ea typeface="Calibri"/>
                <a:cs typeface="Calibri"/>
              </a:rPr>
              <a:t>Use the </a:t>
            </a:r>
            <a:r>
              <a:rPr lang="en-US">
                <a:latin typeface="Calibri"/>
                <a:ea typeface="Calibri"/>
                <a:cs typeface="Calibri"/>
                <a:hlinkClick r:id="rId3"/>
              </a:rPr>
              <a:t>E&amp;F Clerkship Catalog</a:t>
            </a:r>
            <a:r>
              <a:rPr lang="en-US">
                <a:latin typeface="Calibri"/>
                <a:ea typeface="Calibri"/>
                <a:cs typeface="Calibri"/>
              </a:rPr>
              <a:t> for permission information: if req. and who to contact</a:t>
            </a:r>
            <a:endParaRPr lang="en-US">
              <a:solidFill>
                <a:srgbClr val="30006E"/>
              </a:solidFill>
              <a:latin typeface="Calibri"/>
              <a:ea typeface="Calibri"/>
              <a:cs typeface="Calibri"/>
            </a:endParaRP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>
                <a:latin typeface="Calibri"/>
                <a:ea typeface="Calibri"/>
                <a:cs typeface="Calibri"/>
              </a:rPr>
              <a:t>Department sets permission parameters (application, first-come first-serve, etc.) and are best resources for availability information. Varies by department!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Permission pre-registration tentatively starts 9/14/26 – Registration will let you know; Don’t contact depts before, unless invited (i.e. Family Medicine)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You can always revisit your permission-only scheduling throughout the year</a:t>
            </a:r>
            <a:endParaRPr lang="en-US">
              <a:ea typeface="Calibri" panose="020F0502020204030204" pitchFamily="34" charset="0"/>
            </a:endParaRPr>
          </a:p>
          <a:p>
            <a:endParaRPr lang="en-US" altLang="en-US">
              <a:ea typeface="Calibri" panose="020F0502020204030204" pitchFamily="34" charset="0"/>
            </a:endParaRPr>
          </a:p>
          <a:p>
            <a:endParaRPr lang="en-US">
              <a:ea typeface="Calibri" panose="020F0502020204030204" pitchFamily="34" charset="0"/>
            </a:endParaRPr>
          </a:p>
          <a:p>
            <a:endParaRPr lang="en-US" altLang="en-US">
              <a:ea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4BD1E7-2DA1-9AF5-5A9E-B8C704263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744AE5-DD6D-3CEE-E394-4730EA33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67463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925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174BD-4392-95DA-7512-F4D5E0DE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A88571F5-B688-F10D-405B-0CF73EFA54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Tricks &amp; Tips</a:t>
            </a:r>
            <a:endParaRPr lang="en-US" altLang="en-US"/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5BFBCC41-AF07-34F6-0F90-09B5D3C493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2101" y="1400175"/>
            <a:ext cx="11388725" cy="508217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400">
                <a:latin typeface="Calibri"/>
                <a:ea typeface="Calibri"/>
                <a:cs typeface="Calibri"/>
              </a:rPr>
              <a:t>Overwhelm Can Arise Quickly. Don’t Delay Moving Forward</a:t>
            </a:r>
          </a:p>
          <a:p>
            <a:pPr lvl="1"/>
            <a:r>
              <a:rPr lang="en-US" sz="2000">
                <a:latin typeface="Calibri"/>
                <a:ea typeface="Calibri"/>
                <a:cs typeface="Calibri"/>
              </a:rPr>
              <a:t>Make relationships and stay connected to the departments</a:t>
            </a:r>
          </a:p>
          <a:p>
            <a:pPr lvl="1"/>
            <a:r>
              <a:rPr lang="en-US" sz="2000">
                <a:latin typeface="Calibri"/>
                <a:ea typeface="Calibri"/>
                <a:cs typeface="Calibri"/>
              </a:rPr>
              <a:t>Find a friend/s in the class above you to lean on for support/advice</a:t>
            </a:r>
          </a:p>
          <a:p>
            <a:pPr lvl="1"/>
            <a:r>
              <a:rPr lang="en-US" sz="2000">
                <a:latin typeface="Calibri"/>
                <a:ea typeface="Calibri"/>
                <a:cs typeface="Calibri"/>
              </a:rPr>
              <a:t>Stay on top of your planning and emails </a:t>
            </a:r>
            <a:endParaRPr lang="en-US" sz="2000">
              <a:solidFill>
                <a:srgbClr val="30006E"/>
              </a:solidFill>
              <a:latin typeface="Calibri"/>
              <a:ea typeface="Calibri"/>
              <a:cs typeface="Calibri"/>
            </a:endParaRPr>
          </a:p>
          <a:p>
            <a:pPr lvl="1"/>
            <a:r>
              <a:rPr lang="en-US" sz="2000">
                <a:latin typeface="Calibri"/>
                <a:ea typeface="Calibri"/>
                <a:cs typeface="Calibri"/>
              </a:rPr>
              <a:t>Reach out to career advisor/mentors if you find yourself getting stuck on specialty decision making</a:t>
            </a:r>
            <a:endParaRPr lang="en-US" sz="2000"/>
          </a:p>
          <a:p>
            <a:pPr marL="0" indent="0">
              <a:buNone/>
            </a:pPr>
            <a:endParaRPr lang="en-US" sz="5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>
                <a:latin typeface="Calibri"/>
                <a:ea typeface="Calibri"/>
                <a:cs typeface="Calibri"/>
              </a:rPr>
              <a:t>Familiarize Yourself With &amp; Use the Resources &amp; Tools</a:t>
            </a:r>
          </a:p>
          <a:p>
            <a:pPr lvl="1"/>
            <a:r>
              <a:rPr lang="en-US" sz="2000">
                <a:latin typeface="Calibri"/>
                <a:ea typeface="Calibri"/>
                <a:cs typeface="Calibri"/>
              </a:rPr>
              <a:t>Registration Team, Departments, Career Advising, Academic Support, etc. </a:t>
            </a:r>
          </a:p>
          <a:p>
            <a:pPr lvl="1"/>
            <a:r>
              <a:rPr lang="en-US" sz="2000">
                <a:latin typeface="Calibri"/>
                <a:ea typeface="Calibri"/>
                <a:cs typeface="Calibri"/>
              </a:rPr>
              <a:t>Review the Appendix of this slide deck – contains the most used Curriculum &amp; Career Advising resources</a:t>
            </a:r>
          </a:p>
          <a:p>
            <a:pPr marL="0" indent="0">
              <a:buNone/>
            </a:pPr>
            <a:endParaRPr lang="en-US" sz="5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>
                <a:latin typeface="Calibri"/>
                <a:ea typeface="Calibri"/>
                <a:cs typeface="Calibri"/>
              </a:rPr>
              <a:t>Prepare for What Comes Next:</a:t>
            </a:r>
          </a:p>
          <a:p>
            <a:pPr lvl="1"/>
            <a:r>
              <a:rPr lang="en-US" sz="2000">
                <a:latin typeface="Calibri"/>
                <a:ea typeface="Calibri"/>
                <a:cs typeface="Calibri"/>
              </a:rPr>
              <a:t>Lots of emails: departments, registration, career advising, academic support</a:t>
            </a:r>
          </a:p>
          <a:p>
            <a:pPr lvl="1"/>
            <a:r>
              <a:rPr lang="en-US" sz="2000">
                <a:latin typeface="Calibri"/>
                <a:ea typeface="Calibri"/>
                <a:cs typeface="Calibri"/>
              </a:rPr>
              <a:t>As you are seeing this week, lots of presentations and information sharing</a:t>
            </a:r>
          </a:p>
          <a:p>
            <a:pPr lvl="1"/>
            <a:r>
              <a:rPr lang="en-US" altLang="en-US" sz="2000">
                <a:latin typeface="Calibri"/>
                <a:ea typeface="Calibri"/>
                <a:cs typeface="Calibri"/>
              </a:rPr>
              <a:t>Schedule your career advising appointment when you hear from us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D1F2C0-30BE-BC48-06CC-6EA62CBA4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75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F8589-AFDB-4317-9297-948FCFD73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A169088-C340-7720-AAF6-16283310F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1006F"/>
              </a:gs>
              <a:gs pos="32001">
                <a:srgbClr val="31006F"/>
              </a:gs>
              <a:gs pos="100000">
                <a:srgbClr val="76236D"/>
              </a:gs>
            </a:gsLst>
            <a:lin ang="162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78C609-978E-E4C2-4E2B-85EFEC5C89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8775" y="-1325563"/>
            <a:ext cx="10995025" cy="1325563"/>
          </a:xfr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 sz="4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Inquiry Page</a:t>
            </a:r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6325E1-0A46-5DB4-AB32-694D14448A68}"/>
              </a:ext>
            </a:extLst>
          </p:cNvPr>
          <p:cNvSpPr txBox="1">
            <a:spLocks/>
          </p:cNvSpPr>
          <p:nvPr/>
        </p:nvSpPr>
        <p:spPr>
          <a:xfrm>
            <a:off x="384175" y="2967038"/>
            <a:ext cx="11423650" cy="844550"/>
          </a:xfrm>
          <a:prstGeom prst="rect">
            <a:avLst/>
          </a:prstGeom>
        </p:spPr>
        <p:txBody>
          <a:bodyPr lIns="0" tIns="0" rIns="0" bIns="0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502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47775" algn="l"/>
              </a:tabLst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ncode Sans Normal" panose="02000000000000000000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Time for</a:t>
            </a:r>
            <a:r>
              <a:rPr lang="en-US" sz="6600" b="1">
                <a:solidFill>
                  <a:prstClr val="white"/>
                </a:solidFill>
                <a:latin typeface="Encode Sans Normal" panose="02000000000000000000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 Your Questions!</a:t>
            </a:r>
            <a:endParaRPr kumimoji="0" lang="en-US" sz="6600" b="1" i="0" u="none" strike="noStrike" kern="1200" cap="none" spc="0" normalizeH="0" baseline="30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ncode Sans Normal" panose="02000000000000000000" pitchFamily="2" charset="77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91E219E9-7F6A-6C36-A79C-6E718ED52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5822950" y="3995738"/>
            <a:ext cx="647700" cy="61912"/>
            <a:chOff x="5960343" y="3683949"/>
            <a:chExt cx="647553" cy="62223"/>
          </a:xfrm>
        </p:grpSpPr>
        <p:sp>
          <p:nvSpPr>
            <p:cNvPr id="5" name="Rectangle 2">
              <a:extLst>
                <a:ext uri="{FF2B5EF4-FFF2-40B4-BE49-F238E27FC236}">
                  <a16:creationId xmlns:a16="http://schemas.microsoft.com/office/drawing/2014/main" id="{1DB4FFBF-B9F2-6DF0-2789-956474533C3F}"/>
                </a:ext>
              </a:extLst>
            </p:cNvPr>
            <p:cNvSpPr/>
            <p:nvPr/>
          </p:nvSpPr>
          <p:spPr>
            <a:xfrm>
              <a:off x="6101599" y="3683949"/>
              <a:ext cx="506297" cy="62223"/>
            </a:xfrm>
            <a:custGeom>
              <a:avLst/>
              <a:gdLst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22486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621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12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75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066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8836"/>
                <a:gd name="connsiteY0" fmla="*/ 0 h 77345"/>
                <a:gd name="connsiteX1" fmla="*/ 528836 w 528836"/>
                <a:gd name="connsiteY1" fmla="*/ 0 h 77345"/>
                <a:gd name="connsiteX2" fmla="*/ 506611 w 528836"/>
                <a:gd name="connsiteY2" fmla="*/ 77345 h 77345"/>
                <a:gd name="connsiteX3" fmla="*/ 0 w 528836"/>
                <a:gd name="connsiteY3" fmla="*/ 77345 h 77345"/>
                <a:gd name="connsiteX4" fmla="*/ 0 w 528836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066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22486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193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361" h="77345">
                  <a:moveTo>
                    <a:pt x="0" y="0"/>
                  </a:moveTo>
                  <a:lnTo>
                    <a:pt x="538361" y="0"/>
                  </a:lnTo>
                  <a:lnTo>
                    <a:pt x="519311" y="77345"/>
                  </a:lnTo>
                  <a:lnTo>
                    <a:pt x="0" y="773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" name="Rectangle 2">
              <a:extLst>
                <a:ext uri="{FF2B5EF4-FFF2-40B4-BE49-F238E27FC236}">
                  <a16:creationId xmlns:a16="http://schemas.microsoft.com/office/drawing/2014/main" id="{C53BF02F-FC66-E217-B599-020B1D1C2103}"/>
                </a:ext>
              </a:extLst>
            </p:cNvPr>
            <p:cNvSpPr/>
            <p:nvPr/>
          </p:nvSpPr>
          <p:spPr>
            <a:xfrm rot="10800000" flipV="1">
              <a:off x="5960343" y="3683949"/>
              <a:ext cx="506298" cy="62223"/>
            </a:xfrm>
            <a:custGeom>
              <a:avLst/>
              <a:gdLst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22486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621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12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75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066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8836"/>
                <a:gd name="connsiteY0" fmla="*/ 0 h 77345"/>
                <a:gd name="connsiteX1" fmla="*/ 528836 w 528836"/>
                <a:gd name="connsiteY1" fmla="*/ 0 h 77345"/>
                <a:gd name="connsiteX2" fmla="*/ 506611 w 528836"/>
                <a:gd name="connsiteY2" fmla="*/ 77345 h 77345"/>
                <a:gd name="connsiteX3" fmla="*/ 0 w 528836"/>
                <a:gd name="connsiteY3" fmla="*/ 77345 h 77345"/>
                <a:gd name="connsiteX4" fmla="*/ 0 w 528836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066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22486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193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361" h="77345">
                  <a:moveTo>
                    <a:pt x="0" y="0"/>
                  </a:moveTo>
                  <a:lnTo>
                    <a:pt x="538361" y="0"/>
                  </a:lnTo>
                  <a:lnTo>
                    <a:pt x="519311" y="77345"/>
                  </a:lnTo>
                  <a:lnTo>
                    <a:pt x="0" y="773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B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398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AC5BE-CEFA-2247-1333-B48D04D57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6A914E39-8DBD-5721-F7F0-0A06A09A25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5964" y="355600"/>
            <a:ext cx="10902950" cy="1325563"/>
          </a:xfrm>
        </p:spPr>
        <p:txBody>
          <a:bodyPr/>
          <a:lstStyle/>
          <a:p>
            <a:r>
              <a:rPr lang="en-US" sz="4400" b="1">
                <a:solidFill>
                  <a:srgbClr val="30006E"/>
                </a:solidFill>
                <a:effectLst/>
                <a:latin typeface="Calibri" panose="020F0502020204030204" pitchFamily="34" charset="0"/>
              </a:rPr>
              <a:t>Appendix: Resources &amp; Tools for E&amp;F Phase Planning</a:t>
            </a:r>
            <a:endParaRPr lang="en-US" altLang="en-US"/>
          </a:p>
        </p:txBody>
      </p:sp>
      <p:sp>
        <p:nvSpPr>
          <p:cNvPr id="53250" name="Text Placeholder 2">
            <a:extLst>
              <a:ext uri="{FF2B5EF4-FFF2-40B4-BE49-F238E27FC236}">
                <a16:creationId xmlns:a16="http://schemas.microsoft.com/office/drawing/2014/main" id="{58F1772F-1D34-71AC-69EE-D4EF1C4099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3021" y="1681163"/>
            <a:ext cx="5147204" cy="495829"/>
          </a:xfrm>
        </p:spPr>
        <p:txBody>
          <a:bodyPr/>
          <a:lstStyle/>
          <a:p>
            <a:r>
              <a:rPr lang="en-US" altLang="en-US" sz="3200"/>
              <a:t>Curriculum Resources</a:t>
            </a:r>
          </a:p>
        </p:txBody>
      </p:sp>
      <p:sp>
        <p:nvSpPr>
          <p:cNvPr id="53251" name="Content Placeholder 3">
            <a:extLst>
              <a:ext uri="{FF2B5EF4-FFF2-40B4-BE49-F238E27FC236}">
                <a16:creationId xmlns:a16="http://schemas.microsoft.com/office/drawing/2014/main" id="{30BA7D63-AA7D-07AF-79A9-4B73658465BD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367771" y="2176992"/>
            <a:ext cx="5157787" cy="4517374"/>
          </a:xfrm>
        </p:spPr>
        <p:txBody>
          <a:bodyPr/>
          <a:lstStyle/>
          <a:p>
            <a:r>
              <a:rPr lang="en-US" sz="2400">
                <a:latin typeface="Calibri"/>
                <a:ea typeface="Calibri"/>
                <a:cs typeface="Calibri"/>
                <a:hlinkClick r:id="rId3"/>
              </a:rPr>
              <a:t>Explore &amp; Focus Phase Curricular Info </a:t>
            </a:r>
            <a:endParaRPr lang="en-US" sz="2400">
              <a:latin typeface="Calibri"/>
              <a:ea typeface="Calibri"/>
              <a:cs typeface="Calibri"/>
            </a:endParaRPr>
          </a:p>
          <a:p>
            <a:pPr lvl="1"/>
            <a:r>
              <a:rPr lang="en-US" sz="2000">
                <a:latin typeface="Calibri"/>
                <a:ea typeface="Calibri"/>
                <a:cs typeface="Calibri"/>
                <a:hlinkClick r:id="rId4"/>
              </a:rPr>
              <a:t>Guide to 4</a:t>
            </a:r>
            <a:r>
              <a:rPr lang="en-US" sz="2000" baseline="30000">
                <a:latin typeface="Calibri"/>
                <a:ea typeface="Calibri"/>
                <a:cs typeface="Calibri"/>
                <a:hlinkClick r:id="rId4"/>
              </a:rPr>
              <a:t>th</a:t>
            </a:r>
            <a:r>
              <a:rPr lang="en-US" sz="2000">
                <a:latin typeface="Calibri"/>
                <a:ea typeface="Calibri"/>
                <a:cs typeface="Calibri"/>
                <a:hlinkClick r:id="rId4"/>
              </a:rPr>
              <a:t> Year Planning webpage</a:t>
            </a:r>
            <a:endParaRPr lang="en-US" sz="2000">
              <a:latin typeface="Calibri"/>
              <a:ea typeface="Calibri"/>
              <a:cs typeface="Calibri"/>
            </a:endParaRPr>
          </a:p>
          <a:p>
            <a:pPr lvl="1"/>
            <a:r>
              <a:rPr lang="en-US" sz="2000">
                <a:latin typeface="Calibri"/>
                <a:ea typeface="Calibri"/>
                <a:cs typeface="Calibri"/>
                <a:hlinkClick r:id="rId5"/>
              </a:rPr>
              <a:t>APC Clerkship Information</a:t>
            </a:r>
            <a:endParaRPr lang="en-US" sz="2000">
              <a:latin typeface="Calibri"/>
              <a:ea typeface="Calibri"/>
              <a:cs typeface="Calibri"/>
            </a:endParaRPr>
          </a:p>
          <a:p>
            <a:r>
              <a:rPr lang="en-US" sz="2400">
                <a:latin typeface="Calibri"/>
                <a:ea typeface="Calibri"/>
                <a:cs typeface="Calibri"/>
                <a:hlinkClick r:id="rId6"/>
              </a:rPr>
              <a:t>E&amp;F </a:t>
            </a:r>
            <a:r>
              <a:rPr lang="en-US" sz="2400" err="1">
                <a:latin typeface="Calibri"/>
                <a:ea typeface="Calibri"/>
                <a:cs typeface="Calibri"/>
                <a:hlinkClick r:id="rId6"/>
              </a:rPr>
              <a:t>eValue</a:t>
            </a:r>
            <a:r>
              <a:rPr lang="en-US" sz="2400">
                <a:latin typeface="Calibri"/>
                <a:ea typeface="Calibri"/>
                <a:cs typeface="Calibri"/>
                <a:hlinkClick r:id="rId6"/>
              </a:rPr>
              <a:t> &amp; User Guides</a:t>
            </a:r>
            <a:endParaRPr lang="en-US" sz="2400">
              <a:latin typeface="Calibri"/>
              <a:ea typeface="Calibri"/>
              <a:cs typeface="Calibri"/>
            </a:endParaRPr>
          </a:p>
          <a:p>
            <a:r>
              <a:rPr lang="en-US" sz="2400">
                <a:latin typeface="Calibri"/>
                <a:ea typeface="Calibri"/>
                <a:cs typeface="Calibri"/>
                <a:hlinkClick r:id="rId3"/>
              </a:rPr>
              <a:t>E&amp;F Phase Clerkship Catalog</a:t>
            </a:r>
            <a:endParaRPr lang="en-US" sz="2400">
              <a:ea typeface="Calibri"/>
              <a:hlinkClick r:id="rId3"/>
            </a:endParaRPr>
          </a:p>
          <a:p>
            <a:pPr lvl="1"/>
            <a:r>
              <a:rPr lang="en-US" sz="2000">
                <a:latin typeface="Calibri"/>
                <a:ea typeface="Calibri"/>
                <a:cs typeface="Calibri"/>
                <a:hlinkClick r:id="rId7"/>
              </a:rPr>
              <a:t>User Guide</a:t>
            </a:r>
          </a:p>
          <a:p>
            <a:pPr lvl="1"/>
            <a:r>
              <a:rPr lang="en-US" sz="2000">
                <a:latin typeface="Calibri"/>
                <a:ea typeface="Calibri"/>
                <a:cs typeface="Calibri"/>
              </a:rPr>
              <a:t>Religious Accommodations Notice</a:t>
            </a:r>
            <a:endParaRPr lang="en-US" sz="2000">
              <a:ea typeface="Calibri"/>
            </a:endParaRPr>
          </a:p>
          <a:p>
            <a:r>
              <a:rPr lang="en-US" sz="2400">
                <a:solidFill>
                  <a:srgbClr val="30006E"/>
                </a:solidFill>
                <a:latin typeface="Calibri"/>
                <a:ea typeface="Calibri"/>
                <a:cs typeface="Calibri"/>
                <a:hlinkClick r:id="rId8"/>
              </a:rPr>
              <a:t>Permission Only Guidance</a:t>
            </a:r>
            <a:endParaRPr lang="en-US" sz="2400">
              <a:latin typeface="Calibri"/>
              <a:ea typeface="Calibri"/>
              <a:cs typeface="Calibri"/>
            </a:endParaRPr>
          </a:p>
          <a:p>
            <a:r>
              <a:rPr lang="en-US" sz="2400">
                <a:latin typeface="Calibri"/>
                <a:ea typeface="Calibri"/>
                <a:cs typeface="Calibri"/>
                <a:hlinkClick r:id="rId9"/>
              </a:rPr>
              <a:t>Clerkship Phase Contacts</a:t>
            </a:r>
            <a:endParaRPr lang="en-US" sz="2400">
              <a:ea typeface="Calibri"/>
            </a:endParaRPr>
          </a:p>
          <a:p>
            <a:pPr lvl="1"/>
            <a:r>
              <a:rPr lang="en-US" sz="2000">
                <a:latin typeface="Calibri"/>
                <a:ea typeface="Calibri"/>
                <a:cs typeface="Calibri"/>
                <a:hlinkClick r:id="rId10"/>
              </a:rPr>
              <a:t>Department Clerkship Contacts</a:t>
            </a:r>
            <a:endParaRPr lang="en-US" sz="2000">
              <a:ea typeface="Calibri"/>
            </a:endParaRPr>
          </a:p>
          <a:p>
            <a:pPr lvl="1"/>
            <a:r>
              <a:rPr lang="en-US" sz="2000">
                <a:latin typeface="Calibri"/>
                <a:ea typeface="Calibri"/>
                <a:cs typeface="Calibri"/>
                <a:hlinkClick r:id="rId11"/>
              </a:rPr>
              <a:t>Regional Clerkship Contacts</a:t>
            </a:r>
            <a:endParaRPr lang="en-US" sz="2000">
              <a:ea typeface="Calibri"/>
            </a:endParaRPr>
          </a:p>
          <a:p>
            <a:pPr lvl="1"/>
            <a:endParaRPr lang="en-US" sz="2000">
              <a:ea typeface="Calibri"/>
            </a:endParaRPr>
          </a:p>
        </p:txBody>
      </p:sp>
      <p:sp>
        <p:nvSpPr>
          <p:cNvPr id="53252" name="Text Placeholder 4">
            <a:extLst>
              <a:ext uri="{FF2B5EF4-FFF2-40B4-BE49-F238E27FC236}">
                <a16:creationId xmlns:a16="http://schemas.microsoft.com/office/drawing/2014/main" id="{F1E2C756-9E7A-5EF0-DFEC-9F506DA3DB3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6096000" y="1622606"/>
            <a:ext cx="5183188" cy="579438"/>
          </a:xfrm>
        </p:spPr>
        <p:txBody>
          <a:bodyPr/>
          <a:lstStyle/>
          <a:p>
            <a:r>
              <a:rPr lang="en-US" altLang="en-US" sz="3200"/>
              <a:t>Career Advising Resources </a:t>
            </a:r>
          </a:p>
        </p:txBody>
      </p:sp>
      <p:sp>
        <p:nvSpPr>
          <p:cNvPr id="53253" name="Content Placeholder 5">
            <a:extLst>
              <a:ext uri="{FF2B5EF4-FFF2-40B4-BE49-F238E27FC236}">
                <a16:creationId xmlns:a16="http://schemas.microsoft.com/office/drawing/2014/main" id="{392462EA-B3CC-D0ED-B8A5-1E42DD61E221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>
          <a:xfrm>
            <a:off x="6096000" y="2260601"/>
            <a:ext cx="5183188" cy="3684588"/>
          </a:xfrm>
        </p:spPr>
        <p:txBody>
          <a:bodyPr/>
          <a:lstStyle/>
          <a:p>
            <a:r>
              <a:rPr lang="en-US" altLang="en-US" sz="2400">
                <a:hlinkClick r:id="rId12"/>
              </a:rPr>
              <a:t>Career Planning for E&amp;F website</a:t>
            </a:r>
            <a:endParaRPr lang="en-US" altLang="en-US" sz="2400"/>
          </a:p>
          <a:p>
            <a:pPr lvl="1"/>
            <a:r>
              <a:rPr lang="en-US" altLang="en-US" sz="2000"/>
              <a:t>Where you will complete your career planning appointment prep</a:t>
            </a:r>
          </a:p>
          <a:p>
            <a:pPr lvl="1"/>
            <a:r>
              <a:rPr lang="en-US" altLang="en-US" sz="2000"/>
              <a:t>Download the Clinical Phase Planning Worksheet</a:t>
            </a:r>
          </a:p>
          <a:p>
            <a:r>
              <a:rPr lang="en-US" altLang="en-US" sz="2400">
                <a:hlinkClick r:id="rId13"/>
              </a:rPr>
              <a:t>Specialty Guides </a:t>
            </a:r>
            <a:endParaRPr lang="en-US" altLang="en-US" sz="2400"/>
          </a:p>
          <a:p>
            <a:pPr lvl="1"/>
            <a:r>
              <a:rPr lang="en-US" altLang="en-US" sz="2000"/>
              <a:t>Advice for E&amp;F course planning &amp; elective selection</a:t>
            </a:r>
          </a:p>
          <a:p>
            <a:pPr lvl="1"/>
            <a:r>
              <a:rPr lang="en-US" altLang="en-US" sz="2000">
                <a:hlinkClick r:id="rId14"/>
              </a:rPr>
              <a:t>Guidelines for Contacting Specialty Career Advisors (SCA)</a:t>
            </a:r>
            <a:endParaRPr lang="en-US" altLang="en-US" sz="2000"/>
          </a:p>
          <a:p>
            <a:r>
              <a:rPr lang="en-US" altLang="en-US" sz="2400">
                <a:hlinkClick r:id="rId15"/>
              </a:rPr>
              <a:t>Away Rotations</a:t>
            </a:r>
            <a:endParaRPr lang="en-US" altLang="en-US" sz="2400"/>
          </a:p>
          <a:p>
            <a:r>
              <a:rPr lang="en-US" altLang="en-US" sz="2400">
                <a:hlinkClick r:id="rId16"/>
              </a:rPr>
              <a:t>Glossary of Terms</a:t>
            </a:r>
            <a:endParaRPr lang="en-US" altLang="en-US" sz="24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9A07BE-AA85-2D51-D9B3-733A442B7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15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2F997-B91D-AB7D-9201-455D249DE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6429B05B-5748-34DC-F4DC-273ABAD42A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>
                <a:solidFill>
                  <a:srgbClr val="30006E"/>
                </a:solidFill>
                <a:effectLst/>
                <a:latin typeface="Calibri"/>
                <a:ea typeface="Calibri"/>
                <a:cs typeface="Calibri"/>
              </a:rPr>
              <a:t>Appendix: </a:t>
            </a:r>
            <a:r>
              <a:rPr lang="en-US">
                <a:solidFill>
                  <a:srgbClr val="30006E"/>
                </a:solidFill>
                <a:latin typeface="Calibri"/>
                <a:ea typeface="Calibri"/>
                <a:cs typeface="Calibri"/>
              </a:rPr>
              <a:t>Explore &amp; Focus Catalog- SUMMARY</a:t>
            </a:r>
            <a:endParaRPr lang="en-US">
              <a:ea typeface="Calibri"/>
            </a:endParaRPr>
          </a:p>
        </p:txBody>
      </p:sp>
      <p:pic>
        <p:nvPicPr>
          <p:cNvPr id="5" name="Content Placeholder 4" descr="Screenshot of E&amp;F Clerkship catalog">
            <a:extLst>
              <a:ext uri="{FF2B5EF4-FFF2-40B4-BE49-F238E27FC236}">
                <a16:creationId xmlns:a16="http://schemas.microsoft.com/office/drawing/2014/main" id="{64F10C72-B560-8050-A4EA-1CF441B934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46143" y="1368425"/>
            <a:ext cx="10223514" cy="4993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rrow: Down 5" descr="Screenshot of E&amp;F Clerkship catalog">
            <a:extLst>
              <a:ext uri="{FF2B5EF4-FFF2-40B4-BE49-F238E27FC236}">
                <a16:creationId xmlns:a16="http://schemas.microsoft.com/office/drawing/2014/main" id="{C5768FD0-A189-D2AA-407F-5B629A32CF43}"/>
              </a:ext>
            </a:extLst>
          </p:cNvPr>
          <p:cNvSpPr/>
          <p:nvPr/>
        </p:nvSpPr>
        <p:spPr>
          <a:xfrm rot="14220000">
            <a:off x="374115" y="3833493"/>
            <a:ext cx="434340" cy="90424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 descr="Screenshot of E&amp;F Clerkship catalog">
            <a:extLst>
              <a:ext uri="{FF2B5EF4-FFF2-40B4-BE49-F238E27FC236}">
                <a16:creationId xmlns:a16="http://schemas.microsoft.com/office/drawing/2014/main" id="{76F2885C-F0D8-A27F-D792-7B85B95DE3D1}"/>
              </a:ext>
            </a:extLst>
          </p:cNvPr>
          <p:cNvSpPr/>
          <p:nvPr/>
        </p:nvSpPr>
        <p:spPr>
          <a:xfrm rot="2820000">
            <a:off x="3979117" y="1550413"/>
            <a:ext cx="657860" cy="124968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7FBB25-4C23-A14F-3E83-C8C8F8F7B1D1}"/>
              </a:ext>
            </a:extLst>
          </p:cNvPr>
          <p:cNvSpPr txBox="1"/>
          <p:nvPr/>
        </p:nvSpPr>
        <p:spPr>
          <a:xfrm>
            <a:off x="7894320" y="1943100"/>
            <a:ext cx="3568700" cy="2031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Aptos"/>
              </a:rPr>
              <a:t>SUMMARY VIEW</a:t>
            </a:r>
            <a:endParaRPr lang="en-US" b="1"/>
          </a:p>
          <a:p>
            <a:r>
              <a:rPr lang="en-US">
                <a:latin typeface="Aptos"/>
              </a:rPr>
              <a:t>Course Name</a:t>
            </a:r>
            <a:endParaRPr lang="en-US"/>
          </a:p>
          <a:p>
            <a:r>
              <a:rPr lang="en-US">
                <a:latin typeface="Aptos"/>
              </a:rPr>
              <a:t>Credit Information</a:t>
            </a:r>
          </a:p>
          <a:p>
            <a:r>
              <a:rPr lang="en-US">
                <a:latin typeface="Aptos"/>
              </a:rPr>
              <a:t>Permission Information</a:t>
            </a:r>
          </a:p>
          <a:p>
            <a:r>
              <a:rPr lang="en-US">
                <a:latin typeface="Aptos"/>
              </a:rPr>
              <a:t>SOM Grad Requirement</a:t>
            </a:r>
          </a:p>
          <a:p>
            <a:r>
              <a:rPr lang="en-US">
                <a:latin typeface="Aptos"/>
              </a:rPr>
              <a:t>Course Description</a:t>
            </a:r>
          </a:p>
          <a:p>
            <a:r>
              <a:rPr lang="en-US">
                <a:latin typeface="Aptos"/>
              </a:rPr>
              <a:t>Course City/State</a:t>
            </a:r>
            <a:endParaRPr lang="en-US"/>
          </a:p>
        </p:txBody>
      </p:sp>
      <p:sp>
        <p:nvSpPr>
          <p:cNvPr id="2" name="Rectangle 1" descr="Screenshot of E&amp;F Clerkship catalog">
            <a:extLst>
              <a:ext uri="{FF2B5EF4-FFF2-40B4-BE49-F238E27FC236}">
                <a16:creationId xmlns:a16="http://schemas.microsoft.com/office/drawing/2014/main" id="{C8617177-E49D-A389-E725-67ED56134D72}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3" descr="Screenshot of E&amp;F Clerkship catalog">
            <a:extLst>
              <a:ext uri="{FF2B5EF4-FFF2-40B4-BE49-F238E27FC236}">
                <a16:creationId xmlns:a16="http://schemas.microsoft.com/office/drawing/2014/main" id="{452A0887-39F3-647F-4E1D-60CCF28E7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67463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56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86D5C-443B-14AA-6C4B-B9D84D570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Screenshot of E&amp;F Clerkship catalog">
            <a:extLst>
              <a:ext uri="{FF2B5EF4-FFF2-40B4-BE49-F238E27FC236}">
                <a16:creationId xmlns:a16="http://schemas.microsoft.com/office/drawing/2014/main" id="{F699C8C7-8A21-82B0-8949-A1484F79D2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50157" y="1564368"/>
            <a:ext cx="10008657" cy="480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5" name="Title 1">
            <a:extLst>
              <a:ext uri="{FF2B5EF4-FFF2-40B4-BE49-F238E27FC236}">
                <a16:creationId xmlns:a16="http://schemas.microsoft.com/office/drawing/2014/main" id="{341AC57A-1344-6D90-D4E5-A9C0E06284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>
                <a:solidFill>
                  <a:srgbClr val="30006E"/>
                </a:solidFill>
                <a:effectLst/>
                <a:latin typeface="Calibri"/>
                <a:ea typeface="Calibri"/>
                <a:cs typeface="Calibri"/>
              </a:rPr>
              <a:t>Appendix: </a:t>
            </a:r>
            <a:r>
              <a:rPr lang="en-US">
                <a:solidFill>
                  <a:srgbClr val="30006E"/>
                </a:solidFill>
                <a:latin typeface="Calibri"/>
                <a:ea typeface="Calibri"/>
                <a:cs typeface="Calibri"/>
              </a:rPr>
              <a:t>Explore &amp; Focus Catalog- DETAIL</a:t>
            </a:r>
            <a:endParaRPr lang="en-US">
              <a:ea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11602C-EEC7-45DC-BE7B-089F1B582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-46038" y="-28575"/>
            <a:ext cx="12307888" cy="13970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5FEE00-2752-DC5B-0158-15EDA155E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1688" y="6367463"/>
            <a:ext cx="333057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67F83226-8BE1-2217-B6DB-F3F587A8B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4220000">
            <a:off x="406772" y="4258036"/>
            <a:ext cx="434340" cy="904240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6C0815-4993-9F54-A44C-5CFEBAF0D3A9}"/>
              </a:ext>
            </a:extLst>
          </p:cNvPr>
          <p:cNvSpPr txBox="1"/>
          <p:nvPr/>
        </p:nvSpPr>
        <p:spPr>
          <a:xfrm>
            <a:off x="7894320" y="1943100"/>
            <a:ext cx="3568700" cy="20313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Aptos"/>
              </a:rPr>
              <a:t>DETAIL VIEW</a:t>
            </a:r>
            <a:endParaRPr lang="en-US"/>
          </a:p>
          <a:p>
            <a:r>
              <a:rPr lang="en-US">
                <a:latin typeface="Aptos"/>
              </a:rPr>
              <a:t>GRADING INFO</a:t>
            </a:r>
          </a:p>
          <a:p>
            <a:r>
              <a:rPr lang="en-US">
                <a:latin typeface="Aptos"/>
              </a:rPr>
              <a:t>PERMISSION, SCHEDULING, AVAILABILITY NOTES</a:t>
            </a:r>
            <a:endParaRPr lang="en-US"/>
          </a:p>
          <a:p>
            <a:r>
              <a:rPr lang="en-US">
                <a:latin typeface="Aptos"/>
              </a:rPr>
              <a:t>CREDENTIALING INFO</a:t>
            </a:r>
            <a:endParaRPr lang="en-US"/>
          </a:p>
          <a:p>
            <a:r>
              <a:rPr lang="en-US">
                <a:latin typeface="Aptos"/>
              </a:rPr>
              <a:t>PERMISSION CONTACT INFO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2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Screenshot of top portion of Clinical Phase Planning Worksheet"/>
          <p:cNvSpPr/>
          <p:nvPr/>
        </p:nvSpPr>
        <p:spPr>
          <a:xfrm>
            <a:off x="282098" y="875476"/>
            <a:ext cx="4394199" cy="561085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26318"/>
              </p:ext>
            </p:extLst>
          </p:nvPr>
        </p:nvGraphicFramePr>
        <p:xfrm>
          <a:off x="340678" y="371665"/>
          <a:ext cx="4193616" cy="60426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4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17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R w="9525">
                      <a:solidFill>
                        <a:srgbClr val="DEDEDE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19710">
                        <a:lnSpc>
                          <a:spcPts val="2075"/>
                        </a:lnSpc>
                        <a:spcBef>
                          <a:spcPts val="2060"/>
                        </a:spcBef>
                      </a:pPr>
                      <a:r>
                        <a:rPr lang="en-US" sz="2800" b="0" spc="-2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Appendix: C</a:t>
                      </a:r>
                      <a:r>
                        <a:rPr sz="2800" b="0" spc="-1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linical</a:t>
                      </a:r>
                      <a:r>
                        <a:rPr sz="2800" b="0" spc="105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2800" b="0" spc="-5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Phase</a:t>
                      </a:r>
                      <a:r>
                        <a:rPr lang="en-US" sz="2800" b="0" spc="-5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Planning Worksheet</a:t>
                      </a:r>
                      <a:endPara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261620" marB="0">
                    <a:lnL w="9525">
                      <a:solidFill>
                        <a:srgbClr val="DEDEDE"/>
                      </a:solidFill>
                      <a:prstDash val="solid"/>
                    </a:lnL>
                    <a:lnR w="9525">
                      <a:solidFill>
                        <a:srgbClr val="DEDEDE"/>
                      </a:solidFill>
                      <a:prstDash val="solid"/>
                    </a:lnR>
                    <a:lnT w="9525">
                      <a:solidFill>
                        <a:srgbClr val="DEDEDE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770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EDEDE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09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DEDE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DEDEDE"/>
                      </a:solidFill>
                      <a:prstDash val="solid"/>
                    </a:lnR>
                    <a:lnB w="9525">
                      <a:solidFill>
                        <a:srgbClr val="DEDED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Picture 10" descr="Screenshot of top portion of Clinical Phase Planning Worksheet">
            <a:extLst>
              <a:ext uri="{FF2B5EF4-FFF2-40B4-BE49-F238E27FC236}">
                <a16:creationId xmlns:a16="http://schemas.microsoft.com/office/drawing/2014/main" id="{4B3FE0F4-206E-DC3A-2B30-1811D9A316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56" y="3819652"/>
            <a:ext cx="3318046" cy="2375022"/>
          </a:xfrm>
          <a:prstGeom prst="rect">
            <a:avLst/>
          </a:prstGeom>
        </p:spPr>
      </p:pic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8556" y="1469389"/>
            <a:ext cx="3329940" cy="0"/>
          </a:xfrm>
          <a:custGeom>
            <a:avLst/>
            <a:gdLst/>
            <a:ahLst/>
            <a:cxnLst/>
            <a:rect l="l" t="t" r="r" b="b"/>
            <a:pathLst>
              <a:path w="3329940">
                <a:moveTo>
                  <a:pt x="0" y="0"/>
                </a:moveTo>
                <a:lnTo>
                  <a:pt x="3329940" y="0"/>
                </a:lnTo>
              </a:path>
            </a:pathLst>
          </a:custGeom>
          <a:ln w="10160">
            <a:solidFill>
              <a:srgbClr val="D4D4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80394" y="1822355"/>
            <a:ext cx="3784854" cy="1700466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lang="en-US" sz="1800" b="0" spc="-5">
                <a:solidFill>
                  <a:srgbClr val="31006F"/>
                </a:solidFill>
              </a:rPr>
              <a:t>Helps you plan for Step 2 dedicated, order of rotations (for specialty choice, preparing for residency application, obtaining LORs, etc.), Away rotations, residency interviews, meeting graduation requirements </a:t>
            </a:r>
            <a:endParaRPr sz="1800" b="0">
              <a:solidFill>
                <a:srgbClr val="31006F"/>
              </a:solidFill>
            </a:endParaRPr>
          </a:p>
        </p:txBody>
      </p:sp>
      <p:pic>
        <p:nvPicPr>
          <p:cNvPr id="9" name="Picture 8" descr="Screenshot of Clinical Phase Planning Worksheet">
            <a:extLst>
              <a:ext uri="{FF2B5EF4-FFF2-40B4-BE49-F238E27FC236}">
                <a16:creationId xmlns:a16="http://schemas.microsoft.com/office/drawing/2014/main" id="{3ACD5E5D-70D5-69D4-66BC-CFD347C546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764" y="276889"/>
            <a:ext cx="6637431" cy="528952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887048" y="5904610"/>
            <a:ext cx="5108862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1400" u="sng" spc="-5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</a:rPr>
              <a:t>education.uwmedicine.org/career-advising/resources/4th-year-planning/clinical-phase-planning-worksheet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184084-2C92-84AD-1F43-BB2D7441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7013" y="6482219"/>
            <a:ext cx="1941534" cy="198328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Screenshot of top portion of Clinical Phase Planning Worksheet"/>
          <p:cNvSpPr/>
          <p:nvPr/>
        </p:nvSpPr>
        <p:spPr>
          <a:xfrm>
            <a:off x="0" y="0"/>
            <a:ext cx="12191999" cy="96519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05155-0C66-D7CB-1ED0-C6AFBAE4C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8386" y="365125"/>
            <a:ext cx="6283877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r>
              <a:rPr lang="en-US" spc="-10">
                <a:latin typeface="Calibri"/>
                <a:cs typeface="Calibri"/>
              </a:rPr>
              <a:t>Example </a:t>
            </a:r>
            <a:r>
              <a:rPr lang="en-US" spc="-5">
                <a:latin typeface="Calibri"/>
                <a:cs typeface="Calibri"/>
              </a:rPr>
              <a:t>Clinical Phase Planning Worksheet</a:t>
            </a:r>
            <a:endParaRPr lang="en-US">
              <a:ea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497830" y="1854628"/>
            <a:ext cx="6283877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00" b="0" spc="-10">
                <a:latin typeface="Calibri"/>
                <a:cs typeface="Calibri"/>
              </a:rPr>
              <a:t>Student </a:t>
            </a:r>
            <a:r>
              <a:rPr lang="en-US" sz="2800" b="0">
                <a:latin typeface="Calibri"/>
                <a:cs typeface="Calibri"/>
              </a:rPr>
              <a:t>Considering </a:t>
            </a:r>
            <a:r>
              <a:rPr sz="2800" b="0" spc="-5">
                <a:latin typeface="Calibri"/>
                <a:cs typeface="Calibri"/>
              </a:rPr>
              <a:t>Anesthesiology </a:t>
            </a:r>
            <a:r>
              <a:rPr sz="2800" b="0">
                <a:latin typeface="Calibri"/>
                <a:cs typeface="Calibri"/>
              </a:rPr>
              <a:t>&amp; </a:t>
            </a:r>
            <a:r>
              <a:rPr sz="2800" b="0" spc="-5">
                <a:latin typeface="Calibri"/>
                <a:cs typeface="Calibri"/>
              </a:rPr>
              <a:t>General </a:t>
            </a:r>
            <a:r>
              <a:rPr sz="2800" b="0" spc="-10">
                <a:latin typeface="Calibri"/>
                <a:cs typeface="Calibri"/>
              </a:rPr>
              <a:t>Surgery</a:t>
            </a:r>
            <a:r>
              <a:rPr lang="en-US" sz="2800" b="0" spc="-10">
                <a:latin typeface="Calibri"/>
                <a:cs typeface="Calibri"/>
              </a:rPr>
              <a:t>:</a:t>
            </a:r>
            <a:r>
              <a:rPr sz="2800" b="0" spc="-10">
                <a:latin typeface="Calibri"/>
                <a:cs typeface="Calibri"/>
              </a:rPr>
              <a:t> </a:t>
            </a:r>
            <a:r>
              <a:rPr sz="2800" b="0" spc="-5">
                <a:latin typeface="Calibri"/>
                <a:cs typeface="Calibri"/>
              </a:rPr>
              <a:t>Spring-Autumn</a:t>
            </a:r>
            <a:r>
              <a:rPr lang="en-US" sz="2800" b="0" spc="-5">
                <a:latin typeface="Calibri"/>
                <a:cs typeface="Calibri"/>
              </a:rPr>
              <a:t> Quarters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97829" y="3067920"/>
            <a:ext cx="6283877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9144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0" spc="-1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Prioritizes </a:t>
            </a:r>
            <a:r>
              <a:rPr sz="2400" b="0" spc="-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specialty </a:t>
            </a:r>
            <a:r>
              <a:rPr sz="2400" b="0" spc="-1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rotations </a:t>
            </a:r>
            <a:r>
              <a:rPr sz="24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sz="2400" b="0" spc="-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Spring</a:t>
            </a:r>
            <a:r>
              <a:rPr lang="en-US" sz="2400" b="0" spc="-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0" spc="-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400" b="0" spc="-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0" spc="-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Summer</a:t>
            </a:r>
            <a:r>
              <a:rPr sz="2400" b="0" spc="4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endParaRPr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9144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0" spc="-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Ensures </a:t>
            </a:r>
            <a:r>
              <a:rPr sz="2400" b="0" spc="-1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Letters </a:t>
            </a:r>
            <a:r>
              <a:rPr sz="24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sz="2400" b="0" spc="-1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 </a:t>
            </a:r>
            <a:r>
              <a:rPr sz="24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sz="2400" b="0" spc="-1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sz="2400" b="0" spc="4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0" spc="-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specialty</a:t>
            </a:r>
            <a:endParaRPr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9144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2-4 </a:t>
            </a:r>
            <a:r>
              <a:rPr sz="2400" b="0" spc="-1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weeks </a:t>
            </a:r>
            <a:r>
              <a:rPr sz="2400" b="0" spc="-1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 to work </a:t>
            </a:r>
            <a:r>
              <a:rPr sz="24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sz="2400" b="0" spc="-1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residency</a:t>
            </a:r>
            <a:r>
              <a:rPr sz="2400" b="0" spc="6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0" spc="-1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application</a:t>
            </a:r>
            <a:endParaRPr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55600" indent="-9144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6-8 </a:t>
            </a:r>
            <a:r>
              <a:rPr sz="2400" b="0" spc="-1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weeks </a:t>
            </a:r>
            <a:r>
              <a:rPr sz="2400" b="0" spc="-1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 </a:t>
            </a:r>
            <a:r>
              <a:rPr sz="2400" b="0" spc="-1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sz="2400" b="0" spc="-5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interviews; </a:t>
            </a:r>
            <a:r>
              <a:rPr sz="24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sz="2400" b="0" spc="2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0" spc="-1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rotations</a:t>
            </a:r>
            <a:endParaRPr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 descr="Screenshot of top portion of Clinical Phase Planning Worksheet">
            <a:extLst>
              <a:ext uri="{FF2B5EF4-FFF2-40B4-BE49-F238E27FC236}">
                <a16:creationId xmlns:a16="http://schemas.microsoft.com/office/drawing/2014/main" id="{FBF684C0-FD7E-1D95-8C0E-EE561D3C989B}"/>
              </a:ext>
            </a:extLst>
          </p:cNvPr>
          <p:cNvGrpSpPr/>
          <p:nvPr/>
        </p:nvGrpSpPr>
        <p:grpSpPr>
          <a:xfrm>
            <a:off x="285750" y="270127"/>
            <a:ext cx="4972050" cy="6095866"/>
            <a:chOff x="0" y="96519"/>
            <a:chExt cx="4791075" cy="587398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376CDC9-E443-A134-41E3-92796978D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96519"/>
              <a:ext cx="4791075" cy="383876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CD9B947-E753-A75A-4DEC-445FEE82B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909828"/>
              <a:ext cx="4791075" cy="206067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7">
      <a:dk1>
        <a:srgbClr val="30006E"/>
      </a:dk1>
      <a:lt1>
        <a:srgbClr val="F7BE00"/>
      </a:lt1>
      <a:dk2>
        <a:srgbClr val="323D48"/>
      </a:dk2>
      <a:lt2>
        <a:srgbClr val="C1C5C8"/>
      </a:lt2>
      <a:accent1>
        <a:srgbClr val="4B2E83"/>
      </a:accent1>
      <a:accent2>
        <a:srgbClr val="007B8A"/>
      </a:accent2>
      <a:accent3>
        <a:srgbClr val="425BC8"/>
      </a:accent3>
      <a:accent4>
        <a:srgbClr val="75236D"/>
      </a:accent4>
      <a:accent5>
        <a:srgbClr val="F7BE00"/>
      </a:accent5>
      <a:accent6>
        <a:srgbClr val="ED7524"/>
      </a:accent6>
      <a:hlink>
        <a:srgbClr val="425BC8"/>
      </a:hlink>
      <a:folHlink>
        <a:srgbClr val="436D77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wmedicine_powerpoint template" id="{86768146-E8C1-D945-A9F6-31A4788652BE}" vid="{191A4773-3010-CA48-920B-65276FF25A64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wmedicine_powerpoint template" id="{86768146-E8C1-D945-A9F6-31A4788652BE}" vid="{98EFDA58-165A-1F41-BE0C-9FD18DAD4EE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wmedicine_powerpoint template" id="{86768146-E8C1-D945-A9F6-31A4788652BE}" vid="{FA670924-44C4-EF4B-BA03-59188096761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1609</Words>
  <Application>Microsoft Office PowerPoint</Application>
  <PresentationFormat>Widescreen</PresentationFormat>
  <Paragraphs>205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Aptos</vt:lpstr>
      <vt:lpstr>Arial</vt:lpstr>
      <vt:lpstr>Calibri</vt:lpstr>
      <vt:lpstr>Courier New</vt:lpstr>
      <vt:lpstr>Courier New,monospace</vt:lpstr>
      <vt:lpstr>Encode Sans Normal</vt:lpstr>
      <vt:lpstr>Encode Sans Normal Light</vt:lpstr>
      <vt:lpstr>Wingdings</vt:lpstr>
      <vt:lpstr>Office Theme</vt:lpstr>
      <vt:lpstr>Custom Design</vt:lpstr>
      <vt:lpstr>1_Custom Design</vt:lpstr>
      <vt:lpstr>It’s Going to Be Okay! Explore &amp; Focus Phase Curriculum &amp; Career Planning: Student Q&amp;A</vt:lpstr>
      <vt:lpstr>Today’s Focus</vt:lpstr>
      <vt:lpstr>Overview: Explore &amp; Focus Phase Curriculum</vt:lpstr>
      <vt:lpstr>Sub-Is, APCs, Clinical Electives- what are they?</vt:lpstr>
      <vt:lpstr>Credit Distribution for Electives</vt:lpstr>
      <vt:lpstr>Credit Distribution, APC Flowchart</vt:lpstr>
      <vt:lpstr>Credit Distribution, APC-S Flowchart</vt:lpstr>
      <vt:lpstr>Overview: E&amp;F Phase Curriculum, cont.</vt:lpstr>
      <vt:lpstr>Career Planning in E&amp;F: What Comes Next</vt:lpstr>
      <vt:lpstr>Career Planning in E&amp;F: Required Preparation</vt:lpstr>
      <vt:lpstr>Have You Experienced Any of These Challenges? </vt:lpstr>
      <vt:lpstr>Planning Your E&amp;F Electives</vt:lpstr>
      <vt:lpstr>Permission-only Clerkship Scheduling</vt:lpstr>
      <vt:lpstr>Tricks &amp; Tips</vt:lpstr>
      <vt:lpstr>Inquiry Page</vt:lpstr>
      <vt:lpstr>Appendix: Resources &amp; Tools for E&amp;F Phase Planning</vt:lpstr>
      <vt:lpstr>Appendix: Explore &amp; Focus Catalog- SUMMARY</vt:lpstr>
      <vt:lpstr>Appendix: Explore &amp; Focus Catalog- DETAIL</vt:lpstr>
      <vt:lpstr>Helps you plan for Step 2 dedicated, order of rotations (for specialty choice, preparing for residency application, obtaining LORs, etc.), Away rotations, residency interviews, meeting graduation requirements </vt:lpstr>
      <vt:lpstr>Student Considering Anesthesiology &amp; General Surgery: Spring-Autumn Quarters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Tonja Brown</cp:lastModifiedBy>
  <cp:revision>1</cp:revision>
  <dcterms:created xsi:type="dcterms:W3CDTF">2026-09-11T16:10:08Z</dcterms:created>
  <dcterms:modified xsi:type="dcterms:W3CDTF">2026-09-11T16:46:53Z</dcterms:modified>
</cp:coreProperties>
</file>