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9" r:id="rId3"/>
    <p:sldId id="258" r:id="rId4"/>
    <p:sldId id="261" r:id="rId5"/>
    <p:sldId id="263" r:id="rId6"/>
    <p:sldId id="260" r:id="rId7"/>
    <p:sldId id="257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B5F312-2E70-4386-8494-6C18E52A76FD}" v="12" dt="2026-09-11T16:32:02.6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86D4DB-DCFC-4EFD-AEBB-44AE8123BACB}" type="doc">
      <dgm:prSet loTypeId="urn:microsoft.com/office/officeart/2005/8/layout/venn2" loCatId="relationship" qsTypeId="urn:microsoft.com/office/officeart/2005/8/quickstyle/3d4#1" qsCatId="3D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1467EA00-BA08-4F3D-860D-2ED229216E1E}">
      <dgm:prSet phldrT="[Text]"/>
      <dgm:spPr/>
      <dgm:t>
        <a:bodyPr/>
        <a:lstStyle/>
        <a:p>
          <a:r>
            <a:rPr lang="en-US" dirty="0"/>
            <a:t>APC</a:t>
          </a:r>
        </a:p>
      </dgm:t>
    </dgm:pt>
    <dgm:pt modelId="{40864A7E-0AFD-42B2-9FA6-6170DD20137D}" type="parTrans" cxnId="{F5E720B4-307B-42F0-A921-2B96765C8AD7}">
      <dgm:prSet/>
      <dgm:spPr/>
      <dgm:t>
        <a:bodyPr/>
        <a:lstStyle/>
        <a:p>
          <a:endParaRPr lang="en-US"/>
        </a:p>
      </dgm:t>
    </dgm:pt>
    <dgm:pt modelId="{2CD1CD54-3706-4CE4-BC20-5EDF2D6DA918}" type="sibTrans" cxnId="{F5E720B4-307B-42F0-A921-2B96765C8AD7}">
      <dgm:prSet/>
      <dgm:spPr/>
      <dgm:t>
        <a:bodyPr/>
        <a:lstStyle/>
        <a:p>
          <a:endParaRPr lang="en-US"/>
        </a:p>
      </dgm:t>
    </dgm:pt>
    <dgm:pt modelId="{087EEB09-9979-4080-8353-F8A82C8B0D69}">
      <dgm:prSet phldrT="[Text]"/>
      <dgm:spPr/>
      <dgm:t>
        <a:bodyPr/>
        <a:lstStyle/>
        <a:p>
          <a:r>
            <a:rPr lang="en-US" dirty="0"/>
            <a:t>APC-S</a:t>
          </a:r>
        </a:p>
      </dgm:t>
    </dgm:pt>
    <dgm:pt modelId="{2AA40F1E-75E2-4B47-992A-574CB3259988}" type="parTrans" cxnId="{D4CC0386-5D71-4FE5-A816-8C6C79C79898}">
      <dgm:prSet/>
      <dgm:spPr/>
      <dgm:t>
        <a:bodyPr/>
        <a:lstStyle/>
        <a:p>
          <a:endParaRPr lang="en-US"/>
        </a:p>
      </dgm:t>
    </dgm:pt>
    <dgm:pt modelId="{72FF76A9-8151-4CB3-A92C-E1AC5768CAD2}" type="sibTrans" cxnId="{D4CC0386-5D71-4FE5-A816-8C6C79C79898}">
      <dgm:prSet/>
      <dgm:spPr/>
      <dgm:t>
        <a:bodyPr/>
        <a:lstStyle/>
        <a:p>
          <a:endParaRPr lang="en-US"/>
        </a:p>
      </dgm:t>
    </dgm:pt>
    <dgm:pt modelId="{56728B78-57DE-4EE9-8694-0041CAF03525}" type="pres">
      <dgm:prSet presAssocID="{AE86D4DB-DCFC-4EFD-AEBB-44AE8123BACB}" presName="Name0" presStyleCnt="0">
        <dgm:presLayoutVars>
          <dgm:chMax val="7"/>
          <dgm:resizeHandles val="exact"/>
        </dgm:presLayoutVars>
      </dgm:prSet>
      <dgm:spPr/>
    </dgm:pt>
    <dgm:pt modelId="{A1A45D5A-1B2D-416B-9699-D78371AB3FF4}" type="pres">
      <dgm:prSet presAssocID="{AE86D4DB-DCFC-4EFD-AEBB-44AE8123BACB}" presName="comp1" presStyleCnt="0"/>
      <dgm:spPr/>
    </dgm:pt>
    <dgm:pt modelId="{9F0A0092-425D-4387-A92A-B40B6F9BDDE5}" type="pres">
      <dgm:prSet presAssocID="{AE86D4DB-DCFC-4EFD-AEBB-44AE8123BACB}" presName="circle1" presStyleLbl="node1" presStyleIdx="0" presStyleCnt="2" custLinFactNeighborY="7851"/>
      <dgm:spPr/>
    </dgm:pt>
    <dgm:pt modelId="{B5B8195B-08DB-4C9C-8042-659B20E38B99}" type="pres">
      <dgm:prSet presAssocID="{AE86D4DB-DCFC-4EFD-AEBB-44AE8123BACB}" presName="c1text" presStyleLbl="node1" presStyleIdx="0" presStyleCnt="2">
        <dgm:presLayoutVars>
          <dgm:bulletEnabled val="1"/>
        </dgm:presLayoutVars>
      </dgm:prSet>
      <dgm:spPr/>
    </dgm:pt>
    <dgm:pt modelId="{F720AF37-E4F3-4080-AE9C-5F075803C412}" type="pres">
      <dgm:prSet presAssocID="{AE86D4DB-DCFC-4EFD-AEBB-44AE8123BACB}" presName="comp2" presStyleCnt="0"/>
      <dgm:spPr/>
    </dgm:pt>
    <dgm:pt modelId="{CCAF09BE-1EBB-471C-9EF5-3353CF7E0AF7}" type="pres">
      <dgm:prSet presAssocID="{AE86D4DB-DCFC-4EFD-AEBB-44AE8123BACB}" presName="circle2" presStyleLbl="node1" presStyleIdx="1" presStyleCnt="2" custScaleX="78900" custScaleY="78783" custLinFactNeighborX="4950" custLinFactNeighborY="8775"/>
      <dgm:spPr/>
    </dgm:pt>
    <dgm:pt modelId="{08DBDED5-6C6A-4DEC-BA54-17D92D371231}" type="pres">
      <dgm:prSet presAssocID="{AE86D4DB-DCFC-4EFD-AEBB-44AE8123BACB}" presName="c2text" presStyleLbl="node1" presStyleIdx="1" presStyleCnt="2">
        <dgm:presLayoutVars>
          <dgm:bulletEnabled val="1"/>
        </dgm:presLayoutVars>
      </dgm:prSet>
      <dgm:spPr/>
    </dgm:pt>
  </dgm:ptLst>
  <dgm:cxnLst>
    <dgm:cxn modelId="{DA698310-1FAF-4FAC-BCD5-27EE4885AAF8}" type="presOf" srcId="{1467EA00-BA08-4F3D-860D-2ED229216E1E}" destId="{9F0A0092-425D-4387-A92A-B40B6F9BDDE5}" srcOrd="0" destOrd="0" presId="urn:microsoft.com/office/officeart/2005/8/layout/venn2"/>
    <dgm:cxn modelId="{6E169250-42A3-4456-828F-0471BAE81740}" type="presOf" srcId="{087EEB09-9979-4080-8353-F8A82C8B0D69}" destId="{CCAF09BE-1EBB-471C-9EF5-3353CF7E0AF7}" srcOrd="0" destOrd="0" presId="urn:microsoft.com/office/officeart/2005/8/layout/venn2"/>
    <dgm:cxn modelId="{D4CC0386-5D71-4FE5-A816-8C6C79C79898}" srcId="{AE86D4DB-DCFC-4EFD-AEBB-44AE8123BACB}" destId="{087EEB09-9979-4080-8353-F8A82C8B0D69}" srcOrd="1" destOrd="0" parTransId="{2AA40F1E-75E2-4B47-992A-574CB3259988}" sibTransId="{72FF76A9-8151-4CB3-A92C-E1AC5768CAD2}"/>
    <dgm:cxn modelId="{F5E720B4-307B-42F0-A921-2B96765C8AD7}" srcId="{AE86D4DB-DCFC-4EFD-AEBB-44AE8123BACB}" destId="{1467EA00-BA08-4F3D-860D-2ED229216E1E}" srcOrd="0" destOrd="0" parTransId="{40864A7E-0AFD-42B2-9FA6-6170DD20137D}" sibTransId="{2CD1CD54-3706-4CE4-BC20-5EDF2D6DA918}"/>
    <dgm:cxn modelId="{995442B9-5C7D-4456-AD44-6CDBE71B3485}" type="presOf" srcId="{087EEB09-9979-4080-8353-F8A82C8B0D69}" destId="{08DBDED5-6C6A-4DEC-BA54-17D92D371231}" srcOrd="1" destOrd="0" presId="urn:microsoft.com/office/officeart/2005/8/layout/venn2"/>
    <dgm:cxn modelId="{A31425D4-436B-4F1F-97B9-CA3A847BE004}" type="presOf" srcId="{1467EA00-BA08-4F3D-860D-2ED229216E1E}" destId="{B5B8195B-08DB-4C9C-8042-659B20E38B99}" srcOrd="1" destOrd="0" presId="urn:microsoft.com/office/officeart/2005/8/layout/venn2"/>
    <dgm:cxn modelId="{6EFBAFFD-2FF2-4A0F-9ECD-A44A92FC3677}" type="presOf" srcId="{AE86D4DB-DCFC-4EFD-AEBB-44AE8123BACB}" destId="{56728B78-57DE-4EE9-8694-0041CAF03525}" srcOrd="0" destOrd="0" presId="urn:microsoft.com/office/officeart/2005/8/layout/venn2"/>
    <dgm:cxn modelId="{5EA2B522-8A04-43BB-BCCE-4AAE802C090D}" type="presParOf" srcId="{56728B78-57DE-4EE9-8694-0041CAF03525}" destId="{A1A45D5A-1B2D-416B-9699-D78371AB3FF4}" srcOrd="0" destOrd="0" presId="urn:microsoft.com/office/officeart/2005/8/layout/venn2"/>
    <dgm:cxn modelId="{7AD29562-90C2-4C0E-9DF2-ED9BDDB94BCB}" type="presParOf" srcId="{A1A45D5A-1B2D-416B-9699-D78371AB3FF4}" destId="{9F0A0092-425D-4387-A92A-B40B6F9BDDE5}" srcOrd="0" destOrd="0" presId="urn:microsoft.com/office/officeart/2005/8/layout/venn2"/>
    <dgm:cxn modelId="{60C20B36-482C-4C4D-A042-246B49D8A398}" type="presParOf" srcId="{A1A45D5A-1B2D-416B-9699-D78371AB3FF4}" destId="{B5B8195B-08DB-4C9C-8042-659B20E38B99}" srcOrd="1" destOrd="0" presId="urn:microsoft.com/office/officeart/2005/8/layout/venn2"/>
    <dgm:cxn modelId="{92B08A9C-A3E9-436B-82D5-8B880188899E}" type="presParOf" srcId="{56728B78-57DE-4EE9-8694-0041CAF03525}" destId="{F720AF37-E4F3-4080-AE9C-5F075803C412}" srcOrd="1" destOrd="0" presId="urn:microsoft.com/office/officeart/2005/8/layout/venn2"/>
    <dgm:cxn modelId="{303ACC4A-1368-420F-9939-5A626F177801}" type="presParOf" srcId="{F720AF37-E4F3-4080-AE9C-5F075803C412}" destId="{CCAF09BE-1EBB-471C-9EF5-3353CF7E0AF7}" srcOrd="0" destOrd="0" presId="urn:microsoft.com/office/officeart/2005/8/layout/venn2"/>
    <dgm:cxn modelId="{9B68FC18-547C-41AA-B015-612F7404C212}" type="presParOf" srcId="{F720AF37-E4F3-4080-AE9C-5F075803C412}" destId="{08DBDED5-6C6A-4DEC-BA54-17D92D371231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0A0092-425D-4387-A92A-B40B6F9BDDE5}">
      <dsp:nvSpPr>
        <dsp:cNvPr id="0" name=""/>
        <dsp:cNvSpPr/>
      </dsp:nvSpPr>
      <dsp:spPr>
        <a:xfrm>
          <a:off x="760677" y="0"/>
          <a:ext cx="4447645" cy="44476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APC</a:t>
          </a:r>
        </a:p>
      </dsp:txBody>
      <dsp:txXfrm>
        <a:off x="1816993" y="333573"/>
        <a:ext cx="2335013" cy="756099"/>
      </dsp:txXfrm>
    </dsp:sp>
    <dsp:sp modelId="{CCAF09BE-1EBB-471C-9EF5-3353CF7E0AF7}">
      <dsp:nvSpPr>
        <dsp:cNvPr id="0" name=""/>
        <dsp:cNvSpPr/>
      </dsp:nvSpPr>
      <dsp:spPr>
        <a:xfrm>
          <a:off x="1833671" y="1758493"/>
          <a:ext cx="2631893" cy="26279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APC-S</a:t>
          </a:r>
        </a:p>
      </dsp:txBody>
      <dsp:txXfrm>
        <a:off x="2219103" y="2415490"/>
        <a:ext cx="1861030" cy="1313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15B55-45D2-3572-46D6-C295C3605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6249D-2DC5-1630-D12F-C7402F10A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C0D51-75EA-ABFE-634F-FF4A2E59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3431D-49F3-5A4E-C14F-2A3BFC9D9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8535F-98A2-D6D5-247F-24B306856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314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83D8A-11B7-AA88-AF12-8C9BEA3BC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CCC6-B4AC-EAB8-F4C0-08698CAEE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3ABA6-EA62-0D78-CDF2-0BB213D2F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4E65B-A9C2-87B0-B815-13CF12CB5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05E39-3D0F-5EA3-8DCF-8EA4465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0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9BC5B-08EC-A92C-D399-FA691A42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423B3-0D93-821F-92F5-B8CAB80F3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80A6B-955E-D4C1-37F9-9B0765D70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4E602-93AD-28C6-1EF8-6A348A28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01B5F-C9DE-A7B7-76A6-1EBE7DAE3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8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1D68D-BFDA-6BFD-5FF3-6C895F48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E9EE9-F922-751E-49C6-981DC6531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4B419-165A-1600-AC44-A2B624A72C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639091-348C-85D3-70EB-3B617A4A4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37D42-1E83-97C0-B19E-552003B83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028154-8736-E1A8-C254-712847A2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4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1BE3-CF7B-0D81-877C-357E848C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CE413-8E3A-6A19-53FE-6060C5065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E10F2-1CAC-6988-4581-9BC045CE5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FF889-1AC8-C4DE-4878-E0959B94D8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5A971-59CB-FC6A-FE95-64AD26886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A566E-55FA-55D5-C591-E3B26A6C3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3A1CCE-179D-5021-636C-45208007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CECA5-875C-BE39-7C5F-8AF6B59D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7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659E-288B-5584-E9FD-6162DEE6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FE64C7-8A96-4DC0-2D06-6D7C3B5C9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82835-A56F-4EB1-2756-464F4ECF6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F6F02B-4C35-1453-1DD1-2A5191A1E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09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A30EC-86F8-960F-B091-521706062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41343-3906-8D7A-2D71-6D5820A7F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14BBB-ECC5-ACB9-2F72-35DA4DDA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46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1B8EB-0000-34EF-E25C-45C9FF7C2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3A3F-B7D1-1F8C-7212-70B6CFA3B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09C48-7F40-48B0-6A2D-7AAC95B7A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4121A-C4C8-6F79-357D-405D9EFE3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7A97AA-23C1-205E-8FB7-CF5F17573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A3AC9-8C09-4128-FC19-6EA86128C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D9B5F-7B84-C94F-486A-7013BDC0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A716D7-3FB0-3F3B-ADE5-BB9512968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90B68-5EA7-EF00-6807-A073D9F06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5DE1E4-DE2B-3792-B89B-6C7E005A4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0C5C4-5186-5779-0AF7-87F47F2C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AFC23-70E0-DDEF-6E37-39CDB4FE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9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4C716-2081-6347-F596-24ACA654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863EA-5617-7F5C-CAF4-CDE712AC9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D9D31-F286-0CAF-C8B6-C7206410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B3C0-8EA1-1897-4237-CEE4E233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9C0A5-E4B8-5525-3F45-2D0C2AD4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0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728787-DA1B-697F-C884-A51CBBFB0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95D08E-E95E-F75A-8B3F-71EC85427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2450B-7952-9057-42F6-6448BA807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B02D8-29D6-4B65-1CD9-4D7D49FB8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871CE-B532-C483-0B7A-E23AB6591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8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D9DD2-5FB6-8F2C-AAAE-5EE9E414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144C2-82EE-EF7B-2E1B-491AF70EB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25862-E46E-D226-ADFF-05526C1EBC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952ED7-A2E6-4ACA-BA63-29ACDD0EC5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C5BFF-3C51-E400-49F7-CD9175183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09C09-DD41-1245-9CFE-00B1EF3DC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F0AD02-9295-4C40-AF23-15C21AF83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0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omcurr@uw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uw.edu/gowwam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2DFA4-AA3B-2DB4-3AEF-FA36E0FAB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3851"/>
            <a:ext cx="9144000" cy="3912299"/>
          </a:xfrm>
        </p:spPr>
        <p:txBody>
          <a:bodyPr/>
          <a:lstStyle/>
          <a:p>
            <a:r>
              <a:rPr lang="en-US" dirty="0"/>
              <a:t>SOM Graduation credit distribution for Clinical Electives, APCs, and APC-Sub-Internships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2A19C-45BC-CE37-FD38-EDE6CACDF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2560" y="4918774"/>
            <a:ext cx="9144000" cy="1655762"/>
          </a:xfrm>
        </p:spPr>
        <p:txBody>
          <a:bodyPr/>
          <a:lstStyle/>
          <a:p>
            <a:r>
              <a:rPr lang="en-US" dirty="0"/>
              <a:t>A guide to understanding how UWSOM clinical graduation credits are counted in the Explore &amp; Focus Phase</a:t>
            </a:r>
          </a:p>
          <a:p>
            <a:r>
              <a:rPr lang="en-US" dirty="0"/>
              <a:t>(or, how i learned to stop worrying and love APCs)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5DFDDD-1113-867E-80E1-CF867087092E}"/>
              </a:ext>
            </a:extLst>
          </p:cNvPr>
          <p:cNvSpPr txBox="1"/>
          <p:nvPr/>
        </p:nvSpPr>
        <p:spPr>
          <a:xfrm>
            <a:off x="406908" y="6364224"/>
            <a:ext cx="11378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Created by Gina Franco, Assistant Director of the Clinical Curriculum, UWSOM, Sept. 2026, </a:t>
            </a:r>
            <a:r>
              <a:rPr lang="en-US" sz="1600" dirty="0">
                <a:hlinkClick r:id="rId2"/>
              </a:rPr>
              <a:t>somcurr@uw.edu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13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379D-8693-4798-D1B5-6E57D9E2B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472" y="237711"/>
            <a:ext cx="10515600" cy="1325563"/>
          </a:xfrm>
        </p:spPr>
        <p:txBody>
          <a:bodyPr/>
          <a:lstStyle/>
          <a:p>
            <a:r>
              <a:rPr lang="en-US" dirty="0"/>
              <a:t>What are the 3 different kinds of non-core required clerkships I can take?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825E-7A73-8675-79E9-B5761F412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744" y="1606169"/>
            <a:ext cx="3432048" cy="4351338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Clinical Elective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Only counts towards clinical elective credit.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1178B73-C5AC-B296-65B1-32351E88E2BD}"/>
              </a:ext>
            </a:extLst>
          </p:cNvPr>
          <p:cNvSpPr txBox="1">
            <a:spLocks/>
          </p:cNvSpPr>
          <p:nvPr/>
        </p:nvSpPr>
        <p:spPr>
          <a:xfrm>
            <a:off x="4270248" y="1606169"/>
            <a:ext cx="3432048" cy="43513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Advanced Patient Care Clerkship </a:t>
            </a:r>
          </a:p>
          <a:p>
            <a:pPr marL="0" indent="0">
              <a:buNone/>
            </a:pPr>
            <a:endParaRPr lang="en-US" sz="1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AKA: APC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APC clerkships in eValue have ‘APC’ in the title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b="1" dirty="0"/>
              <a:t>First</a:t>
            </a:r>
            <a:r>
              <a:rPr lang="en-US" dirty="0"/>
              <a:t> APC taken counts towards APC credit.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and beyond taken count towards Clinical Elective credit.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7232373-F778-2DB1-8116-F196A4072548}"/>
              </a:ext>
            </a:extLst>
          </p:cNvPr>
          <p:cNvSpPr txBox="1">
            <a:spLocks/>
          </p:cNvSpPr>
          <p:nvPr/>
        </p:nvSpPr>
        <p:spPr>
          <a:xfrm>
            <a:off x="7921752" y="1606169"/>
            <a:ext cx="3432048" cy="435133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500" b="1" dirty="0"/>
              <a:t>Advanced Patient Care Clerkship- Subinternship</a:t>
            </a:r>
          </a:p>
          <a:p>
            <a:pPr marL="0" indent="0">
              <a:buNone/>
            </a:pPr>
            <a:endParaRPr lang="en-US" sz="19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AKA: APC Sub-I, Sub-I, APC-S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APC Sub-I clerkships in eValue have an ‘APC-S’ in the title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b="1" dirty="0"/>
              <a:t>First</a:t>
            </a:r>
            <a:r>
              <a:rPr lang="en-US" dirty="0"/>
              <a:t> APC-S taken counts towards APC-S credit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APC-S taken counts towards APC credit </a:t>
            </a:r>
            <a:r>
              <a:rPr lang="en-US" b="1" dirty="0"/>
              <a:t>IF</a:t>
            </a:r>
            <a:r>
              <a:rPr lang="en-US" dirty="0"/>
              <a:t> APC credit has not yet been met. </a:t>
            </a:r>
          </a:p>
          <a:p>
            <a:r>
              <a:rPr lang="en-US" dirty="0"/>
              <a:t>If APC-S and APC credits have been met, any subsequent APC-S’s taken count towards Clinical Elective Credit.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BE0E738-1D74-A31B-EBD1-EE0806F2E1C6}"/>
              </a:ext>
            </a:extLst>
          </p:cNvPr>
          <p:cNvSpPr/>
          <p:nvPr/>
        </p:nvSpPr>
        <p:spPr>
          <a:xfrm>
            <a:off x="1938528" y="6099081"/>
            <a:ext cx="8046720" cy="521208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Advanced clerkship curricula</a:t>
            </a:r>
          </a:p>
        </p:txBody>
      </p:sp>
    </p:spTree>
    <p:extLst>
      <p:ext uri="{BB962C8B-B14F-4D97-AF65-F5344CB8AC3E}">
        <p14:creationId xmlns:p14="http://schemas.microsoft.com/office/powerpoint/2010/main" val="1253602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C26C5-F031-AC46-40BF-685E1AB46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457"/>
            <a:ext cx="10515600" cy="1325563"/>
          </a:xfrm>
        </p:spPr>
        <p:txBody>
          <a:bodyPr/>
          <a:lstStyle/>
          <a:p>
            <a:r>
              <a:rPr lang="en-US" dirty="0"/>
              <a:t>Credit Distribution in the E&amp;F Phase-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369EB-8DF8-2824-CA22-A15111E5D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1386712"/>
            <a:ext cx="10853928" cy="5151247"/>
          </a:xfrm>
        </p:spPr>
        <p:txBody>
          <a:bodyPr/>
          <a:lstStyle/>
          <a:p>
            <a:r>
              <a:rPr lang="en-US" dirty="0"/>
              <a:t>Credit for SOM Graduation Requirements is granted </a:t>
            </a:r>
            <a:r>
              <a:rPr lang="en-US" b="1" dirty="0">
                <a:solidFill>
                  <a:srgbClr val="C00000"/>
                </a:solidFill>
              </a:rPr>
              <a:t>chronologically </a:t>
            </a:r>
            <a:endParaRPr lang="en-US" dirty="0"/>
          </a:p>
          <a:p>
            <a:pPr lvl="1"/>
            <a:r>
              <a:rPr lang="en-US" dirty="0"/>
              <a:t>Your </a:t>
            </a:r>
            <a:r>
              <a:rPr lang="en-US" b="1" dirty="0"/>
              <a:t>first</a:t>
            </a:r>
            <a:r>
              <a:rPr lang="en-US" dirty="0"/>
              <a:t> APC-S taken will count towards your APC-S requirement</a:t>
            </a:r>
          </a:p>
          <a:p>
            <a:pPr lvl="1"/>
            <a:r>
              <a:rPr lang="en-US" dirty="0"/>
              <a:t>Your </a:t>
            </a:r>
            <a:r>
              <a:rPr lang="en-US" b="1" dirty="0"/>
              <a:t>first</a:t>
            </a:r>
            <a:r>
              <a:rPr lang="en-US" dirty="0"/>
              <a:t> APC taken will count towards your APC  requirement*</a:t>
            </a:r>
          </a:p>
          <a:p>
            <a:r>
              <a:rPr lang="en-US" dirty="0"/>
              <a:t>If you have multiple APC-Ss on your schedule :</a:t>
            </a:r>
          </a:p>
          <a:p>
            <a:pPr lvl="1"/>
            <a:r>
              <a:rPr lang="en-US" dirty="0"/>
              <a:t>*A second chronological APC-S will count towards your APC requirement </a:t>
            </a:r>
            <a:r>
              <a:rPr lang="en-US" b="1" dirty="0"/>
              <a:t>IF </a:t>
            </a:r>
            <a:r>
              <a:rPr lang="en-US" dirty="0"/>
              <a:t>you haven’t already met the APC requirement</a:t>
            </a:r>
          </a:p>
          <a:p>
            <a:pPr lvl="1"/>
            <a:r>
              <a:rPr lang="en-US" dirty="0"/>
              <a:t>If you have already met your APC requirement, any subsequent APC-Ss will count towards clinical elective credit</a:t>
            </a:r>
          </a:p>
          <a:p>
            <a:r>
              <a:rPr lang="en-US" dirty="0"/>
              <a:t>If you have multiple APCs on your schedule:</a:t>
            </a:r>
          </a:p>
          <a:p>
            <a:pPr lvl="1"/>
            <a:r>
              <a:rPr lang="en-US" dirty="0"/>
              <a:t>The next chronological APC after you have met your requirement will count towards clinical elective credit.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635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B036A-D1AB-37D6-3E03-CE1FF24A5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 between APC and APC-S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FE2CE-C32D-A35B-D94E-6AD11C32D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472" y="1777471"/>
            <a:ext cx="5562600" cy="4351338"/>
          </a:xfrm>
        </p:spPr>
        <p:txBody>
          <a:bodyPr/>
          <a:lstStyle/>
          <a:p>
            <a:r>
              <a:rPr lang="en-US" dirty="0"/>
              <a:t>APC Subinternships (APC-S) are a </a:t>
            </a:r>
            <a:r>
              <a:rPr lang="en-US" b="1" dirty="0"/>
              <a:t>SUBCATAGORY</a:t>
            </a:r>
            <a:r>
              <a:rPr lang="en-US" dirty="0"/>
              <a:t> of Advanced Patient Care Clerkships</a:t>
            </a:r>
          </a:p>
          <a:p>
            <a:r>
              <a:rPr lang="en-US" dirty="0"/>
              <a:t>APC-S clerkships are </a:t>
            </a:r>
            <a:r>
              <a:rPr lang="en-US" b="1" dirty="0"/>
              <a:t>ADVANCED</a:t>
            </a:r>
            <a:r>
              <a:rPr lang="en-US" dirty="0"/>
              <a:t> APCs with increased responsibility</a:t>
            </a:r>
          </a:p>
          <a:p>
            <a:r>
              <a:rPr lang="en-US" dirty="0"/>
              <a:t>Because APC-Ss are advanced APCs APC-S credit cannot be given for an APC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Diagram 3" descr="Venn diagram showing that all APC-S rotations are APCs, but not all APC rotations are APC-S rotations">
            <a:extLst>
              <a:ext uri="{FF2B5EF4-FFF2-40B4-BE49-F238E27FC236}">
                <a16:creationId xmlns:a16="http://schemas.microsoft.com/office/drawing/2014/main" id="{B5BE4D0B-1BFF-EC4F-95AB-EB752D4F99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604935"/>
              </p:ext>
            </p:extLst>
          </p:nvPr>
        </p:nvGraphicFramePr>
        <p:xfrm>
          <a:off x="5799328" y="1777471"/>
          <a:ext cx="5969000" cy="444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7411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A550-4993-E43B-520E-631DE14E9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SOM Graduation credit have I met? </a:t>
            </a:r>
          </a:p>
        </p:txBody>
      </p:sp>
    </p:spTree>
    <p:extLst>
      <p:ext uri="{BB962C8B-B14F-4D97-AF65-F5344CB8AC3E}">
        <p14:creationId xmlns:p14="http://schemas.microsoft.com/office/powerpoint/2010/main" val="2374982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07BF-713C-ACD9-2D00-87BC50686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>
            <a:extLst>
              <a:ext uri="{FF2B5EF4-FFF2-40B4-BE49-F238E27FC236}">
                <a16:creationId xmlns:a16="http://schemas.microsoft.com/office/drawing/2014/main" id="{A56536D8-6A70-435C-3C11-2062CC81F7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923020" y="6061519"/>
            <a:ext cx="3364992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Patient Care (APC)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 Breakdown</a:t>
            </a:r>
          </a:p>
        </p:txBody>
      </p:sp>
      <p:grpSp>
        <p:nvGrpSpPr>
          <p:cNvPr id="115" name="Group 114" descr="Flow chart showing how APC rotations fulfull UWSOM graduation requirements">
            <a:extLst>
              <a:ext uri="{FF2B5EF4-FFF2-40B4-BE49-F238E27FC236}">
                <a16:creationId xmlns:a16="http://schemas.microsoft.com/office/drawing/2014/main" id="{BFB8B3B1-9B5E-0DB3-90CB-37C1C94EBB45}"/>
              </a:ext>
            </a:extLst>
          </p:cNvPr>
          <p:cNvGrpSpPr/>
          <p:nvPr/>
        </p:nvGrpSpPr>
        <p:grpSpPr>
          <a:xfrm>
            <a:off x="91440" y="260494"/>
            <a:ext cx="10710672" cy="6337011"/>
            <a:chOff x="118872" y="82297"/>
            <a:chExt cx="10710672" cy="633701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C32735B-0A8F-DAA5-41BE-E0B8DCDC0EA1}"/>
                </a:ext>
              </a:extLst>
            </p:cNvPr>
            <p:cNvSpPr/>
            <p:nvPr/>
          </p:nvSpPr>
          <p:spPr>
            <a:xfrm>
              <a:off x="118872" y="338328"/>
              <a:ext cx="2852928" cy="108813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 just finished an APC.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8680EC-50F1-F055-EC78-78C77D94A889}"/>
                </a:ext>
              </a:extLst>
            </p:cNvPr>
            <p:cNvSpPr/>
            <p:nvPr/>
          </p:nvSpPr>
          <p:spPr>
            <a:xfrm>
              <a:off x="3145536" y="384048"/>
              <a:ext cx="2267712" cy="99669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Congrats! Is this the first APC you’ve taken?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2F0667A-40B1-4E0F-DC66-553AFE38E2DB}"/>
                </a:ext>
              </a:extLst>
            </p:cNvPr>
            <p:cNvSpPr/>
            <p:nvPr/>
          </p:nvSpPr>
          <p:spPr>
            <a:xfrm>
              <a:off x="5799582" y="882397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Yes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F1F621B-CA33-B5A3-9553-07DBD457C2D2}"/>
                </a:ext>
              </a:extLst>
            </p:cNvPr>
            <p:cNvSpPr/>
            <p:nvPr/>
          </p:nvSpPr>
          <p:spPr>
            <a:xfrm>
              <a:off x="5805678" y="82297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No, I took one earlier this year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0CDB88-F254-B481-B1B5-12FF12CDBB85}"/>
                </a:ext>
              </a:extLst>
            </p:cNvPr>
            <p:cNvSpPr/>
            <p:nvPr/>
          </p:nvSpPr>
          <p:spPr>
            <a:xfrm>
              <a:off x="7812024" y="905257"/>
              <a:ext cx="2011680" cy="6309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Have you taken an APC-S?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064256-9874-7740-6AFB-9E049B82946D}"/>
                </a:ext>
              </a:extLst>
            </p:cNvPr>
            <p:cNvSpPr/>
            <p:nvPr/>
          </p:nvSpPr>
          <p:spPr>
            <a:xfrm>
              <a:off x="7812024" y="105157"/>
              <a:ext cx="2011680" cy="63093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accent3">
                      <a:lumMod val="75000"/>
                    </a:schemeClr>
                  </a:solidFill>
                </a:rPr>
                <a:t>This clerkship counts towards your SOM Clinical Elective graduation requirement.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1F9D284-C6FA-7C40-F025-3C6F8988CCF6}"/>
                </a:ext>
              </a:extLst>
            </p:cNvPr>
            <p:cNvCxnSpPr>
              <a:stCxn id="9" idx="6"/>
              <a:endCxn id="10" idx="1"/>
            </p:cNvCxnSpPr>
            <p:nvPr/>
          </p:nvCxnSpPr>
          <p:spPr>
            <a:xfrm>
              <a:off x="2971800" y="882396"/>
              <a:ext cx="17373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FF8DC347-BCA9-4BA5-CBAA-3C01CC9DC662}"/>
                </a:ext>
              </a:extLst>
            </p:cNvPr>
            <p:cNvCxnSpPr>
              <a:stCxn id="10" idx="3"/>
              <a:endCxn id="12" idx="2"/>
            </p:cNvCxnSpPr>
            <p:nvPr/>
          </p:nvCxnSpPr>
          <p:spPr>
            <a:xfrm flipV="1">
              <a:off x="5413248" y="420625"/>
              <a:ext cx="392430" cy="46177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E536C137-8E3C-A215-EEFC-17764F3077E5}"/>
                </a:ext>
              </a:extLst>
            </p:cNvPr>
            <p:cNvCxnSpPr>
              <a:stCxn id="10" idx="3"/>
              <a:endCxn id="11" idx="2"/>
            </p:cNvCxnSpPr>
            <p:nvPr/>
          </p:nvCxnSpPr>
          <p:spPr>
            <a:xfrm>
              <a:off x="5413248" y="882396"/>
              <a:ext cx="386334" cy="338329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D78409C-7089-9857-D81F-5B8B39EEBC37}"/>
                </a:ext>
              </a:extLst>
            </p:cNvPr>
            <p:cNvCxnSpPr>
              <a:stCxn id="12" idx="6"/>
              <a:endCxn id="14" idx="1"/>
            </p:cNvCxnSpPr>
            <p:nvPr/>
          </p:nvCxnSpPr>
          <p:spPr>
            <a:xfrm>
              <a:off x="7552182" y="420625"/>
              <a:ext cx="2598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CCF3AAD-8FCE-16DE-16C6-496441198656}"/>
                </a:ext>
              </a:extLst>
            </p:cNvPr>
            <p:cNvSpPr/>
            <p:nvPr/>
          </p:nvSpPr>
          <p:spPr>
            <a:xfrm>
              <a:off x="5090160" y="4656806"/>
              <a:ext cx="2011680" cy="63093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accent3">
                      <a:lumMod val="75000"/>
                    </a:schemeClr>
                  </a:solidFill>
                </a:rPr>
                <a:t>This clerkship counts towards your SOM Clinical Elective graduation requirement.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035B110-CF84-3559-3D47-68A607EACE1B}"/>
                </a:ext>
              </a:extLst>
            </p:cNvPr>
            <p:cNvSpPr/>
            <p:nvPr/>
          </p:nvSpPr>
          <p:spPr>
            <a:xfrm>
              <a:off x="8817864" y="2864356"/>
              <a:ext cx="2011680" cy="63093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This clerkship counts towards your SOM APC graduation requirement.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CD01FCD-A4F9-1D1B-AAD0-9CF93B809927}"/>
                </a:ext>
              </a:extLst>
            </p:cNvPr>
            <p:cNvSpPr/>
            <p:nvPr/>
          </p:nvSpPr>
          <p:spPr>
            <a:xfrm>
              <a:off x="7329678" y="4665722"/>
              <a:ext cx="2011680" cy="63093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2"/>
                  </a:solidFill>
                </a:rPr>
                <a:t>This clerkship counts towards your SOM APC graduation requirement.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9DCC46A-DE13-EFAA-42A1-FD4941A87B91}"/>
                </a:ext>
              </a:extLst>
            </p:cNvPr>
            <p:cNvSpPr/>
            <p:nvPr/>
          </p:nvSpPr>
          <p:spPr>
            <a:xfrm>
              <a:off x="6113526" y="2855216"/>
              <a:ext cx="2011680" cy="6309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How many APC-S’s have you taken? 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77A4660-1E15-7C5E-BC1C-90D8429D4B59}"/>
                </a:ext>
              </a:extLst>
            </p:cNvPr>
            <p:cNvSpPr/>
            <p:nvPr/>
          </p:nvSpPr>
          <p:spPr>
            <a:xfrm>
              <a:off x="6246114" y="1945386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Yes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6B547C6-0E20-C13A-589B-747553194166}"/>
                </a:ext>
              </a:extLst>
            </p:cNvPr>
            <p:cNvSpPr/>
            <p:nvPr/>
          </p:nvSpPr>
          <p:spPr>
            <a:xfrm>
              <a:off x="8950452" y="1945383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No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551D36E-A6FA-29F8-25C5-F34BD9E43147}"/>
                </a:ext>
              </a:extLst>
            </p:cNvPr>
            <p:cNvSpPr/>
            <p:nvPr/>
          </p:nvSpPr>
          <p:spPr>
            <a:xfrm>
              <a:off x="7462266" y="3737609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Just the one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B712A1E-69B6-7060-7F9D-FB9B5778A071}"/>
                </a:ext>
              </a:extLst>
            </p:cNvPr>
            <p:cNvSpPr/>
            <p:nvPr/>
          </p:nvSpPr>
          <p:spPr>
            <a:xfrm>
              <a:off x="5222748" y="3730976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 or more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10E6973-E6CD-2596-EE2A-38340E96FD02}"/>
                </a:ext>
              </a:extLst>
            </p:cNvPr>
            <p:cNvCxnSpPr>
              <a:stCxn id="11" idx="6"/>
              <a:endCxn id="13" idx="1"/>
            </p:cNvCxnSpPr>
            <p:nvPr/>
          </p:nvCxnSpPr>
          <p:spPr>
            <a:xfrm>
              <a:off x="7546086" y="1220725"/>
              <a:ext cx="26593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or: Elbow 63">
              <a:extLst>
                <a:ext uri="{FF2B5EF4-FFF2-40B4-BE49-F238E27FC236}">
                  <a16:creationId xmlns:a16="http://schemas.microsoft.com/office/drawing/2014/main" id="{029A4C17-C9D6-2248-6CDE-37FA49EFD4F6}"/>
                </a:ext>
              </a:extLst>
            </p:cNvPr>
            <p:cNvCxnSpPr>
              <a:stCxn id="13" idx="2"/>
              <a:endCxn id="44" idx="0"/>
            </p:cNvCxnSpPr>
            <p:nvPr/>
          </p:nvCxnSpPr>
          <p:spPr>
            <a:xfrm rot="5400000">
              <a:off x="7764019" y="891540"/>
              <a:ext cx="409193" cy="1698498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or: Elbow 65">
              <a:extLst>
                <a:ext uri="{FF2B5EF4-FFF2-40B4-BE49-F238E27FC236}">
                  <a16:creationId xmlns:a16="http://schemas.microsoft.com/office/drawing/2014/main" id="{F9442355-E358-5907-D7B5-7A377D01C548}"/>
                </a:ext>
              </a:extLst>
            </p:cNvPr>
            <p:cNvCxnSpPr>
              <a:stCxn id="13" idx="2"/>
              <a:endCxn id="48" idx="0"/>
            </p:cNvCxnSpPr>
            <p:nvPr/>
          </p:nvCxnSpPr>
          <p:spPr>
            <a:xfrm rot="16200000" flipH="1">
              <a:off x="9116189" y="1237868"/>
              <a:ext cx="409190" cy="1005840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6CC48F3-3F80-DD87-646D-4077CFA03FFD}"/>
                </a:ext>
              </a:extLst>
            </p:cNvPr>
            <p:cNvCxnSpPr>
              <a:stCxn id="48" idx="4"/>
              <a:endCxn id="40" idx="0"/>
            </p:cNvCxnSpPr>
            <p:nvPr/>
          </p:nvCxnSpPr>
          <p:spPr>
            <a:xfrm>
              <a:off x="9823704" y="2622039"/>
              <a:ext cx="0" cy="24231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or: Elbow 78">
              <a:extLst>
                <a:ext uri="{FF2B5EF4-FFF2-40B4-BE49-F238E27FC236}">
                  <a16:creationId xmlns:a16="http://schemas.microsoft.com/office/drawing/2014/main" id="{26F89B2F-8732-BC46-C8E3-B9FD328EA5C6}"/>
                </a:ext>
              </a:extLst>
            </p:cNvPr>
            <p:cNvCxnSpPr>
              <a:stCxn id="42" idx="2"/>
              <a:endCxn id="51" idx="0"/>
            </p:cNvCxnSpPr>
            <p:nvPr/>
          </p:nvCxnSpPr>
          <p:spPr>
            <a:xfrm rot="5400000">
              <a:off x="6485271" y="3096881"/>
              <a:ext cx="244824" cy="1023366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or: Elbow 82">
              <a:extLst>
                <a:ext uri="{FF2B5EF4-FFF2-40B4-BE49-F238E27FC236}">
                  <a16:creationId xmlns:a16="http://schemas.microsoft.com/office/drawing/2014/main" id="{7FA6E997-3204-38AA-233C-D9B860CC652A}"/>
                </a:ext>
              </a:extLst>
            </p:cNvPr>
            <p:cNvCxnSpPr>
              <a:stCxn id="42" idx="2"/>
              <a:endCxn id="50" idx="0"/>
            </p:cNvCxnSpPr>
            <p:nvPr/>
          </p:nvCxnSpPr>
          <p:spPr>
            <a:xfrm rot="16200000" flipH="1">
              <a:off x="7601714" y="3003804"/>
              <a:ext cx="251457" cy="1216152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3CDC983E-C110-1E00-1ABF-97B115D7EACB}"/>
                </a:ext>
              </a:extLst>
            </p:cNvPr>
            <p:cNvCxnSpPr>
              <a:stCxn id="50" idx="4"/>
              <a:endCxn id="41" idx="0"/>
            </p:cNvCxnSpPr>
            <p:nvPr/>
          </p:nvCxnSpPr>
          <p:spPr>
            <a:xfrm>
              <a:off x="8335518" y="4414265"/>
              <a:ext cx="0" cy="25145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4FCAEDF6-7A9C-C46B-E4E4-59D9068245C9}"/>
                </a:ext>
              </a:extLst>
            </p:cNvPr>
            <p:cNvCxnSpPr>
              <a:stCxn id="51" idx="4"/>
              <a:endCxn id="38" idx="0"/>
            </p:cNvCxnSpPr>
            <p:nvPr/>
          </p:nvCxnSpPr>
          <p:spPr>
            <a:xfrm>
              <a:off x="6096000" y="4407632"/>
              <a:ext cx="0" cy="24917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F988486-F059-6FE6-4AB5-FB69A861B236}"/>
                </a:ext>
              </a:extLst>
            </p:cNvPr>
            <p:cNvSpPr/>
            <p:nvPr/>
          </p:nvSpPr>
          <p:spPr>
            <a:xfrm>
              <a:off x="5222748" y="5582636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But why?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A6FECD1D-1D76-71D3-74FF-2F27A0EA60EA}"/>
                </a:ext>
              </a:extLst>
            </p:cNvPr>
            <p:cNvSpPr/>
            <p:nvPr/>
          </p:nvSpPr>
          <p:spPr>
            <a:xfrm>
              <a:off x="2762251" y="5422619"/>
              <a:ext cx="2097024" cy="996689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Because you already met your SOM APC graduation requirement with the second APC-S you took.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681F6D05-030D-D4A0-4D35-C2A45355DC10}"/>
                </a:ext>
              </a:extLst>
            </p:cNvPr>
            <p:cNvCxnSpPr>
              <a:stCxn id="38" idx="2"/>
              <a:endCxn id="94" idx="0"/>
            </p:cNvCxnSpPr>
            <p:nvPr/>
          </p:nvCxnSpPr>
          <p:spPr>
            <a:xfrm>
              <a:off x="6096000" y="5287742"/>
              <a:ext cx="0" cy="29489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A4C90C94-AD83-BBDC-3C09-505FBD089C44}"/>
                </a:ext>
              </a:extLst>
            </p:cNvPr>
            <p:cNvCxnSpPr>
              <a:stCxn id="94" idx="2"/>
              <a:endCxn id="95" idx="3"/>
            </p:cNvCxnSpPr>
            <p:nvPr/>
          </p:nvCxnSpPr>
          <p:spPr>
            <a:xfrm flipH="1">
              <a:off x="4859275" y="5920964"/>
              <a:ext cx="36347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54848D3-EE86-39DE-AF29-4EBA5711AA3F}"/>
                </a:ext>
              </a:extLst>
            </p:cNvPr>
            <p:cNvCxnSpPr>
              <a:stCxn id="44" idx="4"/>
              <a:endCxn id="42" idx="0"/>
            </p:cNvCxnSpPr>
            <p:nvPr/>
          </p:nvCxnSpPr>
          <p:spPr>
            <a:xfrm>
              <a:off x="7119366" y="2622042"/>
              <a:ext cx="0" cy="23317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4788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46">
            <a:extLst>
              <a:ext uri="{FF2B5EF4-FFF2-40B4-BE49-F238E27FC236}">
                <a16:creationId xmlns:a16="http://schemas.microsoft.com/office/drawing/2014/main" id="{6960CFEB-E441-7444-FDDE-3781E5BAF4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775392" y="5809333"/>
            <a:ext cx="515783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Patient Care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Subinternship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(APC-S)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Credit Breakdown</a:t>
            </a:r>
          </a:p>
        </p:txBody>
      </p:sp>
      <p:grpSp>
        <p:nvGrpSpPr>
          <p:cNvPr id="48" name="Group 47" descr="Flow chart showing how Sub-I rotations fulfull UWSOM graduation requirements">
            <a:extLst>
              <a:ext uri="{FF2B5EF4-FFF2-40B4-BE49-F238E27FC236}">
                <a16:creationId xmlns:a16="http://schemas.microsoft.com/office/drawing/2014/main" id="{A0F7F3DC-309B-264E-6B4D-F719E6B446D5}"/>
              </a:ext>
            </a:extLst>
          </p:cNvPr>
          <p:cNvGrpSpPr/>
          <p:nvPr/>
        </p:nvGrpSpPr>
        <p:grpSpPr>
          <a:xfrm>
            <a:off x="400431" y="1412748"/>
            <a:ext cx="11391138" cy="3297936"/>
            <a:chOff x="330708" y="1065276"/>
            <a:chExt cx="11391138" cy="329793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718BCFF-8F94-C7D5-376E-B62A628CC7DA}"/>
                </a:ext>
              </a:extLst>
            </p:cNvPr>
            <p:cNvSpPr/>
            <p:nvPr/>
          </p:nvSpPr>
          <p:spPr>
            <a:xfrm>
              <a:off x="330708" y="1298448"/>
              <a:ext cx="2852928" cy="108813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 just finished a Sub-I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01013A-03C4-0300-9378-3782071C3F4A}"/>
                </a:ext>
              </a:extLst>
            </p:cNvPr>
            <p:cNvSpPr/>
            <p:nvPr/>
          </p:nvSpPr>
          <p:spPr>
            <a:xfrm>
              <a:off x="3557016" y="1344168"/>
              <a:ext cx="2267712" cy="99669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Congrats! Is this the first UWSOM Sub-I you’ve taken?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32D0326-0045-E888-03CB-ACE5C8E62E6E}"/>
                </a:ext>
              </a:extLst>
            </p:cNvPr>
            <p:cNvSpPr/>
            <p:nvPr/>
          </p:nvSpPr>
          <p:spPr>
            <a:xfrm>
              <a:off x="6198108" y="1065276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Yes!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FA1E818-65A6-4ECA-4419-D5F16BBF2D5B}"/>
                </a:ext>
              </a:extLst>
            </p:cNvPr>
            <p:cNvSpPr/>
            <p:nvPr/>
          </p:nvSpPr>
          <p:spPr>
            <a:xfrm>
              <a:off x="6198108" y="1928622"/>
              <a:ext cx="1746504" cy="67665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No, I took one earlier this year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BAFCED-451D-8B5C-4692-B5C3C76040E4}"/>
                </a:ext>
              </a:extLst>
            </p:cNvPr>
            <p:cNvSpPr/>
            <p:nvPr/>
          </p:nvSpPr>
          <p:spPr>
            <a:xfrm>
              <a:off x="8403336" y="1088136"/>
              <a:ext cx="2011680" cy="6309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This clerkship counts towards your APC-S SOM graduation requirement.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C7EC7DF-DC1E-5834-2D0C-F78FEFE38152}"/>
                </a:ext>
              </a:extLst>
            </p:cNvPr>
            <p:cNvSpPr/>
            <p:nvPr/>
          </p:nvSpPr>
          <p:spPr>
            <a:xfrm>
              <a:off x="8403336" y="1949196"/>
              <a:ext cx="2011680" cy="6309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Have you taken an APC yet? 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66A0348-CCA7-2E85-C391-33CD508FA7C9}"/>
                </a:ext>
              </a:extLst>
            </p:cNvPr>
            <p:cNvSpPr/>
            <p:nvPr/>
          </p:nvSpPr>
          <p:spPr>
            <a:xfrm>
              <a:off x="7944612" y="2865882"/>
              <a:ext cx="1409700" cy="63093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Yes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7AE7BEB-696B-F231-A869-BA23BD050A7B}"/>
                </a:ext>
              </a:extLst>
            </p:cNvPr>
            <p:cNvSpPr/>
            <p:nvPr/>
          </p:nvSpPr>
          <p:spPr>
            <a:xfrm>
              <a:off x="9719310" y="2865882"/>
              <a:ext cx="1409700" cy="63093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No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F3EDBB2-B90D-12F7-74A5-16DCDC82899C}"/>
                </a:ext>
              </a:extLst>
            </p:cNvPr>
            <p:cNvSpPr/>
            <p:nvPr/>
          </p:nvSpPr>
          <p:spPr>
            <a:xfrm>
              <a:off x="7507224" y="3732276"/>
              <a:ext cx="2011680" cy="630936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accent1">
                      <a:lumMod val="50000"/>
                    </a:schemeClr>
                  </a:solidFill>
                </a:rPr>
                <a:t>This clerkship counts towards your SOM Clinical Elective graduation requirement.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1A99E1-7C65-EED4-3ACA-3B1EFF80A0A7}"/>
                </a:ext>
              </a:extLst>
            </p:cNvPr>
            <p:cNvSpPr/>
            <p:nvPr/>
          </p:nvSpPr>
          <p:spPr>
            <a:xfrm>
              <a:off x="9710166" y="3732276"/>
              <a:ext cx="2011680" cy="630936"/>
            </a:xfrm>
            <a:prstGeom prst="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accent1">
                      <a:lumMod val="50000"/>
                    </a:schemeClr>
                  </a:solidFill>
                </a:rPr>
                <a:t>This clerkship counts towards your APC SOM graduation requirement.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EEF200B-4738-37E6-3021-126E97C0EDC6}"/>
                </a:ext>
              </a:extLst>
            </p:cNvPr>
            <p:cNvCxnSpPr>
              <a:stCxn id="9" idx="6"/>
              <a:endCxn id="10" idx="1"/>
            </p:cNvCxnSpPr>
            <p:nvPr/>
          </p:nvCxnSpPr>
          <p:spPr>
            <a:xfrm>
              <a:off x="3183636" y="1842516"/>
              <a:ext cx="3733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AEB1DC1D-F496-E080-8D1F-DE469F9CC203}"/>
                </a:ext>
              </a:extLst>
            </p:cNvPr>
            <p:cNvCxnSpPr>
              <a:stCxn id="10" idx="3"/>
              <a:endCxn id="12" idx="2"/>
            </p:cNvCxnSpPr>
            <p:nvPr/>
          </p:nvCxnSpPr>
          <p:spPr>
            <a:xfrm>
              <a:off x="5824728" y="1842516"/>
              <a:ext cx="373380" cy="424434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1573E54E-60DA-36D8-4F40-117F985020B3}"/>
                </a:ext>
              </a:extLst>
            </p:cNvPr>
            <p:cNvCxnSpPr>
              <a:stCxn id="10" idx="3"/>
              <a:endCxn id="11" idx="2"/>
            </p:cNvCxnSpPr>
            <p:nvPr/>
          </p:nvCxnSpPr>
          <p:spPr>
            <a:xfrm flipV="1">
              <a:off x="5824728" y="1403604"/>
              <a:ext cx="373380" cy="438912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747E13A-C216-0328-C90E-78376A1F2D6A}"/>
                </a:ext>
              </a:extLst>
            </p:cNvPr>
            <p:cNvCxnSpPr>
              <a:stCxn id="11" idx="6"/>
              <a:endCxn id="13" idx="1"/>
            </p:cNvCxnSpPr>
            <p:nvPr/>
          </p:nvCxnSpPr>
          <p:spPr>
            <a:xfrm>
              <a:off x="7944612" y="1403604"/>
              <a:ext cx="45872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BDEF011-27A1-A3FC-5898-3D8F7C4EAB13}"/>
                </a:ext>
              </a:extLst>
            </p:cNvPr>
            <p:cNvCxnSpPr>
              <a:stCxn id="12" idx="6"/>
              <a:endCxn id="14" idx="1"/>
            </p:cNvCxnSpPr>
            <p:nvPr/>
          </p:nvCxnSpPr>
          <p:spPr>
            <a:xfrm flipV="1">
              <a:off x="7944612" y="2264664"/>
              <a:ext cx="458724" cy="228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A97241C0-0F09-D340-82B4-DB0ADCED8BE7}"/>
                </a:ext>
              </a:extLst>
            </p:cNvPr>
            <p:cNvCxnSpPr>
              <a:stCxn id="14" idx="2"/>
              <a:endCxn id="15" idx="0"/>
            </p:cNvCxnSpPr>
            <p:nvPr/>
          </p:nvCxnSpPr>
          <p:spPr>
            <a:xfrm rot="5400000">
              <a:off x="8886444" y="2343150"/>
              <a:ext cx="285750" cy="759714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E20FC7D6-C485-71E4-A239-F3EDC1282FD8}"/>
                </a:ext>
              </a:extLst>
            </p:cNvPr>
            <p:cNvCxnSpPr>
              <a:stCxn id="14" idx="2"/>
              <a:endCxn id="16" idx="0"/>
            </p:cNvCxnSpPr>
            <p:nvPr/>
          </p:nvCxnSpPr>
          <p:spPr>
            <a:xfrm rot="16200000" flipH="1">
              <a:off x="9773793" y="2215515"/>
              <a:ext cx="285750" cy="1014984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F2A57D5-AF9A-F6F9-B68E-FD2F029B7021}"/>
                </a:ext>
              </a:extLst>
            </p:cNvPr>
            <p:cNvCxnSpPr>
              <a:stCxn id="15" idx="4"/>
            </p:cNvCxnSpPr>
            <p:nvPr/>
          </p:nvCxnSpPr>
          <p:spPr>
            <a:xfrm>
              <a:off x="8649462" y="3496818"/>
              <a:ext cx="0" cy="2354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0E1199E-A8AC-43FE-ACBD-4CE126FFBA88}"/>
                </a:ext>
              </a:extLst>
            </p:cNvPr>
            <p:cNvCxnSpPr>
              <a:stCxn id="16" idx="4"/>
            </p:cNvCxnSpPr>
            <p:nvPr/>
          </p:nvCxnSpPr>
          <p:spPr>
            <a:xfrm>
              <a:off x="10424160" y="3496818"/>
              <a:ext cx="0" cy="23545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540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D8BF-71E8-8381-9F2F-C8E3007A5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travel fit into all of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B0C1-2DDB-1294-21F1-7FC6EFBED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161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Travel for required clerkships is provided by UWSOM for sites </a:t>
            </a:r>
            <a:r>
              <a:rPr lang="en-US" b="1" dirty="0"/>
              <a:t>outside </a:t>
            </a:r>
            <a:r>
              <a:rPr lang="en-US" dirty="0"/>
              <a:t>of a student’s Official Duty Station</a:t>
            </a:r>
          </a:p>
          <a:p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first </a:t>
            </a:r>
            <a:r>
              <a:rPr lang="en-US" dirty="0"/>
              <a:t>chronologically taken APC and APC-S are considered a ‘required clerkship’. </a:t>
            </a:r>
            <a:r>
              <a:rPr lang="en-US" b="1" dirty="0"/>
              <a:t>Any subsequent clerkships once those requirements have been met are not considered required</a:t>
            </a:r>
            <a:endParaRPr lang="en-US" dirty="0"/>
          </a:p>
          <a:p>
            <a:r>
              <a:rPr lang="en-US" dirty="0"/>
              <a:t>See previous flow charts for eligibility; </a:t>
            </a:r>
            <a:r>
              <a:rPr lang="en-US" b="1" dirty="0"/>
              <a:t>clerkships considered Clinical Electives are not considered required for travel purposes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C00000"/>
                </a:solidFill>
              </a:rPr>
              <a:t>WWAMI STUDENT TRAVEL: </a:t>
            </a:r>
            <a:r>
              <a:rPr lang="en-US" b="1" dirty="0">
                <a:hlinkClick r:id="rId2"/>
              </a:rPr>
              <a:t>https://sites.uw.edu/gowwami/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0363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628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Wingdings</vt:lpstr>
      <vt:lpstr>Office Theme</vt:lpstr>
      <vt:lpstr>SOM Graduation credit distribution for Clinical Electives, APCs, and APC-Sub-Internships</vt:lpstr>
      <vt:lpstr>What are the 3 different kinds of non-core required clerkships I can take? </vt:lpstr>
      <vt:lpstr>Credit Distribution in the E&amp;F Phase-</vt:lpstr>
      <vt:lpstr>Difference between APC and APC-S</vt:lpstr>
      <vt:lpstr>What SOM Graduation credit have I met? </vt:lpstr>
      <vt:lpstr>Advanced Patient Care (APC) Credit Breakdown</vt:lpstr>
      <vt:lpstr>Advanced Patient Care Subinternship (APC-S) Credit Breakdown</vt:lpstr>
      <vt:lpstr>How does travel fit into all of this?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2026-09-11T16:30:02Z</dcterms:created>
  <dcterms:modified xsi:type="dcterms:W3CDTF">2026-09-11T16:32:19Z</dcterms:modified>
</cp:coreProperties>
</file>