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4D4"/>
    <a:srgbClr val="C5D3FF"/>
    <a:srgbClr val="837AA2"/>
    <a:srgbClr val="FAD7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BD8C5-8248-4D76-BFCA-5D87162ED2F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5E4C8-D544-44E4-ACFA-867FCB4AC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39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FB3B-298E-F0E7-3539-591EF40A9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762C41-51D4-464C-8759-14A8E2F18B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88B234-9800-394D-70FA-549E17EA8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430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67542-5096-C607-DEE9-8D63E39C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F6FE69-3AE4-B71E-0CCE-DE91FC27F6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44CC6C-3F7F-2041-BB90-5A4283008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429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6B662-6CED-2398-163D-5DF0AF807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180E1F-7663-9DF1-75D3-51D0C0E682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17C038-6AE4-EC49-82F8-0EE62DC83B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36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2E7C9-E38A-BF3C-860F-76512A2E0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0F9F55-BF04-8F81-0FF7-8F7778527E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5B9637-DBF2-2BC7-E83F-956309E1D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258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CB0E6-F5D0-1E7C-0FCC-0EC75E605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EA7AD9-1AAD-FF19-3980-1F118F3923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663784-DD20-50A8-842F-641D563306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363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A2589-2203-4499-67BD-183228691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FB9185-CA0B-746A-0FA6-30A2BE6EB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54392E-7CD2-5FCD-FD20-64FBB0352E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53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8D74A-2643-167A-81BC-617F83791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9161EA-1FBB-2EDA-28C3-22D40BBDA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F5C7D2-09F2-26C9-FE3D-F97D2064AA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31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37E3C-64CC-F8C1-0A96-6B09A4F40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DCB35E-8076-3D01-CC99-3D9F9685C3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1744F8-0054-A719-FF93-2FE599206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635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85D34-F6B1-5728-EDA0-13AC3C860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E05957-FD58-8BEE-99D6-D59F077E6B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A027A0-8574-2DF1-A515-3EEEEB8F7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323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69BA4-390D-2215-3D22-717253451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497F04-1F0F-8BC2-D25C-63C01C889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BFE8E8-0871-2F48-2C43-50D62873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37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B8F4C-B231-9308-A56F-9FA737A68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5FB091-681F-B46F-710B-AF55B329D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95D78E-5D19-8E22-6058-F1CE4FFCD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698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63A67-2074-D3B7-EF0E-0ACD8263F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BD9524-EAA2-6737-530E-E9424AA17D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7355AA-3169-74F3-61D5-BEFDDEE6F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792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BB15A-DDF5-A1E5-E046-77C92876B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C561F-0B7E-2028-FF15-BD65DC9F0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FC6A0-FD41-7529-C14A-E8DA4AD1E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C284D-F32C-3CC9-8CC5-D0E5D02D6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11082-B677-8FBF-CCB8-B65513D68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8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C285-0736-B6CD-579C-87EE86E4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9BD08-0BED-1291-D4A3-0A44BACA2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04F74-DF97-D906-0242-D09AA951E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C5E0D-5BD2-A2C2-7742-D1E481FB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676D3-D584-BFD5-8B3F-8C9C46930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A1754C-BC8E-E145-67CE-A0DEFDD10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21A9D3-964E-365B-3A25-F147E4715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D58B0-AA0A-3A7A-CC1E-0D81A27E4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02C38-5DD3-5123-80B6-1FF979807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F5096-8E15-CBF7-F3C9-83DA1BEC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7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D63DE-813A-3F2C-5D07-890D5333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AB81C-2DE7-A5AD-5B05-082C6E14F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0A36E-89FD-9252-85EE-57422CC9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8957B-4D7B-D3BE-F7D9-5EB1415E9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B0288-2474-DED6-52F4-2C90A184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2F078-2CB9-74DE-8B7D-793C66DB9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B2D1B-FE01-7EF8-D6EB-AE295AA2B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DF7C4-DA29-71B3-759D-F4BC2AE58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21937-29D0-BBA9-0EFA-F088EFCB4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5C383-4A24-1DB7-2138-6586D90C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9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6073F-7DA9-B455-196B-5799D8060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F07F4-B40F-C910-AAD3-C58FD1BDE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21679-943A-BE64-7073-F23FE692F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0C78E-1207-4B1F-B526-15923BAB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346B1-0FC0-07F8-754E-085F2173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E6D96-1D89-4C38-6248-5491F8CF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0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9025-C8AD-953D-1B6A-41BE27B7D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3AFDD-545B-E8A7-5330-6CECFBF1D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3C8BF-4675-4ED8-853C-96AE10E80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08686D-5766-5B22-508D-C353CFE148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A7537-9845-3804-4A2C-13389503CC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5D6988-C95F-E8E2-DE6D-DE76D9790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6AE936-634E-E1DA-F95A-3ED51185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67749-D17F-D9E4-482F-B82FC8AD2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29741-2ADD-B4FF-A7FE-D833569F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F3DC6-BBE1-C0AD-3D1E-8589869E4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26DBA-5EDC-098B-7947-88BB39B2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856857-7392-5B40-3ABD-8172AD592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9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8E4C1A-05DD-BBB8-340E-3558E47BA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A822BB-2B6E-7074-0212-78CAAE77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C338E-8F4D-E999-99BB-0F89D3870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B704C-4F3D-D06C-BFBE-9ECC03005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CB802-0A67-25B1-3FDF-C5C41AAB2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1F496-2645-DFB3-252F-AC7764617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9AD51-111A-BD6F-55E4-A294D0D54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6A8E5-419F-652D-C055-6DA3F510F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4E493-B23E-FF2D-0DB0-005B13187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1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B640-0B41-176A-6B21-BE28A0EEF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D51CE-A2A3-9B7A-0EB8-9DF2E8F64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A27A5-F347-1D98-5A5D-73866B2D8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92D54-B35A-16A8-1084-20FC6F7E3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80DF6-15C3-47DC-1E7C-A0BBB286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335AB-E47B-2A53-CF51-F0BF3A39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1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3500C-5F64-6099-904F-1585A72CB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63A1F-3BEB-D48F-4F62-51622A595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500D3-AED8-3056-F5B2-2AB2DD9C2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4B478-3C50-BE80-84B5-343799870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4D088-B006-E5E0-CBD6-A0C7D3333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6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08659-FA0F-EDBC-7013-DA6307A80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B7A6754-93E6-8B9E-127A-6BB8E46CE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F3211C-5FAE-B7FF-AFF1-C39F291DF9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087B36-3F38-5D0E-405F-8439CCD9F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DCB6CE3-0344-098C-01C2-852BAB5E87D2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7/10-7/19/2023*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FD8522-9903-14A9-0D9F-D64B63AFE0C6}"/>
              </a:ext>
            </a:extLst>
          </p:cNvPr>
          <p:cNvSpPr txBox="1"/>
          <p:nvPr/>
        </p:nvSpPr>
        <p:spPr>
          <a:xfrm>
            <a:off x="995068" y="61596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and end dates for orientation fall within this window but vary by Foundations Phase home campus.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24290C-DCFD-A5C5-B4C8-77CD39976508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Orientation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EC34A0-0670-A0F3-8FC4-00717815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7D09CB-DFBA-17D4-5F28-99BF56443A97}"/>
              </a:ext>
            </a:extLst>
          </p:cNvPr>
          <p:cNvSpPr/>
          <p:nvPr/>
        </p:nvSpPr>
        <p:spPr>
          <a:xfrm>
            <a:off x="3390796" y="1399032"/>
            <a:ext cx="5410410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2023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7/20-9/5/2023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543687-BC2E-496F-BA7B-B3011F2E1094}"/>
              </a:ext>
            </a:extLst>
          </p:cNvPr>
          <p:cNvSpPr/>
          <p:nvPr/>
        </p:nvSpPr>
        <p:spPr>
          <a:xfrm>
            <a:off x="3390794" y="2441278"/>
            <a:ext cx="541040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Fundamentals of Medical Science and Research 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(FMR)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44FC46-5CCA-5BFF-F05E-E476030DEEF6}"/>
              </a:ext>
            </a:extLst>
          </p:cNvPr>
          <p:cNvSpPr/>
          <p:nvPr/>
        </p:nvSpPr>
        <p:spPr>
          <a:xfrm>
            <a:off x="3390794" y="3483523"/>
            <a:ext cx="5410404" cy="2676171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Molecules &amp; Genes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 Physiology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Biochemistry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Genetic Diseases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Biostatistics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AF11C8-5922-2182-7812-2650492801FD}"/>
              </a:ext>
            </a:extLst>
          </p:cNvPr>
          <p:cNvSpPr/>
          <p:nvPr/>
        </p:nvSpPr>
        <p:spPr>
          <a:xfrm>
            <a:off x="8801204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2023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/6-9/15/2023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4B42E7-9A8B-6DF1-9A23-5C2C075ADAC4}"/>
              </a:ext>
            </a:extLst>
          </p:cNvPr>
          <p:cNvSpPr/>
          <p:nvPr/>
        </p:nvSpPr>
        <p:spPr>
          <a:xfrm>
            <a:off x="8801204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Foundations of Clinical Medicine (FCM)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38F8B-B777-BADF-D8F9-B6616F7B554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801201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Immersion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81E2010-0C37-C877-BCC6-E2F094CF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895840" y="6604001"/>
            <a:ext cx="2157146" cy="163516"/>
          </a:xfrm>
        </p:spPr>
        <p:txBody>
          <a:bodyPr/>
          <a:lstStyle/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93231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2BBA6-87E3-F16F-1542-E76218374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4D1514DF-0A5D-0A3A-9FC5-41F218DB8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580BDAA4-E58C-4479-1471-B0B741D3A37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C3917B-15AA-F768-93C1-4E605B476EA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4C4A85-C2BA-9905-546A-98C5AEEFD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ADE7CEC-DC52-80D0-B966-254E9695A634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3/30-6/19/2026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975C26-8FF8-A7BC-503A-53736A9CDA48}"/>
              </a:ext>
            </a:extLst>
          </p:cNvPr>
          <p:cNvSpPr/>
          <p:nvPr/>
        </p:nvSpPr>
        <p:spPr>
          <a:xfrm>
            <a:off x="830586" y="2503421"/>
            <a:ext cx="4405995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BC2BB0-D214-6F37-2236-4C3BFD25696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404348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64BD9D-1278-422B-0281-0FB88B92D6E7}"/>
              </a:ext>
            </a:extLst>
          </p:cNvPr>
          <p:cNvSpPr/>
          <p:nvPr/>
        </p:nvSpPr>
        <p:spPr>
          <a:xfrm>
            <a:off x="5237191" y="1464425"/>
            <a:ext cx="1642726" cy="1051349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-6/26/2026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C8061C-C489-C222-8012-993459207D00}"/>
              </a:ext>
            </a:extLst>
          </p:cNvPr>
          <p:cNvSpPr/>
          <p:nvPr/>
        </p:nvSpPr>
        <p:spPr>
          <a:xfrm>
            <a:off x="5236581" y="2506671"/>
            <a:ext cx="1644982" cy="10035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Explore and Focus Integration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9177818-342F-054A-FB2E-F5E0458B1D17}"/>
              </a:ext>
            </a:extLst>
          </p:cNvPr>
          <p:cNvSpPr/>
          <p:nvPr/>
        </p:nvSpPr>
        <p:spPr>
          <a:xfrm>
            <a:off x="5236581" y="3492672"/>
            <a:ext cx="1643336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CEFDE2A-7BC7-CD4A-6CDD-E1037CC3290D}"/>
              </a:ext>
            </a:extLst>
          </p:cNvPr>
          <p:cNvSpPr/>
          <p:nvPr/>
        </p:nvSpPr>
        <p:spPr>
          <a:xfrm>
            <a:off x="6874108" y="1461174"/>
            <a:ext cx="4431436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/29-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8011FC-DE0A-4786-4F50-2A7B46C4A02A}"/>
              </a:ext>
            </a:extLst>
          </p:cNvPr>
          <p:cNvSpPr/>
          <p:nvPr/>
        </p:nvSpPr>
        <p:spPr>
          <a:xfrm>
            <a:off x="6881563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BF8211-87F9-1673-D6F5-D38545BBCB8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79917" y="3499982"/>
            <a:ext cx="4425627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72A3B5AD-E215-D891-8788-288BD70D6FA5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82695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62374-36F8-31AB-7845-0962EE710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D5843B7-044D-1EBB-93A2-CDC827334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74CCFDB2-F263-B59A-3D85-8AA43881F90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E4810-38FA-E0E8-260D-0C2D96612F70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1BCDFF-9E47-F916-BB39-DC0D29793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85DE940-5F21-6BA9-3EB1-7021A582C084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/21-12/11/2026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1B5AB9-203D-53A7-500B-FC38E7C33F4A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8C049A-F3D5-F701-5CE1-25753DDCEF0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C873AD-5181-EC83-CDBC-0058B9798B79}"/>
              </a:ext>
            </a:extLst>
          </p:cNvPr>
          <p:cNvSpPr/>
          <p:nvPr/>
        </p:nvSpPr>
        <p:spPr>
          <a:xfrm>
            <a:off x="4225507" y="1462059"/>
            <a:ext cx="1813793" cy="1051522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12/14-12/18/2026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EBD38B-CBB2-339D-93E9-C0E42D57E910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 Explore and Focus Integration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9FC04A-A4B9-B062-C7F5-7EFCBD0A4B5A}"/>
              </a:ext>
            </a:extLst>
          </p:cNvPr>
          <p:cNvSpPr/>
          <p:nvPr/>
        </p:nvSpPr>
        <p:spPr>
          <a:xfrm>
            <a:off x="4216093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3D55135-8B5A-12DC-9070-DF7E53D2BBA2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12/21/26-1/1/2027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4E3D30-4A4A-49F0-D114-E6FC42A0C78E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8D658B-85A1-2CAA-4171-C3F682D9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9573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5D76F-1D26-81E0-7CBD-F5F4F92AE81C}"/>
              </a:ext>
            </a:extLst>
          </p:cNvPr>
          <p:cNvSpPr/>
          <p:nvPr/>
        </p:nvSpPr>
        <p:spPr>
          <a:xfrm>
            <a:off x="790046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1/4-3/26/2027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A04B3C-920D-E067-86DF-E80602ECFC13}"/>
              </a:ext>
            </a:extLst>
          </p:cNvPr>
          <p:cNvSpPr/>
          <p:nvPr/>
        </p:nvSpPr>
        <p:spPr>
          <a:xfrm>
            <a:off x="7900463" y="2490895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E25284C-9D25-ACEE-B00D-A489106812D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00462" y="349761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C9713682-519F-4AEB-C979-AF2FB6DF2591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545273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E0F68-D407-4215-0765-2ECEA90C5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FDD26BFD-2B5B-BFBA-A75F-F19FD528C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240F6E27-D6AD-1AD1-F097-37A04D75DF3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69E6A0-CC86-6FBF-7BC8-2EEFEBD62C3F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B86F36-C5A5-FACC-10B7-A6D8AEB70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6A3B896-5376-F595-030B-B33528FD0F92}"/>
              </a:ext>
            </a:extLst>
          </p:cNvPr>
          <p:cNvSpPr/>
          <p:nvPr/>
        </p:nvSpPr>
        <p:spPr>
          <a:xfrm>
            <a:off x="2997242" y="150370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3/29-5/7/2027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B8C092-3D78-B9C3-997E-E70F93A76755}"/>
              </a:ext>
            </a:extLst>
          </p:cNvPr>
          <p:cNvSpPr/>
          <p:nvPr/>
        </p:nvSpPr>
        <p:spPr>
          <a:xfrm>
            <a:off x="2997243" y="2545951"/>
            <a:ext cx="4416622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822FDA-C1FB-E317-FB38-D20D8BCB272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997234" y="3533673"/>
            <a:ext cx="4405995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E90C3A-BB47-26FD-DF72-5A2D2633BA05}"/>
              </a:ext>
            </a:extLst>
          </p:cNvPr>
          <p:cNvSpPr/>
          <p:nvPr/>
        </p:nvSpPr>
        <p:spPr>
          <a:xfrm>
            <a:off x="7403835" y="1504590"/>
            <a:ext cx="179092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TBD May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F695E1-049A-C2B4-ABED-4C0C2A97B7F3}"/>
              </a:ext>
            </a:extLst>
          </p:cNvPr>
          <p:cNvSpPr/>
          <p:nvPr/>
        </p:nvSpPr>
        <p:spPr>
          <a:xfrm>
            <a:off x="7403229" y="2546835"/>
            <a:ext cx="1790928" cy="10035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Residency &amp;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Physician’s Oath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9AFFB9-4D58-7971-1AFA-1BEA4E0A9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03221" y="3535202"/>
            <a:ext cx="1790928" cy="24612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17DD265D-4E0E-1370-29E3-190D5E2F61A0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694649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740C3-EFD1-6BFD-FA7F-DB18248AF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52F140AA-5351-A4C7-0CC0-0DD11B44D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E2775B-7BD4-EB92-1B67-F54B3D1589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BE1A2F-81B3-60D3-AF70-E09821266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25911AD-9F8E-3FBA-9C5D-EBCACF979DC5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2023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/18-10/27/2023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311520-B6F6-59B8-CCDC-E95BB8A7FD89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Infections &amp; Immunity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(I&amp;I)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21F9EF-F0E4-DEA4-4110-3C94D236184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Immunology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Microbiology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Infectious Diseases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Inflammation &amp; Repair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AAA156-698B-4FC6-6DB2-AC219F426AF9}"/>
              </a:ext>
            </a:extLst>
          </p:cNvPr>
          <p:cNvSpPr/>
          <p:nvPr/>
        </p:nvSpPr>
        <p:spPr>
          <a:xfrm>
            <a:off x="4038600" y="1399033"/>
            <a:ext cx="2057398" cy="104224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2023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/30-11/3/2023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7C7A0F-586C-B22E-98FB-97EF33D6A9A2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Week, Term 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4AB3AFF-36C2-DDEC-2B77-8C9BC58C9780}"/>
              </a:ext>
            </a:extLst>
          </p:cNvPr>
          <p:cNvSpPr/>
          <p:nvPr/>
        </p:nvSpPr>
        <p:spPr>
          <a:xfrm>
            <a:off x="4038602" y="3480906"/>
            <a:ext cx="2057396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Basic Science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358633-7782-C78E-3665-3B914251C593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2023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11/6-12/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/2023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FE49E3-810C-C779-1D64-AAB743465014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Cancer, Hormones &amp; Blood (CHB)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54656F-0C5B-3E78-B0CB-A2740EA5F0D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752097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Endocrinology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49B9DA-9E59-C0E1-600E-5D45854412DA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/18/23-1/2/2024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0C64A8-F18C-77A1-EB9D-0501655A08BA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5179AB-B941-CE79-0C2E-FD7574145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7520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B8CAEE31-5C19-511F-617B-AAB07366D827}"/>
              </a:ext>
            </a:extLst>
          </p:cNvPr>
          <p:cNvSpPr txBox="1">
            <a:spLocks/>
          </p:cNvSpPr>
          <p:nvPr/>
        </p:nvSpPr>
        <p:spPr>
          <a:xfrm>
            <a:off x="9895840" y="661416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795687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BD3B3-E591-BC61-5428-459A54C66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E4A9BF67-7341-7D32-E65A-ABDE497C2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A5035E-0C38-648C-2A5F-3F2BEBDB91D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50B7F8-1507-1A9C-AD7B-7E9917766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DBDA732-6E22-A7A8-5811-F5873C197DD0}"/>
              </a:ext>
            </a:extLst>
          </p:cNvPr>
          <p:cNvSpPr/>
          <p:nvPr/>
        </p:nvSpPr>
        <p:spPr>
          <a:xfrm>
            <a:off x="995068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1/3-2/2/2024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7DD15C-B129-8770-65C7-3AA474F49E35}"/>
              </a:ext>
            </a:extLst>
          </p:cNvPr>
          <p:cNvSpPr/>
          <p:nvPr/>
        </p:nvSpPr>
        <p:spPr>
          <a:xfrm>
            <a:off x="995068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Muscles, Joints, Bones &amp; Skin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(MJBS)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DFE906-347F-FE0C-F3CA-65B54CF4119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3272132" cy="2773415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Musculoskeletal 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Rheumatology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1CDD521-33C1-0CDE-5CB3-116FEB2C834F}"/>
              </a:ext>
            </a:extLst>
          </p:cNvPr>
          <p:cNvSpPr/>
          <p:nvPr/>
        </p:nvSpPr>
        <p:spPr>
          <a:xfrm>
            <a:off x="4267200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/5-3/8/2024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2425652-0152-F16C-86A7-87D7A654FC30}"/>
              </a:ext>
            </a:extLst>
          </p:cNvPr>
          <p:cNvSpPr/>
          <p:nvPr/>
        </p:nvSpPr>
        <p:spPr>
          <a:xfrm>
            <a:off x="4267200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Cardiovascular System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(CVS)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29A8B34-BF8C-ADF4-DAA5-8408BDDCA23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267200" y="3483524"/>
            <a:ext cx="3272132" cy="2773414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 &amp; Blood Vessels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Mechanics &amp; Electrophysiology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07134C2-9FA9-88E4-B9AE-2B0F0C747485}"/>
              </a:ext>
            </a:extLst>
          </p:cNvPr>
          <p:cNvSpPr/>
          <p:nvPr/>
        </p:nvSpPr>
        <p:spPr>
          <a:xfrm>
            <a:off x="7539336" y="1399032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-3/15/2024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7EB610-9E92-0C43-E915-116100590521}"/>
              </a:ext>
            </a:extLst>
          </p:cNvPr>
          <p:cNvSpPr/>
          <p:nvPr/>
        </p:nvSpPr>
        <p:spPr>
          <a:xfrm>
            <a:off x="7539336" y="2441278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Break*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6C13935-1121-6AC1-ECB8-347DDBAE80CC}"/>
              </a:ext>
            </a:extLst>
          </p:cNvPr>
          <p:cNvSpPr txBox="1"/>
          <p:nvPr/>
        </p:nvSpPr>
        <p:spPr>
          <a:xfrm>
            <a:off x="982524" y="625693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order of MHS I and Spring Break varies by Foundations Phase home campus. MHS I is a synchronous, in-person course.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36B5534-27F2-A5C6-A07A-4BE61D3DD3D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539332" y="3483524"/>
            <a:ext cx="1841341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464DF1-40D0-BADF-5F1F-1965903B6CCB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-3/22/2024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6F4773-79B3-BC1A-D1DC-E2D672819C01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I)*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62FE26-CCE1-EAE5-4C79-1156263A03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380681" y="3483524"/>
            <a:ext cx="1841337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FEB0CD6-2B2C-4193-528F-F90C2C1D86A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41033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4EE0B-A743-A21E-B687-BE2944747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CEFBABD-0311-AEF1-710A-3DE6A89D6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311756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CD7F55-4E9A-8D5A-AA4C-89134C4835A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523DC0-C1E6-513B-E537-E4D5042CD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8C40758-322B-017E-E927-DB6B68AECE3F}"/>
              </a:ext>
            </a:extLst>
          </p:cNvPr>
          <p:cNvSpPr/>
          <p:nvPr/>
        </p:nvSpPr>
        <p:spPr>
          <a:xfrm>
            <a:off x="995068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3/25-5/3/2024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074456-60B7-E24D-0AD6-1D525BB59ED9}"/>
              </a:ext>
            </a:extLst>
          </p:cNvPr>
          <p:cNvSpPr/>
          <p:nvPr/>
        </p:nvSpPr>
        <p:spPr>
          <a:xfrm>
            <a:off x="995068" y="2441278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Respiration &amp; Regulation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(R&amp;R)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764DD5-C894-E17C-126F-0784E26D33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4134131" cy="26429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Multisystem Fluid Balance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Renal-Urinary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7E2416-347E-F645-8F50-4B14177185A6}"/>
              </a:ext>
            </a:extLst>
          </p:cNvPr>
          <p:cNvSpPr/>
          <p:nvPr/>
        </p:nvSpPr>
        <p:spPr>
          <a:xfrm>
            <a:off x="5129199" y="1399033"/>
            <a:ext cx="205739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5/6-5/10/2024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C6A57F-C065-CA63-675B-ED76D6761731}"/>
              </a:ext>
            </a:extLst>
          </p:cNvPr>
          <p:cNvSpPr/>
          <p:nvPr/>
        </p:nvSpPr>
        <p:spPr>
          <a:xfrm>
            <a:off x="5129199" y="2441277"/>
            <a:ext cx="2057398" cy="10422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Week, Term 2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72D1F4-C4AC-9882-2BB4-2CA6755F21CF}"/>
              </a:ext>
            </a:extLst>
          </p:cNvPr>
          <p:cNvSpPr/>
          <p:nvPr/>
        </p:nvSpPr>
        <p:spPr>
          <a:xfrm>
            <a:off x="5129201" y="3486143"/>
            <a:ext cx="2057396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9F54D0-5FB1-D889-8911-43EDAA123E64}"/>
              </a:ext>
            </a:extLst>
          </p:cNvPr>
          <p:cNvSpPr/>
          <p:nvPr/>
        </p:nvSpPr>
        <p:spPr>
          <a:xfrm>
            <a:off x="7186597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/13-6/14/2024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E1294D7-AB26-A32C-6039-D692FF51C71A}"/>
              </a:ext>
            </a:extLst>
          </p:cNvPr>
          <p:cNvSpPr/>
          <p:nvPr/>
        </p:nvSpPr>
        <p:spPr>
          <a:xfrm>
            <a:off x="7186597" y="2446263"/>
            <a:ext cx="4153438" cy="10497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Head, Neck &amp; Gut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(HNG)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58280C-D381-CDF0-2B67-9519DE1CA17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186597" y="3486143"/>
            <a:ext cx="4153438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&amp; Neck Anatomy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Gastrointestinal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F513C4F9-55B3-A600-7F42-513CCA07FED9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85020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B2821-7A47-59F3-646A-57CF3EC22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1A8B88-F7C8-1D3D-C62D-4F8438BE2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8CF51A-8C3E-EBAC-D7E8-EF65281ACAD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5BE4F2-D107-DDDF-F819-E20F1D70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7144380-C3F9-A896-308C-D05C370DC1CB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/17-6/21/2024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FB7DD0-AB10-8D05-F23B-8C8A1524F11B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Break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35E009-BCEC-DD3B-A886-5002CB928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469220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AAE230-ADEE-70C1-BB2C-D514F17B53DF}"/>
              </a:ext>
            </a:extLst>
          </p:cNvPr>
          <p:cNvSpPr/>
          <p:nvPr/>
        </p:nvSpPr>
        <p:spPr>
          <a:xfrm>
            <a:off x="3390796" y="1399032"/>
            <a:ext cx="3873604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/24-8/23/2024*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6-8 weeks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0DC28-26DF-D49A-9344-94CB512EC8B7}"/>
              </a:ext>
            </a:extLst>
          </p:cNvPr>
          <p:cNvSpPr txBox="1"/>
          <p:nvPr/>
        </p:nvSpPr>
        <p:spPr>
          <a:xfrm>
            <a:off x="995068" y="59705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date and amount of dedicated time may vary depending on the chosen project.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08C40C-C0E6-6D28-74A9-DDCE0C5599FB}"/>
              </a:ext>
            </a:extLst>
          </p:cNvPr>
          <p:cNvSpPr/>
          <p:nvPr/>
        </p:nvSpPr>
        <p:spPr>
          <a:xfrm>
            <a:off x="3390794" y="2441278"/>
            <a:ext cx="3873605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Investigative Inquiry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BE94B8-97FF-32B1-5DF3-323C5D0CAFB7}"/>
              </a:ext>
            </a:extLst>
          </p:cNvPr>
          <p:cNvSpPr/>
          <p:nvPr/>
        </p:nvSpPr>
        <p:spPr>
          <a:xfrm>
            <a:off x="3390794" y="3483524"/>
            <a:ext cx="3873605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Underserved Opportunities Program (RUOP)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Discovery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Health Immersion Program (GHIP)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242506-E2D0-4D91-A722-0C9D664FFD4B}"/>
              </a:ext>
            </a:extLst>
          </p:cNvPr>
          <p:cNvSpPr/>
          <p:nvPr/>
        </p:nvSpPr>
        <p:spPr>
          <a:xfrm>
            <a:off x="7264399" y="1399032"/>
            <a:ext cx="198119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2024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/24-8/30/2024</a:t>
            </a:r>
          </a:p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69DEBA-2E8E-6264-3EB6-D895D630714A}"/>
              </a:ext>
            </a:extLst>
          </p:cNvPr>
          <p:cNvSpPr/>
          <p:nvPr/>
        </p:nvSpPr>
        <p:spPr>
          <a:xfrm>
            <a:off x="7264398" y="2441278"/>
            <a:ext cx="1994436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Asynchronous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2F4A61-8904-212B-E613-984653BD53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264399" y="3483524"/>
            <a:ext cx="1981200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may complete the asynchronous work anytime before 8/30. The work is equivalent to a 1-week course.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F22E01-3A95-411F-FBC2-57C04029BD6D}"/>
              </a:ext>
            </a:extLst>
          </p:cNvPr>
          <p:cNvSpPr/>
          <p:nvPr/>
        </p:nvSpPr>
        <p:spPr>
          <a:xfrm>
            <a:off x="9245598" y="1399032"/>
            <a:ext cx="199443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2024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/3-9/13/2024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D1E644A-9C43-5F45-7C10-4F543B6306D3}"/>
              </a:ext>
            </a:extLst>
          </p:cNvPr>
          <p:cNvSpPr/>
          <p:nvPr/>
        </p:nvSpPr>
        <p:spPr>
          <a:xfrm>
            <a:off x="9245596" y="2446850"/>
            <a:ext cx="1994437" cy="104920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In-Person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D054148-D1B3-E6F5-76DA-F58BB30164F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238364" y="3483524"/>
            <a:ext cx="2001669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916A688B-458E-385D-8AD1-72ACC88A7702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42766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CC212-FF30-255F-1865-EEF7DF73B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74AD3C1-CD2A-45BA-5E52-8F1D25442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B8678A0-5B42-84E0-B6DF-C4108A7016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63A0FB-1C8A-9D38-491D-E453B2128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21EEB7-8D40-BDDD-D95A-40D744C48623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/16-11/1/2024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81727D-4462-4E8B-CB4C-E5AD5572E162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Mind, Brain &amp; Behavior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(MBB)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A539B9-802B-C77A-172E-E3218181680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8563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Sensory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06EEE88-4B11-927C-10B2-ED8BA485A0D6}"/>
              </a:ext>
            </a:extLst>
          </p:cNvPr>
          <p:cNvSpPr/>
          <p:nvPr/>
        </p:nvSpPr>
        <p:spPr>
          <a:xfrm>
            <a:off x="4038600" y="1399033"/>
            <a:ext cx="2057398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/4-11/8/2024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526AC9-EBD4-DD78-94DD-51A69D2AF4E0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Week, Term 3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CF2741-1EF6-F006-95DF-6094F9940D2D}"/>
              </a:ext>
            </a:extLst>
          </p:cNvPr>
          <p:cNvSpPr/>
          <p:nvPr/>
        </p:nvSpPr>
        <p:spPr>
          <a:xfrm>
            <a:off x="4038602" y="3476311"/>
            <a:ext cx="2057396" cy="286090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BB81F0-57E8-8CBA-B11D-06BCF14330EF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11/12-12/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087295-86E3-069A-3511-6B5DDBAD735C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Reproduction &amp; Development (R&amp;D)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3A350E5-EEFE-0862-D194-E172099458E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85369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Reproductive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Developmental Stages of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D8D658-E3D1-F641-A639-B30F62D1B5AE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/16/24-1/3/2025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B33655-41CB-1B70-0475-B973A0C60708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C519E-428E-F9C7-3155-B6F66EE30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85369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47988E3D-799B-E1C1-79DF-066EE427A6EF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673095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BD7EF-9F73-AEE6-C50F-12C81899D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799DF713-FD98-5516-F561-B059E7797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D2A9E4-757B-39A7-FDAC-B0C41770AC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USMLE Step 1 Study and Patient Care Phase Prep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EB0791-BA38-2BB5-8AA6-C9D72CEE3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4C304C5-3296-B0CF-8532-60CBBF6F6653}"/>
              </a:ext>
            </a:extLst>
          </p:cNvPr>
          <p:cNvSpPr/>
          <p:nvPr/>
        </p:nvSpPr>
        <p:spPr>
          <a:xfrm>
            <a:off x="995067" y="1399032"/>
            <a:ext cx="511347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1/6-2/28/2025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48736-139F-9727-DBB3-FEF183E2E0C7}"/>
              </a:ext>
            </a:extLst>
          </p:cNvPr>
          <p:cNvSpPr/>
          <p:nvPr/>
        </p:nvSpPr>
        <p:spPr>
          <a:xfrm>
            <a:off x="995067" y="2441278"/>
            <a:ext cx="5113471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DCF0C4-A470-F999-8384-333D18BF756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5113470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F25BD47-3C4C-B3AC-B92E-B00FEEEE402D}"/>
              </a:ext>
            </a:extLst>
          </p:cNvPr>
          <p:cNvSpPr/>
          <p:nvPr/>
        </p:nvSpPr>
        <p:spPr>
          <a:xfrm>
            <a:off x="6108546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3/14-3/21/2025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approx. 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74D16F-8AA9-D2D0-F93F-8E7325D78FD4}"/>
              </a:ext>
            </a:extLst>
          </p:cNvPr>
          <p:cNvSpPr/>
          <p:nvPr/>
        </p:nvSpPr>
        <p:spPr>
          <a:xfrm>
            <a:off x="6108546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Clerkships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BE1E1D-73A2-FA3B-A816-CB11632D9D6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108547" y="3483524"/>
            <a:ext cx="3272132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Patient Care Phase and Required Clinical Rotations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10B158-927A-D6F7-007A-CDF54D13C6D2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-3/28/2025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3B845C-EF59-4581-3A81-BA9D185F9D99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8B1EA3-E61D-4E86-5CFB-0BE0CD07E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80681" y="3483524"/>
            <a:ext cx="1841337" cy="24692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3A0AA7A-EA50-8D98-ADE9-ACDBF03FCD1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48172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EFF98-D4FE-38FE-47BB-A051E7735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F89EC25-5E65-693A-7A3E-8BF17C209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00B455CC-55B8-EEA7-229C-7925C5A1E97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9C8537-C401-AADA-2176-E417B1CABE7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6E76FE-E5DB-46C4-E99B-D81C847A08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36B08DB-C714-D611-9CBC-DB3802C13A35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3/31-6/20/2025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05B838-0FBE-350D-C1E0-B5B0E57F39BD}"/>
              </a:ext>
            </a:extLst>
          </p:cNvPr>
          <p:cNvSpPr/>
          <p:nvPr/>
        </p:nvSpPr>
        <p:spPr>
          <a:xfrm>
            <a:off x="830586" y="2503421"/>
            <a:ext cx="4404349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0198F9-C67A-D101-98F2-8709CEDB0F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397676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9DF11F-44EE-DCB7-0818-C60BF570B96C}"/>
              </a:ext>
            </a:extLst>
          </p:cNvPr>
          <p:cNvSpPr/>
          <p:nvPr/>
        </p:nvSpPr>
        <p:spPr>
          <a:xfrm>
            <a:off x="5237191" y="1462059"/>
            <a:ext cx="1636664" cy="1051522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6/27/2025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EB6870-2CEC-1C8F-DB64-B0ED45EC7CFC}"/>
              </a:ext>
            </a:extLst>
          </p:cNvPr>
          <p:cNvSpPr/>
          <p:nvPr/>
        </p:nvSpPr>
        <p:spPr>
          <a:xfrm>
            <a:off x="5236581" y="2504305"/>
            <a:ext cx="1636664" cy="996998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Patient Care Integration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E5AFFF-DBAA-4CD0-E2F6-24DCB2EB7085}"/>
              </a:ext>
            </a:extLst>
          </p:cNvPr>
          <p:cNvSpPr/>
          <p:nvPr/>
        </p:nvSpPr>
        <p:spPr>
          <a:xfrm>
            <a:off x="5236580" y="3492672"/>
            <a:ext cx="1631057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C59253-11CC-0D63-7B30-720AD80E1A94}"/>
              </a:ext>
            </a:extLst>
          </p:cNvPr>
          <p:cNvSpPr/>
          <p:nvPr/>
        </p:nvSpPr>
        <p:spPr>
          <a:xfrm>
            <a:off x="6863475" y="1461174"/>
            <a:ext cx="4420804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/30-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/19/2025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9C9D39-B199-9DB2-930F-70BE4BC2A144}"/>
              </a:ext>
            </a:extLst>
          </p:cNvPr>
          <p:cNvSpPr/>
          <p:nvPr/>
        </p:nvSpPr>
        <p:spPr>
          <a:xfrm>
            <a:off x="6870930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BA4F34-B204-2FA9-2C73-CCDB9BD0299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69284" y="3497616"/>
            <a:ext cx="4425627" cy="245906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493DD284-546D-A705-763E-0D5936F1FD24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060849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B0CFD-F4A9-4961-AF32-4FD9D924F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A042B85A-0BE4-630C-705E-6235047CF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4CBF1199-B2F7-3EC2-7B8C-8A25369B55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B8CD70-17B8-AF04-F64B-5148766FD5D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60AAF8-6A4E-BA2D-7D80-1CCC9C7C6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E22F299-9A0D-C87C-BA41-144CF92E4AC0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/22-12/12/2025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BF947D-9D95-DC3E-831F-97DABCFAABE7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3D3927-8C78-AF44-E620-2170017616B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F06A50-F19D-7B76-6DB8-EA56FC3EFB71}"/>
              </a:ext>
            </a:extLst>
          </p:cNvPr>
          <p:cNvSpPr/>
          <p:nvPr/>
        </p:nvSpPr>
        <p:spPr>
          <a:xfrm>
            <a:off x="4225507" y="1462059"/>
            <a:ext cx="1813793" cy="104118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12/15-12/19/2025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83C635-850E-8B98-4A28-E42EB78F67DC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 Patient Care Integration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2929B6-9C27-5A51-3748-5FC40E511D64}"/>
              </a:ext>
            </a:extLst>
          </p:cNvPr>
          <p:cNvSpPr/>
          <p:nvPr/>
        </p:nvSpPr>
        <p:spPr>
          <a:xfrm>
            <a:off x="4228619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107DA1-7904-7053-DA9C-6DBF271BE9ED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12/22/25-1/2/2026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4DF953-BCF7-5D23-748B-B478322B02FA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2594A7-1DCB-96D3-C810-FB5E392BE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8557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F0B214-9C17-8722-1FAF-62ECA7C3CBE4}"/>
              </a:ext>
            </a:extLst>
          </p:cNvPr>
          <p:cNvSpPr/>
          <p:nvPr/>
        </p:nvSpPr>
        <p:spPr>
          <a:xfrm>
            <a:off x="791062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1/5-3/27/2026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DC0FC3-2131-A4E3-617F-5549EC2BE85B}"/>
              </a:ext>
            </a:extLst>
          </p:cNvPr>
          <p:cNvSpPr/>
          <p:nvPr/>
        </p:nvSpPr>
        <p:spPr>
          <a:xfrm>
            <a:off x="7910623" y="2503421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0606A3-72CA-BE0C-2C9E-D8E85A8205D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10622" y="348745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A0C0FDDA-BDBF-8A1C-BD95-128B46CC2243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346362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1583</TotalTime>
  <Words>1366</Words>
  <Application>Microsoft Office PowerPoint</Application>
  <PresentationFormat>Widescreen</PresentationFormat>
  <Paragraphs>434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Arial Narrow</vt:lpstr>
      <vt:lpstr>Calibri</vt:lpstr>
      <vt:lpstr>Office Theme</vt:lpstr>
      <vt:lpstr>Academic Year 2023 – 2024 Summer Quarter Phase 1: Foundations, Term 1</vt:lpstr>
      <vt:lpstr>Academic Year 2023 – 2024 Autumn Quarter Phase 1: Foundations, Term 1</vt:lpstr>
      <vt:lpstr>Academic Year 2023 – 2024 Winter Quarter Phase 1: Foundations, Term 2</vt:lpstr>
      <vt:lpstr>Academic Year 2023 – 2024 Spring Quarter Phase 1: Foundations, Term 2</vt:lpstr>
      <vt:lpstr>Academic Year 2024 – 2025 Summer Quarter Phase 1: Foundations</vt:lpstr>
      <vt:lpstr>Academic Year 2024 – 2025 Autumn Quarter Phase 1: Foundations, Term 3</vt:lpstr>
      <vt:lpstr>Academic Year 2024 – 2025 Winter Quarter USMLE Step 1 Study and Patient Care Phase Prep</vt:lpstr>
      <vt:lpstr>Academic Years 2024 – 2026 Spring and Summer Quarters Phase 2: Patient Care*</vt:lpstr>
      <vt:lpstr>Academic Year 2025 – 2026 Autumn and Winter Quarters Phase 2: Patient Care*</vt:lpstr>
      <vt:lpstr>Academic Years 2025 – 2027 Spring and Summer Quarters Phase 3: Explore and Focus*</vt:lpstr>
      <vt:lpstr>Academic Year 2026 – 2027 Autumn and Winter Quarters Phase 3: Explore and Focus*</vt:lpstr>
      <vt:lpstr>Academic Year 2026 – 2027 Spring Quarter Phase 3: Explore and Focus*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Desiree Jones</dc:creator>
  <cp:lastModifiedBy>Desiree Jones</cp:lastModifiedBy>
  <cp:revision>205</cp:revision>
  <dcterms:created xsi:type="dcterms:W3CDTF">2025-06-30T19:49:37Z</dcterms:created>
  <dcterms:modified xsi:type="dcterms:W3CDTF">2026-04-20T21:11:13Z</dcterms:modified>
</cp:coreProperties>
</file>