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8288000" cy="10287000"/>
  <p:notesSz cx="6858000" cy="9144000"/>
  <p:embeddedFontLst>
    <p:embeddedFont>
      <p:font typeface="Open Sans Semi-Bold" panose="020B0604020202020204" charset="0"/>
      <p:regular r:id="rId3"/>
    </p:embeddedFont>
    <p:embeddedFont>
      <p:font typeface="Open Sans SemiCondensed" panose="020B0604020202020204" charset="0"/>
      <p:regular r:id="rId4"/>
    </p:embeddedFont>
    <p:embeddedFont>
      <p:font typeface="Open Sans SemiCondensed Bold" panose="020B0604020202020204" charset="0"/>
      <p:regular r:id="rId5"/>
    </p:embeddedFont>
    <p:embeddedFont>
      <p:font typeface="Open Sans SemiCondensed Semi-Bold" panose="020B0604020202020204" charset="0"/>
      <p:regular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2" d="100"/>
          <a:sy n="62" d="100"/>
        </p:scale>
        <p:origin x="68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28700" y="1882993"/>
            <a:ext cx="2381250" cy="95250"/>
            <a:chOff x="0" y="0"/>
            <a:chExt cx="627160" cy="2508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27161" cy="25086"/>
            </a:xfrm>
            <a:custGeom>
              <a:avLst/>
              <a:gdLst/>
              <a:ahLst/>
              <a:cxnLst/>
              <a:rect l="l" t="t" r="r" b="b"/>
              <a:pathLst>
                <a:path w="627161" h="25086">
                  <a:moveTo>
                    <a:pt x="0" y="0"/>
                  </a:moveTo>
                  <a:lnTo>
                    <a:pt x="627161" y="0"/>
                  </a:lnTo>
                  <a:lnTo>
                    <a:pt x="627161" y="25086"/>
                  </a:lnTo>
                  <a:lnTo>
                    <a:pt x="0" y="25086"/>
                  </a:lnTo>
                  <a:close/>
                </a:path>
              </a:pathLst>
            </a:custGeom>
            <a:solidFill>
              <a:srgbClr val="F1B300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19050"/>
              <a:ext cx="627160" cy="603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40"/>
                </a:lnSpc>
              </a:pPr>
              <a:endParaRPr/>
            </a:p>
          </p:txBody>
        </p:sp>
      </p:grpSp>
      <p:graphicFrame>
        <p:nvGraphicFramePr>
          <p:cNvPr id="5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1580497"/>
              </p:ext>
            </p:extLst>
          </p:nvPr>
        </p:nvGraphicFramePr>
        <p:xfrm>
          <a:off x="1028700" y="2202879"/>
          <a:ext cx="16084677" cy="6751665"/>
        </p:xfrm>
        <a:graphic>
          <a:graphicData uri="http://schemas.openxmlformats.org/drawingml/2006/table">
            <a:tbl>
              <a:tblPr/>
              <a:tblGrid>
                <a:gridCol w="23241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53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178176">
                  <a:extLst>
                    <a:ext uri="{9D8B030D-6E8A-4147-A177-3AD203B41FA5}">
                      <a16:colId xmlns:a16="http://schemas.microsoft.com/office/drawing/2014/main" val="2903676631"/>
                    </a:ext>
                  </a:extLst>
                </a:gridCol>
              </a:tblGrid>
              <a:tr h="566509">
                <a:tc>
                  <a:txBody>
                    <a:bodyPr/>
                    <a:lstStyle/>
                    <a:p>
                      <a:pPr algn="ctr">
                        <a:lnSpc>
                          <a:spcPts val="2590"/>
                        </a:lnSpc>
                        <a:defRPr/>
                      </a:pPr>
                      <a:r>
                        <a:rPr lang="en-US" sz="1850" b="1" dirty="0">
                          <a:solidFill>
                            <a:srgbClr val="FFFFFF"/>
                          </a:solidFill>
                          <a:latin typeface="Open Sans SemiCondensed Bold"/>
                          <a:ea typeface="Open Sans SemiCondensed Bold"/>
                          <a:cs typeface="Open Sans SemiCondensed Bold"/>
                          <a:sym typeface="Open Sans SemiCondensed Bold"/>
                        </a:rPr>
                        <a:t>Domain</a:t>
                      </a:r>
                      <a:endParaRPr lang="en-US" sz="1100" dirty="0"/>
                    </a:p>
                  </a:txBody>
                  <a:tcPr marL="76200" marR="76200" marT="76200" marB="7620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1E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90"/>
                        </a:lnSpc>
                        <a:defRPr/>
                      </a:pPr>
                      <a:r>
                        <a:rPr lang="en-US" sz="1850" b="1" dirty="0">
                          <a:solidFill>
                            <a:srgbClr val="FFFFFF"/>
                          </a:solidFill>
                          <a:latin typeface="Open Sans SemiCondensed Bold"/>
                          <a:ea typeface="Open Sans SemiCondensed Bold"/>
                          <a:cs typeface="Open Sans SemiCondensed Bold"/>
                          <a:sym typeface="Open Sans SemiCondensed Bold"/>
                        </a:rPr>
                        <a:t>Assessment</a:t>
                      </a:r>
                      <a:endParaRPr lang="en-US" sz="1100" dirty="0"/>
                    </a:p>
                  </a:txBody>
                  <a:tcPr marL="76200" marR="76200" marT="76200" marB="7620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1E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90"/>
                        </a:lnSpc>
                        <a:defRPr/>
                      </a:pPr>
                      <a:r>
                        <a:rPr lang="en-US" sz="1850" b="1" dirty="0">
                          <a:solidFill>
                            <a:srgbClr val="FFFFFF"/>
                          </a:solidFill>
                          <a:latin typeface="Open Sans SemiCondensed Bold"/>
                          <a:ea typeface="Open Sans SemiCondensed Bold"/>
                          <a:cs typeface="Open Sans SemiCondensed Bold"/>
                          <a:sym typeface="Open Sans SemiCondensed Bold"/>
                        </a:rPr>
                        <a:t>Passing Threshold</a:t>
                      </a:r>
                      <a:endParaRPr lang="en-US" sz="1100" dirty="0"/>
                    </a:p>
                  </a:txBody>
                  <a:tcPr marL="76200" marR="76200" marT="76200" marB="7620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1E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90"/>
                        </a:lnSpc>
                        <a:defRPr/>
                      </a:pPr>
                      <a:r>
                        <a:rPr lang="en-US" sz="1850" b="1" dirty="0">
                          <a:solidFill>
                            <a:srgbClr val="FFFFFF"/>
                          </a:solidFill>
                          <a:latin typeface="Open Sans SemiCondensed Bold"/>
                          <a:ea typeface="Open Sans SemiCondensed Bold"/>
                          <a:cs typeface="Open Sans SemiCondensed Bold"/>
                          <a:sym typeface="Open Sans SemiCondensed Bold"/>
                        </a:rPr>
                        <a:t>Grade If Failed</a:t>
                      </a:r>
                      <a:endParaRPr lang="en-US" sz="1100" dirty="0"/>
                    </a:p>
                  </a:txBody>
                  <a:tcPr marL="76200" marR="76200" marT="76200" marB="7620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1E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59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50" b="1" dirty="0">
                          <a:solidFill>
                            <a:srgbClr val="FFFFFF"/>
                          </a:solidFill>
                          <a:latin typeface="Open Sans SemiCondensed Bold"/>
                          <a:ea typeface="Open Sans SemiCondensed Bold"/>
                          <a:cs typeface="Open Sans SemiCondensed Bold"/>
                          <a:sym typeface="Open Sans SemiCondensed Bold"/>
                        </a:rPr>
                        <a:t>Remediation</a:t>
                      </a:r>
                      <a:endParaRPr lang="en-US" sz="1850" dirty="0"/>
                    </a:p>
                  </a:txBody>
                  <a:tcPr marL="76200" marR="76200" marT="76200" marB="7620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1E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0786">
                <a:tc rowSpan="3"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599" b="1" dirty="0">
                          <a:solidFill>
                            <a:srgbClr val="000000"/>
                          </a:solidFill>
                          <a:latin typeface="Open Sans SemiCondensed Semi-Bold"/>
                          <a:ea typeface="Open Sans SemiCondensed Semi-Bold"/>
                          <a:cs typeface="Open Sans SemiCondensed Semi-Bold"/>
                          <a:sym typeface="Open Sans SemiCondensed Semi-Bold"/>
                        </a:rPr>
                        <a:t>Patient Care</a:t>
                      </a:r>
                      <a:endParaRPr lang="en-US" sz="1100" dirty="0"/>
                    </a:p>
                  </a:txBody>
                  <a:tcPr marL="76200" marR="76200" marT="76200" marB="7620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8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599" dirty="0">
                          <a:solidFill>
                            <a:srgbClr val="000000"/>
                          </a:solidFill>
                          <a:latin typeface="Open Sans SemiCondensed"/>
                          <a:ea typeface="Open Sans SemiCondensed"/>
                          <a:cs typeface="Open Sans SemiCondensed"/>
                          <a:sym typeface="Open Sans SemiCondensed"/>
                        </a:rPr>
                        <a:t>Clinical performance rating items</a:t>
                      </a:r>
                      <a:endParaRPr lang="en-US" sz="1100" dirty="0"/>
                    </a:p>
                  </a:txBody>
                  <a:tcPr marL="76200" marR="76200" marT="76200" marB="7620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599">
                          <a:solidFill>
                            <a:srgbClr val="000000"/>
                          </a:solidFill>
                          <a:latin typeface="Open Sans SemiCondensed"/>
                          <a:ea typeface="Open Sans SemiCondensed"/>
                          <a:cs typeface="Open Sans SemiCondensed"/>
                          <a:sym typeface="Open Sans SemiCondensed"/>
                        </a:rPr>
                        <a:t>Level 2 or higher on all items</a:t>
                      </a:r>
                      <a:endParaRPr lang="en-US" sz="1100"/>
                    </a:p>
                  </a:txBody>
                  <a:tcPr marL="76200" marR="76200" marT="76200" marB="7620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599" dirty="0">
                          <a:solidFill>
                            <a:srgbClr val="000000"/>
                          </a:solidFill>
                          <a:latin typeface="Open Sans SemiCondensed"/>
                          <a:ea typeface="Open Sans SemiCondensed"/>
                          <a:cs typeface="Open Sans SemiCondensed"/>
                          <a:sym typeface="Open Sans SemiCondensed"/>
                        </a:rPr>
                        <a:t>Fail</a:t>
                      </a:r>
                      <a:endParaRPr lang="en-US" sz="1100" dirty="0"/>
                    </a:p>
                  </a:txBody>
                  <a:tcPr marL="76200" marR="76200" marT="76200" marB="7620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23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Open Sans SemiCondensed"/>
                          <a:ea typeface="Open Sans SemiCondensed"/>
                          <a:cs typeface="Open Sans SemiCondensed"/>
                          <a:sym typeface="Open Sans SemiCondensed"/>
                        </a:rPr>
                        <a:t>Repeat clerkship</a:t>
                      </a:r>
                      <a:endParaRPr lang="en-US" sz="1600" dirty="0"/>
                    </a:p>
                  </a:txBody>
                  <a:tcPr marL="76200" marR="76200" marT="76200" marB="7620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0110">
                <a:tc vMerge="1"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599" b="1">
                          <a:solidFill>
                            <a:srgbClr val="000000"/>
                          </a:solidFill>
                          <a:latin typeface="Open Sans SemiCondensed Semi-Bold"/>
                          <a:ea typeface="Open Sans SemiCondensed Semi-Bold"/>
                          <a:cs typeface="Open Sans SemiCondensed Semi-Bold"/>
                          <a:sym typeface="Open Sans SemiCondensed Semi-Bold"/>
                        </a:rPr>
                        <a:t>Patient Care</a:t>
                      </a:r>
                      <a:endParaRPr lang="en-US" sz="1100"/>
                    </a:p>
                  </a:txBody>
                  <a:tcPr marL="76200" marR="76200" marT="76200" marB="7620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8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599">
                          <a:solidFill>
                            <a:srgbClr val="000000"/>
                          </a:solidFill>
                          <a:latin typeface="Open Sans SemiCondensed"/>
                          <a:ea typeface="Open Sans SemiCondensed"/>
                          <a:cs typeface="Open Sans SemiCondensed"/>
                          <a:sym typeface="Open Sans SemiCondensed"/>
                        </a:rPr>
                        <a:t>WBAs</a:t>
                      </a:r>
                      <a:endParaRPr lang="en-US" sz="1100"/>
                    </a:p>
                  </a:txBody>
                  <a:tcPr marL="76200" marR="76200" marT="76200" marB="7620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599">
                          <a:solidFill>
                            <a:srgbClr val="000000"/>
                          </a:solidFill>
                          <a:latin typeface="Open Sans SemiCondensed"/>
                          <a:ea typeface="Open Sans SemiCondensed"/>
                          <a:cs typeface="Open Sans SemiCondensed"/>
                          <a:sym typeface="Open Sans SemiCondensed"/>
                        </a:rPr>
                        <a:t>At least 1** </a:t>
                      </a:r>
                      <a:r>
                        <a:rPr lang="en-US" sz="1599" b="1">
                          <a:solidFill>
                            <a:srgbClr val="000000"/>
                          </a:solidFill>
                          <a:latin typeface="Open Sans SemiCondensed Bold"/>
                          <a:ea typeface="Open Sans SemiCondensed Bold"/>
                          <a:cs typeface="Open Sans SemiCondensed Bold"/>
                          <a:sym typeface="Open Sans SemiCondensed Bold"/>
                        </a:rPr>
                        <a:t>verified </a:t>
                      </a:r>
                      <a:r>
                        <a:rPr lang="en-US" sz="1599">
                          <a:solidFill>
                            <a:srgbClr val="000000"/>
                          </a:solidFill>
                          <a:latin typeface="Open Sans SemiCondensed"/>
                          <a:ea typeface="Open Sans SemiCondensed"/>
                          <a:cs typeface="Open Sans SemiCondensed"/>
                          <a:sym typeface="Open Sans SemiCondensed"/>
                        </a:rPr>
                        <a:t>level 2 or higher on all </a:t>
                      </a:r>
                      <a:endParaRPr lang="en-US" sz="1100"/>
                    </a:p>
                    <a:p>
                      <a:pPr algn="ctr">
                        <a:lnSpc>
                          <a:spcPts val="2239"/>
                        </a:lnSpc>
                      </a:pPr>
                      <a:r>
                        <a:rPr lang="en-US" sz="1599">
                          <a:solidFill>
                            <a:srgbClr val="000000"/>
                          </a:solidFill>
                          <a:latin typeface="Open Sans SemiCondensed"/>
                          <a:ea typeface="Open Sans SemiCondensed"/>
                          <a:cs typeface="Open Sans SemiCondensed"/>
                          <a:sym typeface="Open Sans SemiCondensed"/>
                        </a:rPr>
                        <a:t>required activities</a:t>
                      </a:r>
                    </a:p>
                  </a:txBody>
                  <a:tcPr marL="76200" marR="76200" marT="76200" marB="7620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599">
                          <a:solidFill>
                            <a:srgbClr val="000000"/>
                          </a:solidFill>
                          <a:latin typeface="Open Sans SemiCondensed"/>
                          <a:ea typeface="Open Sans SemiCondensed"/>
                          <a:cs typeface="Open Sans SemiCondensed"/>
                          <a:sym typeface="Open Sans SemiCondensed"/>
                        </a:rPr>
                        <a:t>Fail</a:t>
                      </a:r>
                      <a:endParaRPr lang="en-US" sz="1100"/>
                    </a:p>
                  </a:txBody>
                  <a:tcPr marL="76200" marR="76200" marT="76200" marB="7620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0786">
                <a:tc vMerge="1"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599" b="1">
                          <a:solidFill>
                            <a:srgbClr val="000000"/>
                          </a:solidFill>
                          <a:latin typeface="Open Sans SemiCondensed Semi-Bold"/>
                          <a:ea typeface="Open Sans SemiCondensed Semi-Bold"/>
                          <a:cs typeface="Open Sans SemiCondensed Semi-Bold"/>
                          <a:sym typeface="Open Sans SemiCondensed Semi-Bold"/>
                        </a:rPr>
                        <a:t>Patient Care</a:t>
                      </a:r>
                      <a:endParaRPr lang="en-US" sz="1100"/>
                    </a:p>
                  </a:txBody>
                  <a:tcPr marL="76200" marR="76200" marT="76200" marB="7620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8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599">
                          <a:solidFill>
                            <a:srgbClr val="000000"/>
                          </a:solidFill>
                          <a:latin typeface="Open Sans SemiCondensed"/>
                          <a:ea typeface="Open Sans SemiCondensed"/>
                          <a:cs typeface="Open Sans SemiCondensed"/>
                          <a:sym typeface="Open Sans SemiCondensed"/>
                        </a:rPr>
                        <a:t>Mini-CEX*</a:t>
                      </a:r>
                      <a:endParaRPr lang="en-US" sz="1100"/>
                    </a:p>
                  </a:txBody>
                  <a:tcPr marL="76200" marR="76200" marT="76200" marB="7620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599">
                          <a:solidFill>
                            <a:srgbClr val="000000"/>
                          </a:solidFill>
                          <a:latin typeface="Open Sans SemiCondensed"/>
                          <a:ea typeface="Open Sans SemiCondensed"/>
                          <a:cs typeface="Open Sans SemiCondensed"/>
                          <a:sym typeface="Open Sans SemiCondensed"/>
                        </a:rPr>
                        <a:t>Pass</a:t>
                      </a:r>
                      <a:endParaRPr lang="en-US" sz="1100"/>
                    </a:p>
                  </a:txBody>
                  <a:tcPr marL="76200" marR="76200" marT="76200" marB="7620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599">
                          <a:solidFill>
                            <a:srgbClr val="000000"/>
                          </a:solidFill>
                          <a:latin typeface="Open Sans SemiCondensed"/>
                          <a:ea typeface="Open Sans SemiCondensed"/>
                          <a:cs typeface="Open Sans SemiCondensed"/>
                          <a:sym typeface="Open Sans SemiCondensed"/>
                        </a:rPr>
                        <a:t>Fail</a:t>
                      </a:r>
                      <a:endParaRPr lang="en-US" sz="1100"/>
                    </a:p>
                  </a:txBody>
                  <a:tcPr marL="76200" marR="76200" marT="76200" marB="7620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0786">
                <a:tc rowSpan="3"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599" b="1">
                          <a:solidFill>
                            <a:srgbClr val="000000"/>
                          </a:solidFill>
                          <a:latin typeface="Open Sans SemiCondensed Semi-Bold"/>
                          <a:ea typeface="Open Sans SemiCondensed Semi-Bold"/>
                          <a:cs typeface="Open Sans SemiCondensed Semi-Bold"/>
                          <a:sym typeface="Open Sans SemiCondensed Semi-Bold"/>
                        </a:rPr>
                        <a:t>Interpersonal &amp; </a:t>
                      </a:r>
                      <a:endParaRPr lang="en-US" sz="1100"/>
                    </a:p>
                    <a:p>
                      <a:pPr algn="ctr">
                        <a:lnSpc>
                          <a:spcPts val="2239"/>
                        </a:lnSpc>
                      </a:pPr>
                      <a:r>
                        <a:rPr lang="en-US" sz="1599" b="1">
                          <a:solidFill>
                            <a:srgbClr val="000000"/>
                          </a:solidFill>
                          <a:latin typeface="Open Sans SemiCondensed Semi-Bold"/>
                          <a:ea typeface="Open Sans SemiCondensed Semi-Bold"/>
                          <a:cs typeface="Open Sans SemiCondensed Semi-Bold"/>
                          <a:sym typeface="Open Sans SemiCondensed Semi-Bold"/>
                        </a:rPr>
                        <a:t>Communication Skills</a:t>
                      </a:r>
                    </a:p>
                  </a:txBody>
                  <a:tcPr marL="76200" marR="76200" marT="76200" marB="7620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8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599">
                          <a:solidFill>
                            <a:srgbClr val="000000"/>
                          </a:solidFill>
                          <a:latin typeface="Open Sans SemiCondensed"/>
                          <a:ea typeface="Open Sans SemiCondensed"/>
                          <a:cs typeface="Open Sans SemiCondensed"/>
                          <a:sym typeface="Open Sans SemiCondensed"/>
                        </a:rPr>
                        <a:t>Clinical performance rating items</a:t>
                      </a:r>
                      <a:endParaRPr lang="en-US" sz="1100"/>
                    </a:p>
                  </a:txBody>
                  <a:tcPr marL="76200" marR="76200" marT="76200" marB="7620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599">
                          <a:solidFill>
                            <a:srgbClr val="000000"/>
                          </a:solidFill>
                          <a:latin typeface="Open Sans SemiCondensed"/>
                          <a:ea typeface="Open Sans SemiCondensed"/>
                          <a:cs typeface="Open Sans SemiCondensed"/>
                          <a:sym typeface="Open Sans SemiCondensed"/>
                        </a:rPr>
                        <a:t>Level 2 or higher on all items</a:t>
                      </a:r>
                      <a:endParaRPr lang="en-US" sz="1100"/>
                    </a:p>
                  </a:txBody>
                  <a:tcPr marL="76200" marR="76200" marT="76200" marB="7620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599" dirty="0">
                          <a:solidFill>
                            <a:srgbClr val="000000"/>
                          </a:solidFill>
                          <a:latin typeface="Open Sans SemiCondensed"/>
                          <a:ea typeface="Open Sans SemiCondensed"/>
                          <a:cs typeface="Open Sans SemiCondensed"/>
                          <a:sym typeface="Open Sans SemiCondensed"/>
                        </a:rPr>
                        <a:t>Fail</a:t>
                      </a:r>
                      <a:endParaRPr lang="en-US" sz="1100" dirty="0"/>
                    </a:p>
                  </a:txBody>
                  <a:tcPr marL="76200" marR="76200" marT="76200" marB="7620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23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Open Sans SemiCondensed"/>
                          <a:ea typeface="Open Sans SemiCondensed"/>
                          <a:cs typeface="Open Sans SemiCondensed"/>
                          <a:sym typeface="Open Sans SemiCondensed"/>
                        </a:rPr>
                        <a:t>Repeat clerkship</a:t>
                      </a:r>
                      <a:endParaRPr lang="en-US" sz="1600" dirty="0"/>
                    </a:p>
                  </a:txBody>
                  <a:tcPr marL="76200" marR="76200" marT="76200" marB="7620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0110">
                <a:tc vMerge="1"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599" b="1">
                          <a:solidFill>
                            <a:srgbClr val="000000"/>
                          </a:solidFill>
                          <a:latin typeface="Open Sans SemiCondensed Semi-Bold"/>
                          <a:ea typeface="Open Sans SemiCondensed Semi-Bold"/>
                          <a:cs typeface="Open Sans SemiCondensed Semi-Bold"/>
                          <a:sym typeface="Open Sans SemiCondensed Semi-Bold"/>
                        </a:rPr>
                        <a:t>Interpersonal &amp; </a:t>
                      </a:r>
                      <a:endParaRPr lang="en-US" sz="1100"/>
                    </a:p>
                    <a:p>
                      <a:pPr algn="ctr">
                        <a:lnSpc>
                          <a:spcPts val="2239"/>
                        </a:lnSpc>
                      </a:pPr>
                      <a:r>
                        <a:rPr lang="en-US" sz="1599" b="1">
                          <a:solidFill>
                            <a:srgbClr val="000000"/>
                          </a:solidFill>
                          <a:latin typeface="Open Sans SemiCondensed Semi-Bold"/>
                          <a:ea typeface="Open Sans SemiCondensed Semi-Bold"/>
                          <a:cs typeface="Open Sans SemiCondensed Semi-Bold"/>
                          <a:sym typeface="Open Sans SemiCondensed Semi-Bold"/>
                        </a:rPr>
                        <a:t>Communication Skills</a:t>
                      </a:r>
                    </a:p>
                  </a:txBody>
                  <a:tcPr marL="76200" marR="76200" marT="76200" marB="7620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8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599">
                          <a:solidFill>
                            <a:srgbClr val="000000"/>
                          </a:solidFill>
                          <a:latin typeface="Open Sans SemiCondensed"/>
                          <a:ea typeface="Open Sans SemiCondensed"/>
                          <a:cs typeface="Open Sans SemiCondensed"/>
                          <a:sym typeface="Open Sans SemiCondensed"/>
                        </a:rPr>
                        <a:t>WBAs</a:t>
                      </a:r>
                      <a:endParaRPr lang="en-US" sz="1100"/>
                    </a:p>
                  </a:txBody>
                  <a:tcPr marL="76200" marR="76200" marT="76200" marB="7620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599" dirty="0">
                          <a:solidFill>
                            <a:srgbClr val="000000"/>
                          </a:solidFill>
                          <a:latin typeface="Open Sans SemiCondensed"/>
                          <a:ea typeface="Open Sans SemiCondensed"/>
                          <a:cs typeface="Open Sans SemiCondensed"/>
                          <a:sym typeface="Open Sans SemiCondensed"/>
                        </a:rPr>
                        <a:t>At least 1** </a:t>
                      </a:r>
                      <a:r>
                        <a:rPr lang="en-US" sz="1599" b="1" dirty="0">
                          <a:solidFill>
                            <a:srgbClr val="000000"/>
                          </a:solidFill>
                          <a:latin typeface="Open Sans SemiCondensed Bold"/>
                          <a:ea typeface="Open Sans SemiCondensed Bold"/>
                          <a:cs typeface="Open Sans SemiCondensed Bold"/>
                          <a:sym typeface="Open Sans SemiCondensed Bold"/>
                        </a:rPr>
                        <a:t>verified </a:t>
                      </a:r>
                      <a:r>
                        <a:rPr lang="en-US" sz="1599" dirty="0">
                          <a:solidFill>
                            <a:srgbClr val="000000"/>
                          </a:solidFill>
                          <a:latin typeface="Open Sans SemiCondensed"/>
                          <a:ea typeface="Open Sans SemiCondensed"/>
                          <a:cs typeface="Open Sans SemiCondensed"/>
                          <a:sym typeface="Open Sans SemiCondensed"/>
                        </a:rPr>
                        <a:t>level 2 or higher on </a:t>
                      </a:r>
                      <a:endParaRPr lang="en-US" sz="1100" dirty="0"/>
                    </a:p>
                    <a:p>
                      <a:pPr algn="ctr">
                        <a:lnSpc>
                          <a:spcPts val="2239"/>
                        </a:lnSpc>
                      </a:pPr>
                      <a:r>
                        <a:rPr lang="en-US" sz="1599" dirty="0">
                          <a:solidFill>
                            <a:srgbClr val="000000"/>
                          </a:solidFill>
                          <a:latin typeface="Open Sans SemiCondensed"/>
                          <a:ea typeface="Open Sans SemiCondensed"/>
                          <a:cs typeface="Open Sans SemiCondensed"/>
                          <a:sym typeface="Open Sans SemiCondensed"/>
                        </a:rPr>
                        <a:t>communication WBA</a:t>
                      </a:r>
                    </a:p>
                  </a:txBody>
                  <a:tcPr marL="76200" marR="76200" marT="76200" marB="7620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599">
                          <a:solidFill>
                            <a:srgbClr val="000000"/>
                          </a:solidFill>
                          <a:latin typeface="Open Sans SemiCondensed"/>
                          <a:ea typeface="Open Sans SemiCondensed"/>
                          <a:cs typeface="Open Sans SemiCondensed"/>
                          <a:sym typeface="Open Sans SemiCondensed"/>
                        </a:rPr>
                        <a:t>Fail</a:t>
                      </a:r>
                      <a:endParaRPr lang="en-US" sz="1100"/>
                    </a:p>
                  </a:txBody>
                  <a:tcPr marL="76200" marR="76200" marT="76200" marB="7620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0786">
                <a:tc vMerge="1"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599" b="1">
                          <a:solidFill>
                            <a:srgbClr val="000000"/>
                          </a:solidFill>
                          <a:latin typeface="Open Sans SemiCondensed Semi-Bold"/>
                          <a:ea typeface="Open Sans SemiCondensed Semi-Bold"/>
                          <a:cs typeface="Open Sans SemiCondensed Semi-Bold"/>
                          <a:sym typeface="Open Sans SemiCondensed Semi-Bold"/>
                        </a:rPr>
                        <a:t>Interpersonal &amp; </a:t>
                      </a:r>
                      <a:endParaRPr lang="en-US" sz="1100"/>
                    </a:p>
                    <a:p>
                      <a:pPr algn="ctr">
                        <a:lnSpc>
                          <a:spcPts val="2239"/>
                        </a:lnSpc>
                      </a:pPr>
                      <a:r>
                        <a:rPr lang="en-US" sz="1599" b="1">
                          <a:solidFill>
                            <a:srgbClr val="000000"/>
                          </a:solidFill>
                          <a:latin typeface="Open Sans SemiCondensed Semi-Bold"/>
                          <a:ea typeface="Open Sans SemiCondensed Semi-Bold"/>
                          <a:cs typeface="Open Sans SemiCondensed Semi-Bold"/>
                          <a:sym typeface="Open Sans SemiCondensed Semi-Bold"/>
                        </a:rPr>
                        <a:t>Communication Skills</a:t>
                      </a:r>
                    </a:p>
                  </a:txBody>
                  <a:tcPr marL="76200" marR="76200" marT="76200" marB="7620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8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599">
                          <a:solidFill>
                            <a:srgbClr val="000000"/>
                          </a:solidFill>
                          <a:latin typeface="Open Sans SemiCondensed"/>
                          <a:ea typeface="Open Sans SemiCondensed"/>
                          <a:cs typeface="Open Sans SemiCondensed"/>
                          <a:sym typeface="Open Sans SemiCondensed"/>
                        </a:rPr>
                        <a:t>Mini-CEX*</a:t>
                      </a:r>
                      <a:endParaRPr lang="en-US" sz="1100"/>
                    </a:p>
                  </a:txBody>
                  <a:tcPr marL="76200" marR="76200" marT="76200" marB="7620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599">
                          <a:solidFill>
                            <a:srgbClr val="000000"/>
                          </a:solidFill>
                          <a:latin typeface="Open Sans SemiCondensed"/>
                          <a:ea typeface="Open Sans SemiCondensed"/>
                          <a:cs typeface="Open Sans SemiCondensed"/>
                          <a:sym typeface="Open Sans SemiCondensed"/>
                        </a:rPr>
                        <a:t>Pass</a:t>
                      </a:r>
                      <a:endParaRPr lang="en-US" sz="1100"/>
                    </a:p>
                  </a:txBody>
                  <a:tcPr marL="76200" marR="76200" marT="76200" marB="7620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599">
                          <a:solidFill>
                            <a:srgbClr val="000000"/>
                          </a:solidFill>
                          <a:latin typeface="Open Sans SemiCondensed"/>
                          <a:ea typeface="Open Sans SemiCondensed"/>
                          <a:cs typeface="Open Sans SemiCondensed"/>
                          <a:sym typeface="Open Sans SemiCondensed"/>
                        </a:rPr>
                        <a:t>Fail</a:t>
                      </a:r>
                      <a:endParaRPr lang="en-US" sz="1100"/>
                    </a:p>
                  </a:txBody>
                  <a:tcPr marL="76200" marR="76200" marT="76200" marB="7620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0786">
                <a:tc rowSpan="2"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599" b="1">
                          <a:solidFill>
                            <a:srgbClr val="000000"/>
                          </a:solidFill>
                          <a:latin typeface="Open Sans SemiCondensed Semi-Bold"/>
                          <a:ea typeface="Open Sans SemiCondensed Semi-Bold"/>
                          <a:cs typeface="Open Sans SemiCondensed Semi-Bold"/>
                          <a:sym typeface="Open Sans SemiCondensed Semi-Bold"/>
                        </a:rPr>
                        <a:t>Service to Patients &amp; </a:t>
                      </a:r>
                      <a:endParaRPr lang="en-US" sz="1100"/>
                    </a:p>
                    <a:p>
                      <a:pPr algn="ctr">
                        <a:lnSpc>
                          <a:spcPts val="2239"/>
                        </a:lnSpc>
                      </a:pPr>
                      <a:r>
                        <a:rPr lang="en-US" sz="1599" b="1">
                          <a:solidFill>
                            <a:srgbClr val="000000"/>
                          </a:solidFill>
                          <a:latin typeface="Open Sans SemiCondensed Semi-Bold"/>
                          <a:ea typeface="Open Sans SemiCondensed Semi-Bold"/>
                          <a:cs typeface="Open Sans SemiCondensed Semi-Bold"/>
                          <a:sym typeface="Open Sans SemiCondensed Semi-Bold"/>
                        </a:rPr>
                        <a:t>Community </a:t>
                      </a:r>
                    </a:p>
                    <a:p>
                      <a:pPr algn="ctr">
                        <a:lnSpc>
                          <a:spcPts val="2239"/>
                        </a:lnSpc>
                      </a:pPr>
                      <a:r>
                        <a:rPr lang="en-US" sz="1599" b="1">
                          <a:solidFill>
                            <a:srgbClr val="000000"/>
                          </a:solidFill>
                          <a:latin typeface="Open Sans SemiCondensed Semi-Bold"/>
                          <a:ea typeface="Open Sans SemiCondensed Semi-Bold"/>
                          <a:cs typeface="Open Sans SemiCondensed Semi-Bold"/>
                          <a:sym typeface="Open Sans SemiCondensed Semi-Bold"/>
                        </a:rPr>
                        <a:t>(Professionalism)</a:t>
                      </a:r>
                    </a:p>
                  </a:txBody>
                  <a:tcPr marL="76200" marR="76200" marT="76200" marB="7620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8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599">
                          <a:solidFill>
                            <a:srgbClr val="000000"/>
                          </a:solidFill>
                          <a:latin typeface="Open Sans SemiCondensed"/>
                          <a:ea typeface="Open Sans SemiCondensed"/>
                          <a:cs typeface="Open Sans SemiCondensed"/>
                          <a:sym typeface="Open Sans SemiCondensed"/>
                        </a:rPr>
                        <a:t>Clinical performance rating items</a:t>
                      </a:r>
                      <a:endParaRPr lang="en-US" sz="1100"/>
                    </a:p>
                  </a:txBody>
                  <a:tcPr marL="76200" marR="76200" marT="76200" marB="7620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599">
                          <a:solidFill>
                            <a:srgbClr val="000000"/>
                          </a:solidFill>
                          <a:latin typeface="Open Sans SemiCondensed"/>
                          <a:ea typeface="Open Sans SemiCondensed"/>
                          <a:cs typeface="Open Sans SemiCondensed"/>
                          <a:sym typeface="Open Sans SemiCondensed"/>
                        </a:rPr>
                        <a:t>“Competent” or “approaching competency”*** on all items</a:t>
                      </a:r>
                      <a:endParaRPr lang="en-US" sz="1100"/>
                    </a:p>
                  </a:txBody>
                  <a:tcPr marL="76200" marR="76200" marT="76200" marB="7620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599" dirty="0">
                          <a:solidFill>
                            <a:srgbClr val="000000"/>
                          </a:solidFill>
                          <a:latin typeface="Open Sans SemiCondensed"/>
                          <a:ea typeface="Open Sans SemiCondensed"/>
                          <a:cs typeface="Open Sans SemiCondensed"/>
                          <a:sym typeface="Open Sans SemiCondensed"/>
                        </a:rPr>
                        <a:t>Fail</a:t>
                      </a:r>
                      <a:endParaRPr lang="en-US" sz="1100" dirty="0"/>
                    </a:p>
                  </a:txBody>
                  <a:tcPr marL="76200" marR="76200" marT="76200" marB="7620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23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Open Sans SemiCondensed"/>
                          <a:ea typeface="Open Sans SemiCondensed"/>
                          <a:cs typeface="Open Sans SemiCondensed"/>
                          <a:sym typeface="Open Sans SemiCondensed"/>
                        </a:rPr>
                        <a:t>Repeat clerkship</a:t>
                      </a:r>
                      <a:endParaRPr lang="en-US" sz="1600" dirty="0"/>
                    </a:p>
                  </a:txBody>
                  <a:tcPr marL="76200" marR="76200" marT="76200" marB="7620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049434">
                <a:tc vMerge="1"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599" b="1">
                          <a:solidFill>
                            <a:srgbClr val="000000"/>
                          </a:solidFill>
                          <a:latin typeface="Open Sans SemiCondensed Semi-Bold"/>
                          <a:ea typeface="Open Sans SemiCondensed Semi-Bold"/>
                          <a:cs typeface="Open Sans SemiCondensed Semi-Bold"/>
                          <a:sym typeface="Open Sans SemiCondensed Semi-Bold"/>
                        </a:rPr>
                        <a:t>Service to Patients &amp; </a:t>
                      </a:r>
                      <a:endParaRPr lang="en-US" sz="1100"/>
                    </a:p>
                    <a:p>
                      <a:pPr algn="ctr">
                        <a:lnSpc>
                          <a:spcPts val="2239"/>
                        </a:lnSpc>
                      </a:pPr>
                      <a:r>
                        <a:rPr lang="en-US" sz="1599" b="1">
                          <a:solidFill>
                            <a:srgbClr val="000000"/>
                          </a:solidFill>
                          <a:latin typeface="Open Sans SemiCondensed Semi-Bold"/>
                          <a:ea typeface="Open Sans SemiCondensed Semi-Bold"/>
                          <a:cs typeface="Open Sans SemiCondensed Semi-Bold"/>
                          <a:sym typeface="Open Sans SemiCondensed Semi-Bold"/>
                        </a:rPr>
                        <a:t>Community </a:t>
                      </a:r>
                    </a:p>
                    <a:p>
                      <a:pPr algn="ctr">
                        <a:lnSpc>
                          <a:spcPts val="2239"/>
                        </a:lnSpc>
                      </a:pPr>
                      <a:r>
                        <a:rPr lang="en-US" sz="1599" b="1">
                          <a:solidFill>
                            <a:srgbClr val="000000"/>
                          </a:solidFill>
                          <a:latin typeface="Open Sans SemiCondensed Semi-Bold"/>
                          <a:ea typeface="Open Sans SemiCondensed Semi-Bold"/>
                          <a:cs typeface="Open Sans SemiCondensed Semi-Bold"/>
                          <a:sym typeface="Open Sans SemiCondensed Semi-Bold"/>
                        </a:rPr>
                        <a:t>(Professionalism)</a:t>
                      </a:r>
                    </a:p>
                  </a:txBody>
                  <a:tcPr marL="76200" marR="76200" marT="76200" marB="7620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8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599">
                          <a:solidFill>
                            <a:srgbClr val="000000"/>
                          </a:solidFill>
                          <a:latin typeface="Open Sans SemiCondensed"/>
                          <a:ea typeface="Open Sans SemiCondensed"/>
                          <a:cs typeface="Open Sans SemiCondensed"/>
                          <a:sym typeface="Open Sans SemiCondensed"/>
                        </a:rPr>
                        <a:t>Completion of all clerkship requirements</a:t>
                      </a:r>
                      <a:endParaRPr lang="en-US" sz="1100"/>
                    </a:p>
                  </a:txBody>
                  <a:tcPr marL="76200" marR="76200" marT="76200" marB="7620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599">
                          <a:solidFill>
                            <a:srgbClr val="000000"/>
                          </a:solidFill>
                          <a:latin typeface="Open Sans SemiCondensed"/>
                          <a:ea typeface="Open Sans SemiCondensed"/>
                          <a:cs typeface="Open Sans SemiCondensed"/>
                          <a:sym typeface="Open Sans SemiCondensed"/>
                        </a:rPr>
                        <a:t>Completion of all required clinical encounters, at </a:t>
                      </a:r>
                      <a:endParaRPr lang="en-US" sz="1100"/>
                    </a:p>
                    <a:p>
                      <a:pPr algn="ctr">
                        <a:lnSpc>
                          <a:spcPts val="2239"/>
                        </a:lnSpc>
                      </a:pPr>
                      <a:r>
                        <a:rPr lang="en-US" sz="1599">
                          <a:solidFill>
                            <a:srgbClr val="000000"/>
                          </a:solidFill>
                          <a:latin typeface="Open Sans SemiCondensed"/>
                          <a:ea typeface="Open Sans SemiCondensed"/>
                          <a:cs typeface="Open Sans SemiCondensed"/>
                          <a:sym typeface="Open Sans SemiCondensed"/>
                        </a:rPr>
                        <a:t>least 3 WBAs/week across all required activities, </a:t>
                      </a:r>
                    </a:p>
                    <a:p>
                      <a:pPr algn="ctr">
                        <a:lnSpc>
                          <a:spcPts val="2239"/>
                        </a:lnSpc>
                      </a:pPr>
                      <a:r>
                        <a:rPr lang="en-US" sz="1599">
                          <a:solidFill>
                            <a:srgbClr val="000000"/>
                          </a:solidFill>
                          <a:latin typeface="Open Sans SemiCondensed"/>
                          <a:ea typeface="Open Sans SemiCondensed"/>
                          <a:cs typeface="Open Sans SemiCondensed"/>
                          <a:sym typeface="Open Sans SemiCondensed"/>
                        </a:rPr>
                        <a:t>required mini-CEXs, any additional clerkship-specific assignments</a:t>
                      </a:r>
                    </a:p>
                  </a:txBody>
                  <a:tcPr marL="76200" marR="76200" marT="76200" marB="7620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599">
                          <a:solidFill>
                            <a:srgbClr val="000000"/>
                          </a:solidFill>
                          <a:latin typeface="Open Sans SemiCondensed"/>
                          <a:ea typeface="Open Sans SemiCondensed"/>
                          <a:cs typeface="Open Sans SemiCondensed"/>
                          <a:sym typeface="Open Sans SemiCondensed"/>
                        </a:rPr>
                        <a:t>Fail</a:t>
                      </a:r>
                      <a:endParaRPr lang="en-US" sz="1100"/>
                    </a:p>
                  </a:txBody>
                  <a:tcPr marL="76200" marR="76200" marT="76200" marB="7620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0786">
                <a:tc rowSpan="2"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599" b="1" dirty="0">
                          <a:solidFill>
                            <a:srgbClr val="000000"/>
                          </a:solidFill>
                          <a:latin typeface="Open Sans SemiCondensed Semi-Bold"/>
                          <a:ea typeface="Open Sans SemiCondensed Semi-Bold"/>
                          <a:cs typeface="Open Sans SemiCondensed Semi-Bold"/>
                          <a:sym typeface="Open Sans SemiCondensed Semi-Bold"/>
                        </a:rPr>
                        <a:t>Medical Knowledge</a:t>
                      </a:r>
                      <a:endParaRPr lang="en-US" sz="1100" dirty="0"/>
                    </a:p>
                  </a:txBody>
                  <a:tcPr marL="76200" marR="76200" marT="76200" marB="7620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8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599">
                          <a:solidFill>
                            <a:srgbClr val="000000"/>
                          </a:solidFill>
                          <a:latin typeface="Open Sans SemiCondensed"/>
                          <a:ea typeface="Open Sans SemiCondensed"/>
                          <a:cs typeface="Open Sans SemiCondensed"/>
                          <a:sym typeface="Open Sans SemiCondensed"/>
                        </a:rPr>
                        <a:t>NBME subject exam</a:t>
                      </a:r>
                      <a:endParaRPr lang="en-US" sz="1100"/>
                    </a:p>
                  </a:txBody>
                  <a:tcPr marL="76200" marR="76200" marT="76200" marB="7620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599">
                          <a:solidFill>
                            <a:srgbClr val="000000"/>
                          </a:solidFill>
                          <a:latin typeface="Open Sans SemiCondensed"/>
                          <a:ea typeface="Open Sans SemiCondensed"/>
                          <a:cs typeface="Open Sans SemiCondensed"/>
                          <a:sym typeface="Open Sans SemiCondensed"/>
                        </a:rPr>
                        <a:t>5th percentile (national)</a:t>
                      </a:r>
                      <a:endParaRPr lang="en-US" sz="1100"/>
                    </a:p>
                  </a:txBody>
                  <a:tcPr marL="76200" marR="76200" marT="76200" marB="7620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599" dirty="0">
                          <a:solidFill>
                            <a:srgbClr val="000000"/>
                          </a:solidFill>
                          <a:latin typeface="Open Sans SemiCondensed"/>
                          <a:ea typeface="Open Sans SemiCondensed"/>
                          <a:cs typeface="Open Sans SemiCondensed"/>
                          <a:sym typeface="Open Sans SemiCondensed"/>
                        </a:rPr>
                        <a:t>Pass</a:t>
                      </a:r>
                      <a:endParaRPr lang="en-US" sz="1100" dirty="0"/>
                    </a:p>
                  </a:txBody>
                  <a:tcPr marL="76200" marR="76200" marT="76200" marB="7620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599" dirty="0">
                          <a:solidFill>
                            <a:srgbClr val="000000"/>
                          </a:solidFill>
                          <a:latin typeface="Open Sans SemiCondensed"/>
                          <a:ea typeface="Open Sans SemiCondensed"/>
                          <a:cs typeface="Open Sans SemiCondensed"/>
                          <a:sym typeface="Open Sans SemiCondensed"/>
                        </a:rPr>
                        <a:t>Must pass exam prior </a:t>
                      </a:r>
                    </a:p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599" dirty="0">
                          <a:solidFill>
                            <a:srgbClr val="000000"/>
                          </a:solidFill>
                          <a:latin typeface="Open Sans SemiCondensed"/>
                          <a:ea typeface="Open Sans SemiCondensed"/>
                          <a:cs typeface="Open Sans SemiCondensed"/>
                          <a:sym typeface="Open Sans SemiCondensed"/>
                        </a:rPr>
                        <a:t>to graduation</a:t>
                      </a:r>
                    </a:p>
                  </a:txBody>
                  <a:tcPr marL="76200" marR="76200" marT="76200" marB="7620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10786">
                <a:tc vMerge="1"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599" b="1">
                          <a:solidFill>
                            <a:srgbClr val="000000"/>
                          </a:solidFill>
                          <a:latin typeface="Open Sans SemiCondensed Semi-Bold"/>
                          <a:ea typeface="Open Sans SemiCondensed Semi-Bold"/>
                          <a:cs typeface="Open Sans SemiCondensed Semi-Bold"/>
                          <a:sym typeface="Open Sans SemiCondensed Semi-Bold"/>
                        </a:rPr>
                        <a:t>Medical Knowledge</a:t>
                      </a:r>
                      <a:endParaRPr lang="en-US" sz="1100"/>
                    </a:p>
                  </a:txBody>
                  <a:tcPr marL="76200" marR="76200" marT="76200" marB="7620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8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599" dirty="0">
                          <a:solidFill>
                            <a:srgbClr val="000000"/>
                          </a:solidFill>
                          <a:latin typeface="Open Sans SemiCondensed"/>
                          <a:ea typeface="Open Sans SemiCondensed"/>
                          <a:cs typeface="Open Sans SemiCondensed"/>
                          <a:sym typeface="Open Sans SemiCondensed"/>
                        </a:rPr>
                        <a:t>Clinical performance rating items</a:t>
                      </a:r>
                      <a:endParaRPr lang="en-US" sz="1100" dirty="0"/>
                    </a:p>
                  </a:txBody>
                  <a:tcPr marL="76200" marR="76200" marT="76200" marB="7620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599" dirty="0">
                          <a:solidFill>
                            <a:srgbClr val="000000"/>
                          </a:solidFill>
                          <a:latin typeface="Open Sans SemiCondensed"/>
                          <a:ea typeface="Open Sans SemiCondensed"/>
                          <a:cs typeface="Open Sans SemiCondensed"/>
                          <a:sym typeface="Open Sans SemiCondensed"/>
                        </a:rPr>
                        <a:t>Level 2 or higher on all items</a:t>
                      </a:r>
                      <a:endParaRPr lang="en-US" sz="1100" dirty="0"/>
                    </a:p>
                  </a:txBody>
                  <a:tcPr marL="76200" marR="76200" marT="76200" marB="7620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2239"/>
                        </a:lnSpc>
                        <a:defRPr/>
                      </a:pPr>
                      <a:r>
                        <a:rPr lang="en-US" sz="1599" dirty="0">
                          <a:solidFill>
                            <a:srgbClr val="000000"/>
                          </a:solidFill>
                          <a:latin typeface="Open Sans SemiCondensed"/>
                          <a:ea typeface="Open Sans SemiCondensed"/>
                          <a:cs typeface="Open Sans SemiCondensed"/>
                          <a:sym typeface="Open Sans SemiCondensed"/>
                        </a:rPr>
                        <a:t>Pass</a:t>
                      </a:r>
                      <a:endParaRPr lang="en-US" sz="1100" dirty="0"/>
                    </a:p>
                  </a:txBody>
                  <a:tcPr marL="76200" marR="76200" marT="76200" marB="7620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extBox 6"/>
          <p:cNvSpPr txBox="1"/>
          <p:nvPr/>
        </p:nvSpPr>
        <p:spPr>
          <a:xfrm>
            <a:off x="1028700" y="952500"/>
            <a:ext cx="13816679" cy="7423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720"/>
              </a:lnSpc>
            </a:pPr>
            <a:r>
              <a:rPr lang="en-US" sz="5200" b="1">
                <a:solidFill>
                  <a:srgbClr val="18234B"/>
                </a:solidFill>
                <a:latin typeface="Open Sans Semi-Bold"/>
                <a:ea typeface="Open Sans Semi-Bold"/>
                <a:cs typeface="Open Sans Semi-Bold"/>
                <a:sym typeface="Open Sans Semi-Bold"/>
              </a:rPr>
              <a:t>Grading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174623" y="9177888"/>
            <a:ext cx="3518294" cy="2641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239"/>
              </a:lnSpc>
            </a:pPr>
            <a:r>
              <a:rPr lang="en-US" sz="1599">
                <a:solidFill>
                  <a:srgbClr val="18234B"/>
                </a:solidFill>
                <a:latin typeface="Open Sans SemiCondensed"/>
                <a:ea typeface="Open Sans SemiCondensed"/>
                <a:cs typeface="Open Sans SemiCondensed"/>
                <a:sym typeface="Open Sans SemiCondensed"/>
              </a:rPr>
              <a:t>* Mini-CEX domain varies by clerkship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4869940" y="9177888"/>
            <a:ext cx="3956725" cy="2641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239"/>
              </a:lnSpc>
            </a:pPr>
            <a:r>
              <a:rPr lang="en-US" sz="1599">
                <a:solidFill>
                  <a:srgbClr val="18234B"/>
                </a:solidFill>
                <a:latin typeface="Open Sans SemiCondensed"/>
                <a:ea typeface="Open Sans SemiCondensed"/>
                <a:cs typeface="Open Sans SemiCondensed"/>
                <a:sym typeface="Open Sans SemiCondensed"/>
              </a:rPr>
              <a:t>** 2 on 12-week IM clerkship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7949803" y="9177888"/>
            <a:ext cx="9309497" cy="816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239"/>
              </a:lnSpc>
            </a:pPr>
            <a:r>
              <a:rPr lang="en-US" sz="1599" dirty="0">
                <a:solidFill>
                  <a:srgbClr val="18234B"/>
                </a:solidFill>
                <a:latin typeface="Open Sans SemiCondensed"/>
                <a:ea typeface="Open Sans SemiCondensed"/>
                <a:cs typeface="Open Sans SemiCondensed"/>
                <a:sym typeface="Open Sans SemiCondensed"/>
              </a:rPr>
              <a:t>*** Students who receive “approaching competency” on any item will be referred to clinical competency coach; patterns will be reviewed by CCC</a:t>
            </a:r>
          </a:p>
          <a:p>
            <a:pPr algn="l">
              <a:lnSpc>
                <a:spcPts val="2239"/>
              </a:lnSpc>
            </a:pPr>
            <a:endParaRPr lang="en-US" sz="1599" dirty="0">
              <a:solidFill>
                <a:srgbClr val="18234B"/>
              </a:solidFill>
              <a:latin typeface="Open Sans SemiCondensed"/>
              <a:ea typeface="Open Sans SemiCondensed"/>
              <a:cs typeface="Open Sans SemiCondensed"/>
              <a:sym typeface="Open Sans SemiCondense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197</Words>
  <Application>Microsoft Office PowerPoint</Application>
  <PresentationFormat>Custom</PresentationFormat>
  <Paragraphs>49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Open Sans SemiCondensed Bold</vt:lpstr>
      <vt:lpstr>Open Sans SemiCondensed Semi-Bold</vt:lpstr>
      <vt:lpstr>Open Sans SemiCondensed</vt:lpstr>
      <vt:lpstr>Calibri</vt:lpstr>
      <vt:lpstr>Open Sans Semi-Bold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COMPASS Pitch Deck</dc:title>
  <cp:lastModifiedBy>Mary Sargent</cp:lastModifiedBy>
  <cp:revision>3</cp:revision>
  <dcterms:created xsi:type="dcterms:W3CDTF">2006-08-16T00:00:00Z</dcterms:created>
  <dcterms:modified xsi:type="dcterms:W3CDTF">2026-01-14T18:18:13Z</dcterms:modified>
  <dc:identifier>DAG4Vr30L2U</dc:identifier>
</cp:coreProperties>
</file>