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Open Sans" panose="020B0606030504020204" pitchFamily="34" charset="0"/>
      <p:regular r:id="rId3"/>
      <p:bold r:id="rId4"/>
      <p:italic r:id="rId5"/>
    </p:embeddedFont>
    <p:embeddedFont>
      <p:font typeface="Open Sans Bold" panose="020B0806030504020204" charset="0"/>
      <p:regular r:id="rId6"/>
    </p:embeddedFont>
    <p:embeddedFont>
      <p:font typeface="Open Sans Bold Italics" panose="020B0604020202020204" charset="0"/>
      <p:regular r:id="rId7"/>
    </p:embeddedFont>
    <p:embeddedFont>
      <p:font typeface="Open Sans Italics" panose="020B0604020202020204" charset="0"/>
      <p:regular r:id="rId8"/>
    </p:embeddedFont>
    <p:embeddedFont>
      <p:font typeface="Open Sans Semi-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2" d="100"/>
          <a:sy n="62" d="100"/>
        </p:scale>
        <p:origin x="6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Sargent" userId="7bd0bdbb-4521-4312-855a-467740816d9f" providerId="ADAL" clId="{46247B8C-B5A3-4DE7-BBA7-2EF820D6BADF}"/>
    <pc:docChg chg="undo custSel modSld">
      <pc:chgData name="Mary Sargent" userId="7bd0bdbb-4521-4312-855a-467740816d9f" providerId="ADAL" clId="{46247B8C-B5A3-4DE7-BBA7-2EF820D6BADF}" dt="2025-11-07T17:34:01.586" v="6" actId="14100"/>
      <pc:docMkLst>
        <pc:docMk/>
      </pc:docMkLst>
      <pc:sldChg chg="modSp mod">
        <pc:chgData name="Mary Sargent" userId="7bd0bdbb-4521-4312-855a-467740816d9f" providerId="ADAL" clId="{46247B8C-B5A3-4DE7-BBA7-2EF820D6BADF}" dt="2025-11-07T17:34:01.586" v="6" actId="14100"/>
        <pc:sldMkLst>
          <pc:docMk/>
          <pc:sldMk cId="0" sldId="256"/>
        </pc:sldMkLst>
        <pc:spChg chg="mod">
          <ac:chgData name="Mary Sargent" userId="7bd0bdbb-4521-4312-855a-467740816d9f" providerId="ADAL" clId="{46247B8C-B5A3-4DE7-BBA7-2EF820D6BADF}" dt="2025-11-07T17:34:01.586" v="6" actId="14100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y Sargent" userId="7bd0bdbb-4521-4312-855a-467740816d9f" providerId="ADAL" clId="{46247B8C-B5A3-4DE7-BBA7-2EF820D6BADF}" dt="2025-11-07T17:33:27.773" v="5" actId="114"/>
          <ac:spMkLst>
            <pc:docMk/>
            <pc:sldMk cId="0" sldId="256"/>
            <ac:spMk id="16" creationId="{00000000-0000-0000-0000-000000000000}"/>
          </ac:spMkLst>
        </pc:spChg>
        <pc:spChg chg="mod">
          <ac:chgData name="Mary Sargent" userId="7bd0bdbb-4521-4312-855a-467740816d9f" providerId="ADAL" clId="{46247B8C-B5A3-4DE7-BBA7-2EF820D6BADF}" dt="2025-11-07T17:33:19.811" v="3" actId="20577"/>
          <ac:spMkLst>
            <pc:docMk/>
            <pc:sldMk cId="0" sldId="256"/>
            <ac:spMk id="1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ducation.uwmedicine.org/curriculum/compass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746392"/>
            <a:ext cx="2381250" cy="95250"/>
            <a:chOff x="0" y="0"/>
            <a:chExt cx="627160" cy="250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7161" cy="25086"/>
            </a:xfrm>
            <a:custGeom>
              <a:avLst/>
              <a:gdLst/>
              <a:ahLst/>
              <a:cxnLst/>
              <a:rect l="l" t="t" r="r" b="b"/>
              <a:pathLst>
                <a:path w="627161" h="25086">
                  <a:moveTo>
                    <a:pt x="0" y="0"/>
                  </a:moveTo>
                  <a:lnTo>
                    <a:pt x="627161" y="0"/>
                  </a:lnTo>
                  <a:lnTo>
                    <a:pt x="627161" y="25086"/>
                  </a:lnTo>
                  <a:lnTo>
                    <a:pt x="0" y="25086"/>
                  </a:lnTo>
                  <a:close/>
                </a:path>
              </a:pathLst>
            </a:custGeom>
            <a:solidFill>
              <a:srgbClr val="F1B3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627160" cy="60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4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4475099" y="8666441"/>
            <a:ext cx="1022051" cy="330889"/>
          </a:xfrm>
          <a:custGeom>
            <a:avLst/>
            <a:gdLst/>
            <a:ahLst/>
            <a:cxnLst/>
            <a:rect l="l" t="t" r="r" b="b"/>
            <a:pathLst>
              <a:path w="1022051" h="330889">
                <a:moveTo>
                  <a:pt x="1022051" y="330889"/>
                </a:moveTo>
                <a:lnTo>
                  <a:pt x="0" y="330889"/>
                </a:lnTo>
                <a:lnTo>
                  <a:pt x="0" y="0"/>
                </a:lnTo>
                <a:lnTo>
                  <a:pt x="1022051" y="0"/>
                </a:lnTo>
                <a:lnTo>
                  <a:pt x="1022051" y="330889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9126706" y="6657164"/>
            <a:ext cx="9161294" cy="1738453"/>
            <a:chOff x="0" y="0"/>
            <a:chExt cx="2412851" cy="45786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412851" cy="457864"/>
            </a:xfrm>
            <a:custGeom>
              <a:avLst/>
              <a:gdLst/>
              <a:ahLst/>
              <a:cxnLst/>
              <a:rect l="l" t="t" r="r" b="b"/>
              <a:pathLst>
                <a:path w="2412851" h="457864">
                  <a:moveTo>
                    <a:pt x="0" y="0"/>
                  </a:moveTo>
                  <a:lnTo>
                    <a:pt x="2412851" y="0"/>
                  </a:lnTo>
                  <a:lnTo>
                    <a:pt x="2412851" y="457864"/>
                  </a:lnTo>
                  <a:lnTo>
                    <a:pt x="0" y="457864"/>
                  </a:lnTo>
                  <a:close/>
                </a:path>
              </a:pathLst>
            </a:custGeom>
            <a:solidFill>
              <a:srgbClr val="F5F5F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9050"/>
              <a:ext cx="2412851" cy="43881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40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8857720" y="7217034"/>
            <a:ext cx="572559" cy="572559"/>
          </a:xfrm>
          <a:custGeom>
            <a:avLst/>
            <a:gdLst/>
            <a:ahLst/>
            <a:cxnLst/>
            <a:rect l="l" t="t" r="r" b="b"/>
            <a:pathLst>
              <a:path w="572559" h="572559">
                <a:moveTo>
                  <a:pt x="0" y="0"/>
                </a:moveTo>
                <a:lnTo>
                  <a:pt x="572560" y="0"/>
                </a:lnTo>
                <a:lnTo>
                  <a:pt x="572560" y="572559"/>
                </a:lnTo>
                <a:lnTo>
                  <a:pt x="0" y="5725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TextBox 10"/>
          <p:cNvSpPr txBox="1"/>
          <p:nvPr/>
        </p:nvSpPr>
        <p:spPr>
          <a:xfrm>
            <a:off x="1028700" y="815899"/>
            <a:ext cx="13911410" cy="742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20"/>
              </a:lnSpc>
            </a:pPr>
            <a:r>
              <a:rPr lang="en-US" sz="5200" b="1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Workplace-Based Assessments (WBAs)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2146196"/>
            <a:ext cx="16368996" cy="7016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dirty="0">
                <a:solidFill>
                  <a:srgbClr val="041E42"/>
                </a:solidFill>
                <a:latin typeface="Open Sans"/>
                <a:ea typeface="Open Sans"/>
                <a:cs typeface="Open Sans"/>
                <a:sym typeface="Open Sans"/>
              </a:rPr>
              <a:t>Beginning in Spring 2026, </a:t>
            </a:r>
            <a:r>
              <a:rPr lang="en-US" sz="2000" b="1" dirty="0">
                <a:solidFill>
                  <a:srgbClr val="041E42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all six required Patient Care core clerkships</a:t>
            </a:r>
            <a:r>
              <a:rPr lang="en-US" sz="2000" dirty="0">
                <a:solidFill>
                  <a:srgbClr val="041E42"/>
                </a:solidFill>
                <a:latin typeface="Open Sans"/>
                <a:ea typeface="Open Sans"/>
                <a:cs typeface="Open Sans"/>
                <a:sym typeface="Open Sans"/>
              </a:rPr>
              <a:t> (Family Medicine, Internal Medicine, Psychiatry, Obstetrics &amp; Gynecology, Surgery, and Pediatrics), </a:t>
            </a:r>
            <a:r>
              <a:rPr lang="en-US" sz="2000" b="1" dirty="0">
                <a:solidFill>
                  <a:srgbClr val="041E42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including WRITE clerkships</a:t>
            </a:r>
            <a:r>
              <a:rPr lang="en-US" sz="2000" dirty="0">
                <a:solidFill>
                  <a:srgbClr val="041E42"/>
                </a:solidFill>
                <a:latin typeface="Open Sans"/>
                <a:ea typeface="Open Sans"/>
                <a:cs typeface="Open Sans"/>
                <a:sym typeface="Open Sans"/>
              </a:rPr>
              <a:t>, have additional WBA requirements.</a:t>
            </a:r>
            <a:r>
              <a:rPr lang="en-US" sz="200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304476" y="8733029"/>
            <a:ext cx="2921054" cy="316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433"/>
              </a:lnSpc>
            </a:pPr>
            <a:r>
              <a:rPr lang="en-US" sz="2027" b="1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Learn More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265103" y="9059608"/>
            <a:ext cx="4960428" cy="6140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488"/>
              </a:lnSpc>
            </a:pPr>
            <a:r>
              <a:rPr lang="en-US" sz="1600" dirty="0">
                <a:solidFill>
                  <a:srgbClr val="18234B"/>
                </a:solidFill>
                <a:latin typeface="Open Sans"/>
                <a:ea typeface="Open Sans"/>
                <a:cs typeface="Open Sans"/>
                <a:sym typeface="Open Sans"/>
              </a:rPr>
              <a:t>Scan the QR code for more information about COMPASS, </a:t>
            </a:r>
            <a:r>
              <a:rPr lang="en-US" sz="1600" dirty="0" err="1">
                <a:solidFill>
                  <a:srgbClr val="18234B"/>
                </a:solidFill>
                <a:latin typeface="Open Sans"/>
                <a:ea typeface="Open Sans"/>
                <a:cs typeface="Open Sans"/>
                <a:sym typeface="Open Sans"/>
              </a:rPr>
              <a:t>WBAs</a:t>
            </a:r>
            <a:r>
              <a:rPr lang="en-US" sz="1600" dirty="0">
                <a:solidFill>
                  <a:srgbClr val="18234B"/>
                </a:solidFill>
                <a:latin typeface="Open Sans"/>
                <a:ea typeface="Open Sans"/>
                <a:cs typeface="Open Sans"/>
                <a:sym typeface="Open Sans"/>
              </a:rPr>
              <a:t>, and changes coming in 2026-2027!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28700" y="3161949"/>
            <a:ext cx="7718651" cy="1441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1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How to Complete</a:t>
            </a:r>
          </a:p>
          <a:p>
            <a:pPr algn="l">
              <a:lnSpc>
                <a:spcPts val="700"/>
              </a:lnSpc>
            </a:pPr>
            <a:endParaRPr lang="en-US" sz="2199" b="1">
              <a:solidFill>
                <a:srgbClr val="041E42"/>
              </a:solidFill>
              <a:latin typeface="Open Sans Semi-Bold"/>
              <a:ea typeface="Open Sans Semi-Bold"/>
              <a:cs typeface="Open Sans Semi-Bold"/>
              <a:sym typeface="Open Sans Semi-Bold"/>
            </a:endParaRPr>
          </a:p>
          <a:p>
            <a:pPr algn="l">
              <a:lnSpc>
                <a:spcPts val="2590"/>
              </a:lnSpc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WBAs are submitted though a Qualtrics survey. Each student has a unique form link and QR code that can be used by either the student or a preceptor to submit a WBA.</a:t>
            </a:r>
            <a:r>
              <a:rPr lang="en-US" sz="1850" b="1">
                <a:solidFill>
                  <a:srgbClr val="2E2E2E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28700" y="4902221"/>
            <a:ext cx="7579451" cy="45432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1" dirty="0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WBA Requirements</a:t>
            </a:r>
          </a:p>
          <a:p>
            <a:pPr algn="l">
              <a:lnSpc>
                <a:spcPts val="700"/>
              </a:lnSpc>
            </a:pPr>
            <a:endParaRPr lang="en-US" sz="2199" b="1" dirty="0">
              <a:solidFill>
                <a:srgbClr val="041E42"/>
              </a:solidFill>
              <a:latin typeface="Open Sans Semi-Bold"/>
              <a:ea typeface="Open Sans Semi-Bold"/>
              <a:cs typeface="Open Sans Semi-Bold"/>
              <a:sym typeface="Open Sans Semi-Bold"/>
            </a:endParaRPr>
          </a:p>
          <a:p>
            <a:pPr>
              <a:lnSpc>
                <a:spcPts val="2590"/>
              </a:lnSpc>
            </a:pPr>
            <a:r>
              <a:rPr lang="en-US" sz="1850" b="1" dirty="0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For 3-week and 6-week clerkships:</a:t>
            </a:r>
            <a:r>
              <a:rPr lang="en-US" sz="1850" b="1" dirty="0">
                <a:solidFill>
                  <a:srgbClr val="2E2E2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 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least </a:t>
            </a:r>
            <a:r>
              <a:rPr lang="en-US" sz="18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5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WBAs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per week </a:t>
            </a:r>
            <a:r>
              <a:rPr lang="en-US" sz="18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least</a:t>
            </a:r>
            <a:r>
              <a:rPr lang="en-US" sz="18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verified* assessment at an entrustment level of </a:t>
            </a:r>
            <a:r>
              <a:rPr lang="en-US" sz="18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higher for each of the 8 required activities. No more than 6 </a:t>
            </a:r>
            <a:r>
              <a:rPr lang="en-US" sz="185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WBAs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per week will count toward the weekly total. </a:t>
            </a:r>
            <a:endParaRPr lang="en-US" sz="600" dirty="0">
              <a:solidFill>
                <a:srgbClr val="2E2E2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>
              <a:lnSpc>
                <a:spcPts val="2590"/>
              </a:lnSpc>
              <a:spcBef>
                <a:spcPts val="1600"/>
              </a:spcBef>
            </a:pPr>
            <a:r>
              <a:rPr lang="en-US" sz="1850" b="1" dirty="0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For 12-week clerkships: 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least </a:t>
            </a:r>
            <a:r>
              <a:rPr lang="en-US" sz="18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5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WBAs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per week </a:t>
            </a:r>
            <a:r>
              <a:rPr lang="en-US" sz="18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at least</a:t>
            </a:r>
            <a:r>
              <a:rPr lang="en-US" sz="185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verified* assessments at an entrustment level of </a:t>
            </a:r>
            <a:r>
              <a:rPr lang="en-US" sz="18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higher for each of the 8 required activities. No more than 6 </a:t>
            </a:r>
            <a:r>
              <a:rPr lang="en-US" sz="185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WBAs</a:t>
            </a:r>
            <a:r>
              <a:rPr lang="en-US" sz="18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per week will count toward the weekly total.</a:t>
            </a:r>
          </a:p>
          <a:p>
            <a:pPr algn="l">
              <a:lnSpc>
                <a:spcPts val="2590"/>
              </a:lnSpc>
              <a:spcBef>
                <a:spcPts val="1600"/>
              </a:spcBef>
            </a:pPr>
            <a:r>
              <a:rPr lang="en-US" sz="1850" b="1" dirty="0">
                <a:solidFill>
                  <a:srgbClr val="2E2E2E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*</a:t>
            </a:r>
            <a:r>
              <a:rPr lang="en-US" sz="1850" b="1" dirty="0" err="1">
                <a:solidFill>
                  <a:srgbClr val="2E2E2E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WBAs</a:t>
            </a:r>
            <a:r>
              <a:rPr lang="en-US" sz="1850" b="1" dirty="0">
                <a:solidFill>
                  <a:srgbClr val="2E2E2E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 are considered verified if they are either: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Submitted directly by the preceptor, or 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Submitted by a student </a:t>
            </a:r>
            <a:r>
              <a:rPr lang="en-US" sz="1850" b="1" i="1" dirty="0">
                <a:solidFill>
                  <a:srgbClr val="2E2E2E"/>
                </a:solidFill>
                <a:latin typeface="Open Sans Bold Italics"/>
                <a:ea typeface="Open Sans Bold Italics"/>
                <a:cs typeface="Open Sans Bold Italics"/>
                <a:sym typeface="Open Sans Bold Italics"/>
              </a:rPr>
              <a:t>and</a:t>
            </a:r>
            <a:r>
              <a:rPr lang="en-US" sz="1850" i="1" dirty="0">
                <a:solidFill>
                  <a:srgbClr val="2E2E2E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 </a:t>
            </a: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confirmed by the preceptor.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658457" y="6850534"/>
            <a:ext cx="7739239" cy="13115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590"/>
              </a:lnSpc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An OR-specific activity – </a:t>
            </a:r>
            <a:r>
              <a:rPr lang="en-US" sz="1850" b="1" dirty="0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Prepare effectively for operative cases </a:t>
            </a: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– is available only to students taking Ob/Gyn or General Surgery. Completion of this activity counts towards the weekly WBA total but </a:t>
            </a:r>
            <a:r>
              <a:rPr lang="en-US" sz="1850" b="1" dirty="0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does not</a:t>
            </a: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count as a required activity.</a:t>
            </a:r>
          </a:p>
        </p:txBody>
      </p:sp>
      <p:sp>
        <p:nvSpPr>
          <p:cNvPr id="17" name="Freeform 17">
            <a:hlinkClick r:id="rId6" tooltip="https://education.uwmedicine.org/curriculum/compass"/>
          </p:cNvPr>
          <p:cNvSpPr/>
          <p:nvPr/>
        </p:nvSpPr>
        <p:spPr>
          <a:xfrm>
            <a:off x="15565360" y="8173960"/>
            <a:ext cx="1693940" cy="1693940"/>
          </a:xfrm>
          <a:custGeom>
            <a:avLst/>
            <a:gdLst/>
            <a:ahLst/>
            <a:cxnLst/>
            <a:rect l="l" t="t" r="r" b="b"/>
            <a:pathLst>
              <a:path w="1693940" h="1693940">
                <a:moveTo>
                  <a:pt x="0" y="0"/>
                </a:moveTo>
                <a:lnTo>
                  <a:pt x="1693940" y="0"/>
                </a:lnTo>
                <a:lnTo>
                  <a:pt x="1693940" y="1693940"/>
                </a:lnTo>
                <a:lnTo>
                  <a:pt x="0" y="169394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9265102" y="3161949"/>
            <a:ext cx="7994198" cy="31325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1" dirty="0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Required Activities: </a:t>
            </a:r>
          </a:p>
          <a:p>
            <a:pPr algn="l">
              <a:lnSpc>
                <a:spcPts val="700"/>
              </a:lnSpc>
            </a:pPr>
            <a:endParaRPr lang="en-US" sz="2199" b="1" dirty="0">
              <a:solidFill>
                <a:srgbClr val="041E42"/>
              </a:solidFill>
              <a:latin typeface="Open Sans Semi-Bold"/>
              <a:ea typeface="Open Sans Semi-Bold"/>
              <a:cs typeface="Open Sans Semi-Bold"/>
              <a:sym typeface="Open Sans Semi-Bold"/>
            </a:endParaRP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Gather </a:t>
            </a: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 history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Perform a physical examination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Prioritize a differential diagnosis following a clinical encounter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Recommend diagnostic or screening plans for common situations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Interpret diagnostic or screening information for common situations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Provide an oral presentation of a clinical encounter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Document a clinical encounter</a:t>
            </a:r>
          </a:p>
          <a:p>
            <a:pPr marL="399415" lvl="1" indent="-199708" algn="l">
              <a:lnSpc>
                <a:spcPts val="2590"/>
              </a:lnSpc>
              <a:buAutoNum type="arabicPeriod"/>
            </a:pPr>
            <a:r>
              <a:rPr lang="en-US" sz="1850" dirty="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Communicate with patients and/or families</a:t>
            </a:r>
          </a:p>
        </p:txBody>
      </p:sp>
      <p:sp>
        <p:nvSpPr>
          <p:cNvPr id="22" name="Freeform 19"/>
          <p:cNvSpPr/>
          <p:nvPr/>
        </p:nvSpPr>
        <p:spPr>
          <a:xfrm>
            <a:off x="14475098" y="765321"/>
            <a:ext cx="3201195" cy="924345"/>
          </a:xfrm>
          <a:custGeom>
            <a:avLst/>
            <a:gdLst/>
            <a:ahLst/>
            <a:cxnLst/>
            <a:rect l="l" t="t" r="r" b="b"/>
            <a:pathLst>
              <a:path w="3201195" h="924345">
                <a:moveTo>
                  <a:pt x="0" y="0"/>
                </a:moveTo>
                <a:lnTo>
                  <a:pt x="3201195" y="0"/>
                </a:lnTo>
                <a:lnTo>
                  <a:pt x="3201195" y="924345"/>
                </a:lnTo>
                <a:lnTo>
                  <a:pt x="0" y="9243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331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Open Sans Bold</vt:lpstr>
      <vt:lpstr>Open Sans Bold Italics</vt:lpstr>
      <vt:lpstr>Open Sans Semi-Bold</vt:lpstr>
      <vt:lpstr>Open Sans Italics</vt:lpstr>
      <vt:lpstr>Open Sans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WBA Slide for Clerkships</dc:title>
  <cp:lastModifiedBy>Mary Sargent</cp:lastModifiedBy>
  <cp:revision>9</cp:revision>
  <dcterms:created xsi:type="dcterms:W3CDTF">2006-08-16T00:00:00Z</dcterms:created>
  <dcterms:modified xsi:type="dcterms:W3CDTF">2026-01-15T16:20:19Z</dcterms:modified>
  <dc:identifier>DAG385rG_E4</dc:identifier>
</cp:coreProperties>
</file>