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Open Sans Semi-Bold" charset="1" panose="00000000000000000000"/>
      <p:regular r:id="rId7"/>
    </p:embeddedFont>
    <p:embeddedFont>
      <p:font typeface="Open Sans" charset="1" panose="00000000000000000000"/>
      <p:regular r:id="rId8"/>
    </p:embeddedFont>
    <p:embeddedFont>
      <p:font typeface="Open Sans Bold" charset="1" panose="00000000000000000000"/>
      <p:regular r:id="rId9"/>
    </p:embeddedFont>
    <p:embeddedFont>
      <p:font typeface="Open Sans Italics" charset="1" panose="000000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https://education.uwmedicine.org/curriculum/compass" TargetMode="External" Type="http://schemas.openxmlformats.org/officeDocument/2006/relationships/hyperlink"/><Relationship Id="rId8" Target="../media/image6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28700" y="1746392"/>
            <a:ext cx="2381250" cy="95250"/>
            <a:chOff x="0" y="0"/>
            <a:chExt cx="627160" cy="2508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27161" cy="25086"/>
            </a:xfrm>
            <a:custGeom>
              <a:avLst/>
              <a:gdLst/>
              <a:ahLst/>
              <a:cxnLst/>
              <a:rect r="r" b="b" t="t" l="l"/>
              <a:pathLst>
                <a:path h="25086" w="627161">
                  <a:moveTo>
                    <a:pt x="0" y="0"/>
                  </a:moveTo>
                  <a:lnTo>
                    <a:pt x="627161" y="0"/>
                  </a:lnTo>
                  <a:lnTo>
                    <a:pt x="627161" y="25086"/>
                  </a:lnTo>
                  <a:lnTo>
                    <a:pt x="0" y="25086"/>
                  </a:lnTo>
                  <a:close/>
                </a:path>
              </a:pathLst>
            </a:custGeom>
            <a:solidFill>
              <a:srgbClr val="F1B30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19050"/>
              <a:ext cx="627160" cy="60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40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true" flipV="true" rot="0">
            <a:off x="14448059" y="8407933"/>
            <a:ext cx="1022051" cy="330889"/>
          </a:xfrm>
          <a:custGeom>
            <a:avLst/>
            <a:gdLst/>
            <a:ahLst/>
            <a:cxnLst/>
            <a:rect r="r" b="b" t="t" l="l"/>
            <a:pathLst>
              <a:path h="330889" w="1022051">
                <a:moveTo>
                  <a:pt x="1022051" y="330889"/>
                </a:moveTo>
                <a:lnTo>
                  <a:pt x="0" y="330889"/>
                </a:lnTo>
                <a:lnTo>
                  <a:pt x="0" y="0"/>
                </a:lnTo>
                <a:lnTo>
                  <a:pt x="1022051" y="0"/>
                </a:lnTo>
                <a:lnTo>
                  <a:pt x="1022051" y="330889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9126706" y="6475585"/>
            <a:ext cx="9161294" cy="1738453"/>
            <a:chOff x="0" y="0"/>
            <a:chExt cx="2412851" cy="457864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412851" cy="457864"/>
            </a:xfrm>
            <a:custGeom>
              <a:avLst/>
              <a:gdLst/>
              <a:ahLst/>
              <a:cxnLst/>
              <a:rect r="r" b="b" t="t" l="l"/>
              <a:pathLst>
                <a:path h="457864" w="2412851">
                  <a:moveTo>
                    <a:pt x="0" y="0"/>
                  </a:moveTo>
                  <a:lnTo>
                    <a:pt x="2412851" y="0"/>
                  </a:lnTo>
                  <a:lnTo>
                    <a:pt x="2412851" y="457864"/>
                  </a:lnTo>
                  <a:lnTo>
                    <a:pt x="0" y="457864"/>
                  </a:lnTo>
                  <a:close/>
                </a:path>
              </a:pathLst>
            </a:custGeom>
            <a:solidFill>
              <a:srgbClr val="F5F5F5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19050"/>
              <a:ext cx="2412851" cy="43881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40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857720" y="7035455"/>
            <a:ext cx="572559" cy="572559"/>
          </a:xfrm>
          <a:custGeom>
            <a:avLst/>
            <a:gdLst/>
            <a:ahLst/>
            <a:cxnLst/>
            <a:rect r="r" b="b" t="t" l="l"/>
            <a:pathLst>
              <a:path h="572559" w="572559">
                <a:moveTo>
                  <a:pt x="0" y="0"/>
                </a:moveTo>
                <a:lnTo>
                  <a:pt x="572560" y="0"/>
                </a:lnTo>
                <a:lnTo>
                  <a:pt x="572560" y="572559"/>
                </a:lnTo>
                <a:lnTo>
                  <a:pt x="0" y="5725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1028700" y="815899"/>
            <a:ext cx="13911410" cy="7423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720"/>
              </a:lnSpc>
            </a:pPr>
            <a:r>
              <a:rPr lang="en-US" sz="5200" b="true">
                <a:solidFill>
                  <a:srgbClr val="041E42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Workplace-Based Assessments (WBAs)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28700" y="2146196"/>
            <a:ext cx="16230600" cy="701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41E42"/>
                </a:solidFill>
                <a:latin typeface="Open Sans"/>
                <a:ea typeface="Open Sans"/>
                <a:cs typeface="Open Sans"/>
                <a:sym typeface="Open Sans"/>
              </a:rPr>
              <a:t>Beginning in Spring 2026, </a:t>
            </a:r>
            <a:r>
              <a:rPr lang="en-US" b="true" sz="2000">
                <a:solidFill>
                  <a:srgbClr val="041E42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all three required Explore &amp; Focus core clerkships</a:t>
            </a:r>
            <a:r>
              <a:rPr lang="en-US" sz="2000">
                <a:solidFill>
                  <a:srgbClr val="041E42"/>
                </a:solidFill>
                <a:latin typeface="Open Sans"/>
                <a:ea typeface="Open Sans"/>
                <a:cs typeface="Open Sans"/>
                <a:sym typeface="Open Sans"/>
              </a:rPr>
              <a:t> (Neurology, Neurological Surgery, and Emergency Medicine), have additional WBA requirements.</a:t>
            </a:r>
            <a:r>
              <a:rPr lang="en-US" sz="200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  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1277436" y="8474521"/>
            <a:ext cx="2921054" cy="3167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433"/>
              </a:lnSpc>
            </a:pPr>
            <a:r>
              <a:rPr lang="en-US" b="true" sz="2027">
                <a:solidFill>
                  <a:srgbClr val="041E42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Learn More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9401601" y="8962770"/>
            <a:ext cx="4796889" cy="6165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488"/>
              </a:lnSpc>
            </a:pPr>
            <a:r>
              <a:rPr lang="en-US" sz="1659">
                <a:solidFill>
                  <a:srgbClr val="18234B"/>
                </a:solidFill>
                <a:latin typeface="Open Sans"/>
                <a:ea typeface="Open Sans"/>
                <a:cs typeface="Open Sans"/>
                <a:sym typeface="Open Sans"/>
              </a:rPr>
              <a:t>Scan or click the QR code for more information about WBAs and changes coming in 2026-2027.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028700" y="3161949"/>
            <a:ext cx="7718651" cy="14418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 b="true">
                <a:solidFill>
                  <a:srgbClr val="041E42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How to Complete</a:t>
            </a:r>
          </a:p>
          <a:p>
            <a:pPr algn="l">
              <a:lnSpc>
                <a:spcPts val="700"/>
              </a:lnSpc>
            </a:pPr>
          </a:p>
          <a:p>
            <a:pPr algn="l">
              <a:lnSpc>
                <a:spcPts val="2590"/>
              </a:lnSpc>
            </a:pP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WBAs are submitted though a Qualtrics survey. Each student has a unique form link and QR code that can be used by either the student or a preceptor to submit a WBA.</a:t>
            </a:r>
            <a:r>
              <a:rPr lang="en-US" b="true" sz="1850">
                <a:solidFill>
                  <a:srgbClr val="2E2E2E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 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28700" y="4902221"/>
            <a:ext cx="7470371" cy="15265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 b="true">
                <a:solidFill>
                  <a:srgbClr val="041E42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WBA Requirements</a:t>
            </a:r>
          </a:p>
          <a:p>
            <a:pPr algn="l">
              <a:lnSpc>
                <a:spcPts val="700"/>
              </a:lnSpc>
            </a:pPr>
          </a:p>
          <a:p>
            <a:pPr algn="l">
              <a:lnSpc>
                <a:spcPts val="2590"/>
              </a:lnSpc>
            </a:pPr>
            <a:r>
              <a:rPr lang="en-US" sz="1850" b="true">
                <a:solidFill>
                  <a:srgbClr val="2E2E2E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For 4-week clerkships: </a:t>
            </a: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At least </a:t>
            </a:r>
            <a:r>
              <a:rPr lang="en-US" sz="1850" b="true">
                <a:solidFill>
                  <a:srgbClr val="2E2E2E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</a:t>
            </a: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 WBAs per week </a:t>
            </a:r>
            <a:r>
              <a:rPr lang="en-US" sz="1850" i="true">
                <a:solidFill>
                  <a:srgbClr val="2E2E2E"/>
                </a:solidFill>
                <a:latin typeface="Open Sans Italics"/>
                <a:ea typeface="Open Sans Italics"/>
                <a:cs typeface="Open Sans Italics"/>
                <a:sym typeface="Open Sans Italics"/>
              </a:rPr>
              <a:t>and </a:t>
            </a: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at least </a:t>
            </a:r>
            <a:r>
              <a:rPr lang="en-US" sz="1850" b="true">
                <a:solidFill>
                  <a:srgbClr val="2E2E2E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 </a:t>
            </a: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assessment for each of the 8 required activities.</a:t>
            </a:r>
          </a:p>
          <a:p>
            <a:pPr algn="l">
              <a:lnSpc>
                <a:spcPts val="700"/>
              </a:lnSpc>
            </a:pPr>
          </a:p>
          <a:p>
            <a:pPr algn="l">
              <a:lnSpc>
                <a:spcPts val="2590"/>
              </a:lnSpc>
            </a:pPr>
          </a:p>
        </p:txBody>
      </p:sp>
      <p:sp>
        <p:nvSpPr>
          <p:cNvPr name="TextBox 16" id="16"/>
          <p:cNvSpPr txBox="true"/>
          <p:nvPr/>
        </p:nvSpPr>
        <p:spPr>
          <a:xfrm rot="0">
            <a:off x="9658457" y="6668955"/>
            <a:ext cx="8097791" cy="12769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90"/>
              </a:lnSpc>
            </a:pP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An OR-specific activity – </a:t>
            </a:r>
            <a:r>
              <a:rPr lang="en-US" sz="1850" b="true">
                <a:solidFill>
                  <a:srgbClr val="2E2E2E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Prepare effectively f</a:t>
            </a:r>
            <a:r>
              <a:rPr lang="en-US" b="true" sz="1850">
                <a:solidFill>
                  <a:srgbClr val="2E2E2E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or operative cases </a:t>
            </a: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– is available to students taking Neurological Surgery. Completion of this activity counts towards the weekly WBA total but </a:t>
            </a:r>
            <a:r>
              <a:rPr lang="en-US" b="true" sz="1850">
                <a:solidFill>
                  <a:srgbClr val="2E2E2E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does not</a:t>
            </a: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count as a required activity.</a:t>
            </a:r>
          </a:p>
        </p:txBody>
      </p:sp>
      <p:sp>
        <p:nvSpPr>
          <p:cNvPr name="Freeform 17" id="17">
            <a:hlinkClick r:id="rId7" tooltip="https://education.uwmedicine.org/curriculum/compass"/>
          </p:cNvPr>
          <p:cNvSpPr/>
          <p:nvPr/>
        </p:nvSpPr>
        <p:spPr>
          <a:xfrm flipH="false" flipV="false" rot="0">
            <a:off x="15565360" y="7992381"/>
            <a:ext cx="1693940" cy="1693940"/>
          </a:xfrm>
          <a:custGeom>
            <a:avLst/>
            <a:gdLst/>
            <a:ahLst/>
            <a:cxnLst/>
            <a:rect r="r" b="b" t="t" l="l"/>
            <a:pathLst>
              <a:path h="1693940" w="1693940">
                <a:moveTo>
                  <a:pt x="0" y="0"/>
                </a:moveTo>
                <a:lnTo>
                  <a:pt x="1693940" y="0"/>
                </a:lnTo>
                <a:lnTo>
                  <a:pt x="1693940" y="1693940"/>
                </a:lnTo>
                <a:lnTo>
                  <a:pt x="0" y="169394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TextBox 18" id="18"/>
          <p:cNvSpPr txBox="true"/>
          <p:nvPr/>
        </p:nvSpPr>
        <p:spPr>
          <a:xfrm rot="0">
            <a:off x="9265102" y="3161949"/>
            <a:ext cx="7994198" cy="378163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 b="true">
                <a:solidFill>
                  <a:srgbClr val="041E42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Required Activities: </a:t>
            </a:r>
          </a:p>
          <a:p>
            <a:pPr algn="l">
              <a:lnSpc>
                <a:spcPts val="700"/>
              </a:lnSpc>
            </a:pPr>
          </a:p>
          <a:p>
            <a:pPr algn="l" marL="399415" indent="-199708" lvl="1">
              <a:lnSpc>
                <a:spcPts val="2590"/>
              </a:lnSpc>
              <a:buAutoNum type="arabicPeriod" startAt="1"/>
            </a:pP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Gather a history</a:t>
            </a:r>
          </a:p>
          <a:p>
            <a:pPr algn="l" marL="399415" indent="-199708" lvl="1">
              <a:lnSpc>
                <a:spcPts val="2590"/>
              </a:lnSpc>
              <a:buAutoNum type="arabicPeriod" startAt="1"/>
            </a:pP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Perform a physical examination</a:t>
            </a:r>
          </a:p>
          <a:p>
            <a:pPr algn="l" marL="399415" indent="-199708" lvl="1">
              <a:lnSpc>
                <a:spcPts val="2590"/>
              </a:lnSpc>
              <a:buAutoNum type="arabicPeriod" startAt="1"/>
            </a:pP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Prioritize a differential diagnosis following a clinical encounter</a:t>
            </a:r>
          </a:p>
          <a:p>
            <a:pPr algn="l" marL="399415" indent="-199708" lvl="1">
              <a:lnSpc>
                <a:spcPts val="2590"/>
              </a:lnSpc>
              <a:buAutoNum type="arabicPeriod" startAt="1"/>
            </a:pP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Recommend diagnostic or screening plans for common situations</a:t>
            </a:r>
          </a:p>
          <a:p>
            <a:pPr algn="l" marL="399415" indent="-199708" lvl="1">
              <a:lnSpc>
                <a:spcPts val="2590"/>
              </a:lnSpc>
              <a:buAutoNum type="arabicPeriod" startAt="1"/>
            </a:pP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Interpret diagnostic or screening information for common situations</a:t>
            </a:r>
          </a:p>
          <a:p>
            <a:pPr algn="l" marL="399415" indent="-199708" lvl="1">
              <a:lnSpc>
                <a:spcPts val="2590"/>
              </a:lnSpc>
              <a:buAutoNum type="arabicPeriod" startAt="1"/>
            </a:pP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Provide an oral presentation of a clinical encounter</a:t>
            </a:r>
          </a:p>
          <a:p>
            <a:pPr algn="l" marL="399415" indent="-199708" lvl="1">
              <a:lnSpc>
                <a:spcPts val="2590"/>
              </a:lnSpc>
              <a:buAutoNum type="arabicPeriod" startAt="1"/>
            </a:pP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 Document a clinical encounter</a:t>
            </a:r>
          </a:p>
          <a:p>
            <a:pPr algn="l" marL="399415" indent="-199708" lvl="1">
              <a:lnSpc>
                <a:spcPts val="2590"/>
              </a:lnSpc>
              <a:buAutoNum type="arabicPeriod" startAt="1"/>
            </a:pP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 Communicate with patients and/or families</a:t>
            </a:r>
          </a:p>
          <a:p>
            <a:pPr algn="l">
              <a:lnSpc>
                <a:spcPts val="2520"/>
              </a:lnSpc>
            </a:pPr>
          </a:p>
          <a:p>
            <a:pPr algn="l">
              <a:lnSpc>
                <a:spcPts val="3079"/>
              </a:lnSpc>
            </a:pPr>
          </a:p>
        </p:txBody>
      </p:sp>
      <p:sp>
        <p:nvSpPr>
          <p:cNvPr name="Freeform 19" id="19"/>
          <p:cNvSpPr/>
          <p:nvPr/>
        </p:nvSpPr>
        <p:spPr>
          <a:xfrm flipH="false" flipV="false" rot="0">
            <a:off x="1028700" y="8891429"/>
            <a:ext cx="3201195" cy="924345"/>
          </a:xfrm>
          <a:custGeom>
            <a:avLst/>
            <a:gdLst/>
            <a:ahLst/>
            <a:cxnLst/>
            <a:rect r="r" b="b" t="t" l="l"/>
            <a:pathLst>
              <a:path h="924345" w="3201195">
                <a:moveTo>
                  <a:pt x="0" y="0"/>
                </a:moveTo>
                <a:lnTo>
                  <a:pt x="3201195" y="0"/>
                </a:lnTo>
                <a:lnTo>
                  <a:pt x="3201195" y="924345"/>
                </a:lnTo>
                <a:lnTo>
                  <a:pt x="0" y="92434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true" flipV="false" rot="-10264872">
            <a:off x="3743556" y="8965202"/>
            <a:ext cx="972677" cy="314904"/>
          </a:xfrm>
          <a:custGeom>
            <a:avLst/>
            <a:gdLst/>
            <a:ahLst/>
            <a:cxnLst/>
            <a:rect r="r" b="b" t="t" l="l"/>
            <a:pathLst>
              <a:path h="314904" w="972677">
                <a:moveTo>
                  <a:pt x="972677" y="0"/>
                </a:moveTo>
                <a:lnTo>
                  <a:pt x="0" y="0"/>
                </a:lnTo>
                <a:lnTo>
                  <a:pt x="0" y="314904"/>
                </a:lnTo>
                <a:lnTo>
                  <a:pt x="972677" y="314904"/>
                </a:lnTo>
                <a:lnTo>
                  <a:pt x="97267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4888025" y="8967999"/>
            <a:ext cx="4281481" cy="611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465"/>
              </a:lnSpc>
            </a:pPr>
            <a:r>
              <a:rPr lang="en-US" sz="1643">
                <a:solidFill>
                  <a:srgbClr val="18234B"/>
                </a:solidFill>
                <a:latin typeface="Open Sans"/>
                <a:ea typeface="Open Sans"/>
                <a:cs typeface="Open Sans"/>
                <a:sym typeface="Open Sans"/>
              </a:rPr>
              <a:t>Look for the COMPASS icon to identify UWSOM’s new assessment program!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028700" y="6390662"/>
            <a:ext cx="7470371" cy="25908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 b="true">
                <a:solidFill>
                  <a:srgbClr val="041E42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Grading Bonus</a:t>
            </a:r>
          </a:p>
          <a:p>
            <a:pPr algn="l">
              <a:lnSpc>
                <a:spcPts val="700"/>
              </a:lnSpc>
            </a:pPr>
          </a:p>
          <a:p>
            <a:pPr algn="l">
              <a:lnSpc>
                <a:spcPts val="2590"/>
              </a:lnSpc>
            </a:pP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A bonus </a:t>
            </a: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of up to 2% to the final clinical grade is available for completing WBA requirements (not to exceed 100%).</a:t>
            </a:r>
          </a:p>
          <a:p>
            <a:pPr algn="l">
              <a:lnSpc>
                <a:spcPts val="1400"/>
              </a:lnSpc>
            </a:pPr>
          </a:p>
          <a:p>
            <a:pPr algn="l" marL="399415" indent="-199708" lvl="1">
              <a:lnSpc>
                <a:spcPts val="2590"/>
              </a:lnSpc>
              <a:buFont typeface="Arial"/>
              <a:buChar char="•"/>
            </a:pP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1% of the bonus is for completing at least two WBAs per week</a:t>
            </a:r>
          </a:p>
          <a:p>
            <a:pPr algn="l" marL="399415" indent="-199708" lvl="1">
              <a:lnSpc>
                <a:spcPts val="2590"/>
              </a:lnSpc>
              <a:buFont typeface="Arial"/>
              <a:buChar char="•"/>
            </a:pPr>
            <a:r>
              <a:rPr lang="en-US" sz="1850">
                <a:solidFill>
                  <a:srgbClr val="2E2E2E"/>
                </a:solidFill>
                <a:latin typeface="Open Sans"/>
                <a:ea typeface="Open Sans"/>
                <a:cs typeface="Open Sans"/>
                <a:sym typeface="Open Sans"/>
              </a:rPr>
              <a:t>1% of the bonus is for completing the required number of each required activity over the course of the clerkship</a:t>
            </a:r>
          </a:p>
          <a:p>
            <a:pPr algn="l">
              <a:lnSpc>
                <a:spcPts val="2520"/>
              </a:lnSpc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DAG8pQv60CM</dc:identifier>
  <dcterms:modified xsi:type="dcterms:W3CDTF">2011-08-01T06:04:30Z</dcterms:modified>
  <cp:revision>1</cp:revision>
  <dc:title>WBA Pilot Slide for Clerkships</dc:title>
</cp:coreProperties>
</file>