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8" r:id="rId2"/>
    <p:sldId id="259" r:id="rId3"/>
    <p:sldId id="289" r:id="rId4"/>
    <p:sldId id="280" r:id="rId5"/>
    <p:sldId id="290" r:id="rId6"/>
    <p:sldId id="27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348B"/>
    <a:srgbClr val="AE95C4"/>
    <a:srgbClr val="32006E"/>
    <a:srgbClr val="330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106" y="5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0B3B6-9E47-4A49-9EC4-992EA1C23A0E}" type="datetimeFigureOut">
              <a:rPr lang="en-US" smtClean="0"/>
              <a:t>4/29/2025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64D07-B787-47A2-B95B-5E691F32AF60}" type="slidenum">
              <a:rPr lang="en-US" smtClean="0"/>
              <a:t>‹#›</a:t>
            </a:fld>
            <a:endParaRPr lang="en-US"/>
          </a:p>
        </p:txBody>
      </p:sp>
    </p:spTree>
    <p:extLst>
      <p:ext uri="{BB962C8B-B14F-4D97-AF65-F5344CB8AC3E}">
        <p14:creationId xmlns:p14="http://schemas.microsoft.com/office/powerpoint/2010/main" val="347994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67240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5365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a:xfrm>
            <a:off x="774923" y="5951811"/>
            <a:ext cx="7896279"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04237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1330" y="208252"/>
            <a:ext cx="11309338" cy="94721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1" y="296001"/>
            <a:ext cx="11029616" cy="801279"/>
          </a:xfrm>
        </p:spPr>
        <p:txBody>
          <a:bodyPr/>
          <a:lstStyle/>
          <a:p>
            <a:r>
              <a:rPr lang="en-US" dirty="0"/>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558300" y="5956137"/>
            <a:ext cx="105250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4326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98845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219646"/>
            <a:ext cx="11300036" cy="98833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310407"/>
            <a:ext cx="11029616" cy="761935"/>
          </a:xfrm>
        </p:spPr>
        <p:txBody>
          <a:bodyPr/>
          <a:lstStyle/>
          <a:p>
            <a:r>
              <a:rPr lang="en-US" dirty="0"/>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5024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196756"/>
            <a:ext cx="11300036" cy="114159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2" y="331149"/>
            <a:ext cx="11029616" cy="8728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15912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4" y="232481"/>
            <a:ext cx="11300036" cy="10975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339842"/>
            <a:ext cx="11029616" cy="840565"/>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3947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89007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66066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676411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4/29/2025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4360068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olicy.uw.edu/directory/po/executive-orders/eo-31-nondiscrimination-and-affirmative-action/"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policy.uw.edu/directory/po/executive-orders/eo-70-compliance-with-education-department-sexual-harassment-regulations/" TargetMode="External"/><Relationship Id="rId4" Type="http://schemas.openxmlformats.org/officeDocument/2006/relationships/hyperlink" Target="https://policy.uw.edu/directory/po/executive-orders/eo-51-sexual-violence-eliminat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ucation.uwmedicine.org/md-program-policies-handbook/student-mistreatment-policy/" TargetMode="Externa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hyperlink" Target="https://education.uwmedicine.org/md-program-policies-handbook/student-professional-development-and-standards-of-conduct-policy/" TargetMode="External"/><Relationship Id="rId5" Type="http://schemas.openxmlformats.org/officeDocument/2006/relationships/hyperlink" Target="https://www.uwmedicine.org/about/policy-on-professional-conduct" TargetMode="External"/><Relationship Id="rId4" Type="http://schemas.openxmlformats.org/officeDocument/2006/relationships/hyperlink" Target="https://education.uwmedicine.org/student-affairs/learning-environ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ducation.uwmedicine.org/md-program-policies-handbook/policy-on-supervision-of-medical-students-in-clinical-settings/" TargetMode="Externa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hyperlink" Target="https://education.uwmedicine.org/md-program-policies-handbook/conflict-of-interest-polici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ducation.uwmedicine.org/md-program-policies-handbook/access-to-healthcare/" TargetMode="Externa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hyperlink" Target="https://education.uwmedicine.org/md-program-policies-handbook/student-hours-polic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AB48D-9E16-46FF-8B32-B5C73D13732E}"/>
              </a:ext>
            </a:extLst>
          </p:cNvPr>
          <p:cNvSpPr>
            <a:spLocks noGrp="1"/>
          </p:cNvSpPr>
          <p:nvPr>
            <p:ph type="ctrTitle"/>
          </p:nvPr>
        </p:nvSpPr>
        <p:spPr/>
        <p:txBody>
          <a:bodyPr>
            <a:normAutofit fontScale="90000"/>
          </a:bodyPr>
          <a:lstStyle/>
          <a:p>
            <a:r>
              <a:rPr lang="en-US" dirty="0" err="1"/>
              <a:t>Uwsom</a:t>
            </a:r>
            <a:r>
              <a:rPr lang="en-US" dirty="0"/>
              <a:t> important policies </a:t>
            </a:r>
            <a:br>
              <a:rPr lang="en-US" dirty="0"/>
            </a:br>
            <a:r>
              <a:rPr lang="en-US" dirty="0"/>
              <a:t>for Residents</a:t>
            </a:r>
            <a:br>
              <a:rPr lang="en-US" dirty="0"/>
            </a:br>
            <a:r>
              <a:rPr lang="en-US" dirty="0"/>
              <a:t>(2025)</a:t>
            </a:r>
          </a:p>
        </p:txBody>
      </p:sp>
      <p:sp>
        <p:nvSpPr>
          <p:cNvPr id="3" name="Subtitle 2">
            <a:extLst>
              <a:ext uri="{FF2B5EF4-FFF2-40B4-BE49-F238E27FC236}">
                <a16:creationId xmlns:a16="http://schemas.microsoft.com/office/drawing/2014/main" id="{503F77DF-D0E6-494E-B567-00EAADC7578C}"/>
              </a:ext>
            </a:extLst>
          </p:cNvPr>
          <p:cNvSpPr>
            <a:spLocks noGrp="1"/>
          </p:cNvSpPr>
          <p:nvPr>
            <p:ph type="subTitle" idx="1"/>
          </p:nvPr>
        </p:nvSpPr>
        <p:spPr/>
        <p:txBody>
          <a:bodyPr/>
          <a:lstStyle/>
          <a:p>
            <a:r>
              <a:rPr lang="en-US" dirty="0"/>
              <a:t>EDUCATIONAL QUALITY IMPROVEMENT OFFICE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4080" y="871656"/>
            <a:ext cx="1780660" cy="1772561"/>
          </a:xfrm>
          <a:prstGeom prst="rect">
            <a:avLst/>
          </a:prstGeom>
        </p:spPr>
      </p:pic>
      <p:pic>
        <p:nvPicPr>
          <p:cNvPr id="102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36880" y="400306"/>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050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16CFF5B7-5460-4504-8F0F-63522A578452}"/>
              </a:ext>
            </a:extLst>
          </p:cNvPr>
          <p:cNvSpPr>
            <a:spLocks noGrp="1"/>
          </p:cNvSpPr>
          <p:nvPr>
            <p:ph type="title"/>
          </p:nvPr>
        </p:nvSpPr>
        <p:spPr>
          <a:xfrm>
            <a:off x="581191" y="296002"/>
            <a:ext cx="11029616" cy="703200"/>
          </a:xfrm>
        </p:spPr>
        <p:txBody>
          <a:bodyPr/>
          <a:lstStyle/>
          <a:p>
            <a:r>
              <a:rPr lang="en-US" dirty="0"/>
              <a:t>Policies for Residents : Anti-discrimination</a:t>
            </a:r>
          </a:p>
        </p:txBody>
      </p:sp>
      <p:sp>
        <p:nvSpPr>
          <p:cNvPr id="2" name="TextBox 1">
            <a:extLst>
              <a:ext uri="{FF2B5EF4-FFF2-40B4-BE49-F238E27FC236}">
                <a16:creationId xmlns:a16="http://schemas.microsoft.com/office/drawing/2014/main" id="{4CEE9177-E2A0-1388-76FD-0FF2A763508A}"/>
              </a:ext>
            </a:extLst>
          </p:cNvPr>
          <p:cNvSpPr txBox="1"/>
          <p:nvPr/>
        </p:nvSpPr>
        <p:spPr>
          <a:xfrm>
            <a:off x="225287" y="1164134"/>
            <a:ext cx="11754678" cy="5293757"/>
          </a:xfrm>
          <a:prstGeom prst="rect">
            <a:avLst/>
          </a:prstGeom>
          <a:noFill/>
        </p:spPr>
        <p:txBody>
          <a:bodyPr wrap="square" rtlCol="0">
            <a:spAutoFit/>
          </a:bodyPr>
          <a:lstStyle/>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3"/>
              </a:rPr>
              <a:t>Executive Order No. 31 Nondiscrimination and Affirmative Action</a:t>
            </a:r>
            <a:r>
              <a:rPr lang="en-US" sz="2600" b="0" i="0" dirty="0">
                <a:effectLst/>
                <a:latin typeface="Aptos" panose="020B0004020202020204" pitchFamily="34" charset="0"/>
              </a:rPr>
              <a:t> prohibits discrimination, harassment, and retaliation for reporting concerns.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4"/>
              </a:rPr>
              <a:t>Executive Order No. 51 Sexual Violence Elimination Policy</a:t>
            </a:r>
            <a:r>
              <a:rPr lang="en-US" sz="2600" b="0" i="0" dirty="0">
                <a:effectLst/>
                <a:latin typeface="Aptos" panose="020B0004020202020204" pitchFamily="34" charset="0"/>
              </a:rPr>
              <a:t> affirms the University’s commitment to preventing and responding to sexual assault, stalking, and intimate partner violence. EO 51 aligns with federal and state laws, and reinforces that sex- and gender-based harassment are addressed under EO 31.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5"/>
              </a:rPr>
              <a:t>Executive Order No. 70 Compliance with the 2020 Department of Education Title IX Regulations</a:t>
            </a:r>
            <a:r>
              <a:rPr lang="en-US" sz="2600" b="0" i="0" dirty="0">
                <a:effectLst/>
                <a:latin typeface="Aptos" panose="020B0004020202020204" pitchFamily="34" charset="0"/>
              </a:rPr>
              <a:t> outlines UW’s obligation to follow federal grievance procedures for formal complaints under Title IX, as defined in 34 CFR 106.30 and 106.45—even when in conflict with local or state laws. </a:t>
            </a:r>
          </a:p>
        </p:txBody>
      </p:sp>
    </p:spTree>
    <p:extLst>
      <p:ext uri="{BB962C8B-B14F-4D97-AF65-F5344CB8AC3E}">
        <p14:creationId xmlns:p14="http://schemas.microsoft.com/office/powerpoint/2010/main" val="193037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A427A-6386-7B89-2964-1A1BEF9C59A0}"/>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1CBE003F-FE52-7946-08F6-A141D37A89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EEB5821F-A158-2439-C97B-74617AF82910}"/>
              </a:ext>
            </a:extLst>
          </p:cNvPr>
          <p:cNvSpPr>
            <a:spLocks noGrp="1"/>
          </p:cNvSpPr>
          <p:nvPr>
            <p:ph type="title"/>
          </p:nvPr>
        </p:nvSpPr>
        <p:spPr>
          <a:xfrm>
            <a:off x="581191" y="296002"/>
            <a:ext cx="11029616" cy="703200"/>
          </a:xfrm>
        </p:spPr>
        <p:txBody>
          <a:bodyPr/>
          <a:lstStyle/>
          <a:p>
            <a:r>
              <a:rPr lang="en-US" dirty="0"/>
              <a:t>Policies for Residents- professionalism/mistreatment</a:t>
            </a:r>
          </a:p>
        </p:txBody>
      </p:sp>
      <p:sp>
        <p:nvSpPr>
          <p:cNvPr id="2" name="TextBox 1">
            <a:extLst>
              <a:ext uri="{FF2B5EF4-FFF2-40B4-BE49-F238E27FC236}">
                <a16:creationId xmlns:a16="http://schemas.microsoft.com/office/drawing/2014/main" id="{05F00BBA-96F8-FFEC-B379-DA39B9DE16E4}"/>
              </a:ext>
            </a:extLst>
          </p:cNvPr>
          <p:cNvSpPr txBox="1"/>
          <p:nvPr/>
        </p:nvSpPr>
        <p:spPr>
          <a:xfrm>
            <a:off x="159026" y="1133246"/>
            <a:ext cx="12032974" cy="5693866"/>
          </a:xfrm>
          <a:prstGeom prst="rect">
            <a:avLst/>
          </a:prstGeom>
          <a:noFill/>
        </p:spPr>
        <p:txBody>
          <a:bodyPr wrap="square" rtlCol="0">
            <a:spAutoFit/>
          </a:bodyPr>
          <a:lstStyle/>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3"/>
              </a:rPr>
              <a:t>1.4 Student Mistreatment</a:t>
            </a:r>
            <a:r>
              <a:rPr lang="en-US" sz="2600" b="0" i="0" u="sng" strike="noStrike" dirty="0">
                <a:solidFill>
                  <a:srgbClr val="467886"/>
                </a:solidFill>
                <a:effectLst/>
                <a:latin typeface="Aptos" panose="020B0004020202020204" pitchFamily="34" charset="0"/>
                <a:hlinkClick r:id="rId3"/>
              </a:rPr>
              <a:t> </a:t>
            </a:r>
            <a:r>
              <a:rPr lang="en-US" sz="2600" b="1" i="0" u="sng" strike="noStrike" dirty="0">
                <a:solidFill>
                  <a:srgbClr val="467886"/>
                </a:solidFill>
                <a:effectLst/>
                <a:latin typeface="Aptos" panose="020B0004020202020204" pitchFamily="34" charset="0"/>
                <a:hlinkClick r:id="rId3"/>
              </a:rPr>
              <a:t>Policy</a:t>
            </a:r>
            <a:r>
              <a:rPr lang="en-US" sz="2600" b="0" i="0" dirty="0">
                <a:effectLst/>
                <a:latin typeface="Aptos" panose="020B0004020202020204" pitchFamily="34" charset="0"/>
              </a:rPr>
              <a:t> affirms UWSOM’s commitment to a safe, respectful, and inclusive learning environment. Mistreatment of students—whether through humiliation, discrimination, or punitive grading practices—is prohibited. </a:t>
            </a:r>
          </a:p>
          <a:p>
            <a:pPr lvl="1" fontAlgn="base">
              <a:buFont typeface="Arial" panose="020B0604020202020204" pitchFamily="34" charset="0"/>
              <a:buChar char="•"/>
            </a:pPr>
            <a:r>
              <a:rPr lang="en-US" sz="2600" i="1" dirty="0">
                <a:latin typeface="Aptos" panose="020B0004020202020204" pitchFamily="34" charset="0"/>
              </a:rPr>
              <a:t> Definition of Mistreatment and Reporting Procedure</a:t>
            </a:r>
            <a:r>
              <a:rPr lang="en-US" sz="2600" dirty="0">
                <a:latin typeface="Aptos" panose="020B0004020202020204" pitchFamily="34" charset="0"/>
              </a:rPr>
              <a:t>: </a:t>
            </a:r>
            <a:r>
              <a:rPr lang="en-US" sz="2600" dirty="0">
                <a:latin typeface="Aptos" panose="020B0004020202020204" pitchFamily="34" charset="0"/>
                <a:hlinkClick r:id="rId4"/>
              </a:rPr>
              <a:t>https://education.uwmedicine.org/student-affairs/learning-environment/</a:t>
            </a:r>
            <a:r>
              <a:rPr lang="en-US" sz="2600" dirty="0">
                <a:latin typeface="Aptos" panose="020B0004020202020204" pitchFamily="34" charset="0"/>
              </a:rPr>
              <a:t> </a:t>
            </a:r>
          </a:p>
          <a:p>
            <a:pPr lvl="1" fontAlgn="base"/>
            <a:r>
              <a:rPr lang="en-US" sz="2600" dirty="0">
                <a:latin typeface="Aptos" panose="020B0004020202020204" pitchFamily="34" charset="0"/>
              </a:rPr>
              <a:t> </a:t>
            </a: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5"/>
              </a:rPr>
              <a:t>1.5 UW Medicine Policy on Professional Conduct</a:t>
            </a:r>
            <a:r>
              <a:rPr lang="en-US" sz="2600" b="0" i="0" dirty="0">
                <a:effectLst/>
                <a:latin typeface="Aptos" panose="020B0004020202020204" pitchFamily="34" charset="0"/>
              </a:rPr>
              <a:t> outlines UWSOM’s commitment to a working and learning environment grounded in the high professional standards.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solidFill>
                  <a:srgbClr val="467886"/>
                </a:solidFill>
                <a:effectLst/>
                <a:latin typeface="Aptos" panose="020B0004020202020204" pitchFamily="34" charset="0"/>
                <a:hlinkClick r:id="rId6"/>
              </a:rPr>
              <a:t>1.6 Standards of Conduct and Professional Behavior</a:t>
            </a:r>
            <a:r>
              <a:rPr lang="en-US" sz="2600" b="0" i="0" dirty="0">
                <a:effectLst/>
                <a:latin typeface="Aptos" panose="020B0004020202020204" pitchFamily="34" charset="0"/>
              </a:rPr>
              <a:t> details expectations for professionalism and explicitly lists expected behaviors that apply to relevant learning and work environments. </a:t>
            </a:r>
          </a:p>
          <a:p>
            <a:pPr algn="l" rtl="0" fontAlgn="base">
              <a:buFont typeface="Arial" panose="020B0604020202020204" pitchFamily="34" charset="0"/>
              <a:buChar char="•"/>
            </a:pPr>
            <a:endParaRPr lang="en-US" sz="2600" b="0" i="0" dirty="0">
              <a:effectLst/>
              <a:latin typeface="Aptos" panose="020B0004020202020204" pitchFamily="34" charset="0"/>
            </a:endParaRPr>
          </a:p>
        </p:txBody>
      </p:sp>
    </p:spTree>
    <p:extLst>
      <p:ext uri="{BB962C8B-B14F-4D97-AF65-F5344CB8AC3E}">
        <p14:creationId xmlns:p14="http://schemas.microsoft.com/office/powerpoint/2010/main" val="901405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317B2-1C7F-64B5-1B76-317CCCE54ECB}"/>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BD7E3D1E-5E85-95B7-9566-DD26286658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CA7E97E2-08D2-E294-5C77-686F0DF66D96}"/>
              </a:ext>
            </a:extLst>
          </p:cNvPr>
          <p:cNvSpPr>
            <a:spLocks noGrp="1"/>
          </p:cNvSpPr>
          <p:nvPr>
            <p:ph type="title"/>
          </p:nvPr>
        </p:nvSpPr>
        <p:spPr>
          <a:xfrm>
            <a:off x="581191" y="296002"/>
            <a:ext cx="11029616" cy="703200"/>
          </a:xfrm>
        </p:spPr>
        <p:txBody>
          <a:bodyPr/>
          <a:lstStyle/>
          <a:p>
            <a:r>
              <a:rPr lang="en-US" dirty="0"/>
              <a:t>Policies for Residents: supervision of medical students</a:t>
            </a:r>
          </a:p>
        </p:txBody>
      </p:sp>
      <p:sp>
        <p:nvSpPr>
          <p:cNvPr id="2" name="TextBox 1">
            <a:extLst>
              <a:ext uri="{FF2B5EF4-FFF2-40B4-BE49-F238E27FC236}">
                <a16:creationId xmlns:a16="http://schemas.microsoft.com/office/drawing/2014/main" id="{0B7B7AD9-56C5-526F-885D-7247E9D5678B}"/>
              </a:ext>
            </a:extLst>
          </p:cNvPr>
          <p:cNvSpPr txBox="1"/>
          <p:nvPr/>
        </p:nvSpPr>
        <p:spPr>
          <a:xfrm>
            <a:off x="581191" y="1299019"/>
            <a:ext cx="10426443" cy="3416320"/>
          </a:xfrm>
          <a:prstGeom prst="rect">
            <a:avLst/>
          </a:prstGeom>
          <a:noFill/>
        </p:spPr>
        <p:txBody>
          <a:bodyPr wrap="square" rtlCol="0">
            <a:spAutoFit/>
          </a:bodyPr>
          <a:lstStyle/>
          <a:p>
            <a:pPr algn="l" rtl="0" fontAlgn="base">
              <a:buFont typeface="Arial" panose="020B0604020202020204" pitchFamily="34" charset="0"/>
              <a:buChar char="•"/>
            </a:pPr>
            <a:r>
              <a:rPr lang="en-US" sz="2400" b="1" i="0" u="sng" strike="noStrike" dirty="0">
                <a:solidFill>
                  <a:srgbClr val="467886"/>
                </a:solidFill>
                <a:effectLst/>
                <a:latin typeface="Aptos" panose="020B0004020202020204" pitchFamily="34" charset="0"/>
                <a:hlinkClick r:id="rId3"/>
              </a:rPr>
              <a:t>1.9 Supervision of Medical Students in Clinical Settings</a:t>
            </a:r>
            <a:r>
              <a:rPr lang="en-US" sz="2400" b="0" i="0" dirty="0">
                <a:effectLst/>
                <a:latin typeface="Aptos" panose="020B0004020202020204" pitchFamily="34" charset="0"/>
              </a:rPr>
              <a:t> outlines supervisor qualifications and prerequisites, delegation of responsibility to students, feedback to students about clinical skills and performance, and student responsibilities related to supervision. </a:t>
            </a:r>
          </a:p>
          <a:p>
            <a:pPr algn="l" rtl="0" fontAlgn="base"/>
            <a:endParaRPr lang="en-US" sz="2400" b="0" i="0" dirty="0">
              <a:effectLst/>
              <a:latin typeface="Aptos" panose="020B0004020202020204" pitchFamily="34" charset="0"/>
            </a:endParaRPr>
          </a:p>
          <a:p>
            <a:pPr algn="l" rtl="0" fontAlgn="base">
              <a:buFont typeface="Arial" panose="020B0604020202020204" pitchFamily="34" charset="0"/>
              <a:buChar char="•"/>
            </a:pPr>
            <a:r>
              <a:rPr lang="en-US" sz="2400" b="1" i="0" u="sng" strike="noStrike" dirty="0">
                <a:solidFill>
                  <a:srgbClr val="467886"/>
                </a:solidFill>
                <a:effectLst/>
                <a:latin typeface="Aptos" panose="020B0004020202020204" pitchFamily="34" charset="0"/>
                <a:hlinkClick r:id="rId4"/>
              </a:rPr>
              <a:t>1.11.2 Student Healthcare and Physician Relationships</a:t>
            </a:r>
            <a:r>
              <a:rPr lang="en-US" sz="2400" b="0" i="0" dirty="0">
                <a:effectLst/>
                <a:latin typeface="Aptos" panose="020B0004020202020204" pitchFamily="34" charset="0"/>
              </a:rPr>
              <a:t> states that, whenever possible, students should receive medical care from providers who are not involved in their instruction or evaluation. If that is not feasible, the provider must be recused from evaluating the student. </a:t>
            </a:r>
          </a:p>
        </p:txBody>
      </p:sp>
    </p:spTree>
    <p:extLst>
      <p:ext uri="{BB962C8B-B14F-4D97-AF65-F5344CB8AC3E}">
        <p14:creationId xmlns:p14="http://schemas.microsoft.com/office/powerpoint/2010/main" val="1183875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CC1F3-9D79-C432-3D50-CF7736F68A03}"/>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C0E89D2E-CB15-4470-A9F2-FF1B64F5B8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263EB606-502E-225F-F23E-2BB688147A3D}"/>
              </a:ext>
            </a:extLst>
          </p:cNvPr>
          <p:cNvSpPr>
            <a:spLocks noGrp="1"/>
          </p:cNvSpPr>
          <p:nvPr>
            <p:ph type="title"/>
          </p:nvPr>
        </p:nvSpPr>
        <p:spPr>
          <a:xfrm>
            <a:off x="581191" y="296002"/>
            <a:ext cx="11029616" cy="703200"/>
          </a:xfrm>
        </p:spPr>
        <p:txBody>
          <a:bodyPr>
            <a:normAutofit fontScale="90000"/>
          </a:bodyPr>
          <a:lstStyle/>
          <a:p>
            <a:r>
              <a:rPr lang="en-US" dirty="0"/>
              <a:t>Policies for Residents: student hour /access to health care</a:t>
            </a:r>
          </a:p>
        </p:txBody>
      </p:sp>
      <p:sp>
        <p:nvSpPr>
          <p:cNvPr id="2" name="TextBox 1">
            <a:extLst>
              <a:ext uri="{FF2B5EF4-FFF2-40B4-BE49-F238E27FC236}">
                <a16:creationId xmlns:a16="http://schemas.microsoft.com/office/drawing/2014/main" id="{52CDA17F-161B-A531-D7D1-30D7CB0A3EC9}"/>
              </a:ext>
            </a:extLst>
          </p:cNvPr>
          <p:cNvSpPr txBox="1"/>
          <p:nvPr/>
        </p:nvSpPr>
        <p:spPr>
          <a:xfrm>
            <a:off x="581191" y="1299019"/>
            <a:ext cx="10426443" cy="378565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chemeClr val="accent3">
                    <a:lumMod val="50000"/>
                  </a:schemeClr>
                </a:solidFill>
                <a:latin typeface="Aptos" panose="020B0004020202020204" pitchFamily="34" charset="0"/>
                <a:hlinkClick r:id="rId3">
                  <a:extLst>
                    <a:ext uri="{A12FA001-AC4F-418D-AE19-62706E023703}">
                      <ahyp:hlinkClr xmlns:ahyp="http://schemas.microsoft.com/office/drawing/2018/hyperlinkcolor" val="tx"/>
                    </a:ext>
                  </a:extLst>
                </a:hlinkClick>
              </a:rPr>
              <a:t>7.3 Student Access to Anticipated Healthcare Policy</a:t>
            </a:r>
            <a:r>
              <a:rPr lang="en-US" sz="2400" b="1" dirty="0">
                <a:solidFill>
                  <a:schemeClr val="accent3">
                    <a:lumMod val="50000"/>
                  </a:schemeClr>
                </a:solidFill>
                <a:latin typeface="Aptos" panose="020B0004020202020204" pitchFamily="34" charset="0"/>
              </a:rPr>
              <a:t> </a:t>
            </a:r>
            <a:r>
              <a:rPr lang="en-US" sz="2400" dirty="0">
                <a:latin typeface="Aptos" panose="020B0004020202020204" pitchFamily="34" charset="0"/>
              </a:rPr>
              <a:t>emphasizes UWSOM’s commitment to supporting student well-being by ensuring access to anticipated healthcare during clinical phases, while emphasizing the important of maintaining educational responsibilities and achieving learning objectives.</a:t>
            </a:r>
          </a:p>
          <a:p>
            <a:pPr marL="342900" indent="-342900">
              <a:buFont typeface="Arial" panose="020B0604020202020204" pitchFamily="34" charset="0"/>
              <a:buChar char="•"/>
            </a:pPr>
            <a:endParaRPr lang="en-US" sz="2400" b="1" dirty="0">
              <a:latin typeface="Aptos" panose="020B0004020202020204" pitchFamily="34" charset="0"/>
            </a:endParaRPr>
          </a:p>
          <a:p>
            <a:pPr marL="342900" indent="-342900" algn="l" rtl="0" fontAlgn="base">
              <a:buFont typeface="Arial" panose="020B0604020202020204" pitchFamily="34" charset="0"/>
              <a:buChar char="•"/>
            </a:pPr>
            <a:r>
              <a:rPr lang="en-US" sz="2400" b="1" i="0" u="sng" strike="noStrike" dirty="0">
                <a:solidFill>
                  <a:srgbClr val="467886"/>
                </a:solidFill>
                <a:effectLst/>
                <a:latin typeface="Aptos" panose="020B0004020202020204" pitchFamily="34" charset="0"/>
                <a:hlinkClick r:id="rId4"/>
              </a:rPr>
              <a:t>7.6 Student Hours Policy</a:t>
            </a:r>
            <a:r>
              <a:rPr lang="en-US" sz="2400" b="1" u="sng" dirty="0">
                <a:solidFill>
                  <a:srgbClr val="467886"/>
                </a:solidFill>
                <a:latin typeface="Aptos" panose="020B0004020202020204" pitchFamily="34" charset="0"/>
              </a:rPr>
              <a:t> </a:t>
            </a:r>
            <a:r>
              <a:rPr lang="en-US" sz="2400" i="0" strike="noStrike" dirty="0">
                <a:effectLst/>
                <a:latin typeface="Aptos" panose="020B0004020202020204" pitchFamily="34" charset="0"/>
              </a:rPr>
              <a:t>outlines student’s duty hours for both Foundations and Clinical Phases curriculum.</a:t>
            </a:r>
          </a:p>
          <a:p>
            <a:pPr algn="l" rtl="0" fontAlgn="base">
              <a:buFont typeface="Arial" panose="020B0604020202020204" pitchFamily="34" charset="0"/>
              <a:buChar char="•"/>
            </a:pPr>
            <a:endParaRPr lang="en-US" sz="2400" b="1" i="0" strike="noStrike" dirty="0">
              <a:effectLst/>
              <a:latin typeface="Aptos" panose="020B0004020202020204" pitchFamily="34" charset="0"/>
            </a:endParaRPr>
          </a:p>
          <a:p>
            <a:pPr algn="l" rtl="0" fontAlgn="base">
              <a:buFont typeface="Arial" panose="020B0604020202020204" pitchFamily="34" charset="0"/>
              <a:buChar char="•"/>
            </a:pPr>
            <a:endParaRPr lang="en-US" sz="2400" b="0" i="0" dirty="0">
              <a:effectLst/>
              <a:latin typeface="Aptos" panose="020B0004020202020204" pitchFamily="34" charset="0"/>
            </a:endParaRPr>
          </a:p>
        </p:txBody>
      </p:sp>
    </p:spTree>
    <p:extLst>
      <p:ext uri="{BB962C8B-B14F-4D97-AF65-F5344CB8AC3E}">
        <p14:creationId xmlns:p14="http://schemas.microsoft.com/office/powerpoint/2010/main" val="384773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0226-2E65-4302-A51A-A01B24663D78}"/>
              </a:ext>
            </a:extLst>
          </p:cNvPr>
          <p:cNvSpPr>
            <a:spLocks noGrp="1"/>
          </p:cNvSpPr>
          <p:nvPr>
            <p:ph type="title"/>
          </p:nvPr>
        </p:nvSpPr>
        <p:spPr/>
        <p:txBody>
          <a:bodyPr/>
          <a:lstStyle/>
          <a:p>
            <a:r>
              <a:rPr lang="en-US" dirty="0"/>
              <a:t>Questions/Comments?</a:t>
            </a:r>
          </a:p>
        </p:txBody>
      </p:sp>
      <p:sp>
        <p:nvSpPr>
          <p:cNvPr id="3" name="Content Placeholder 2">
            <a:extLst>
              <a:ext uri="{FF2B5EF4-FFF2-40B4-BE49-F238E27FC236}">
                <a16:creationId xmlns:a16="http://schemas.microsoft.com/office/drawing/2014/main" id="{7976F8CB-1C84-4F83-A108-AEEBDAEAF5E9}"/>
              </a:ext>
            </a:extLst>
          </p:cNvPr>
          <p:cNvSpPr>
            <a:spLocks noGrp="1"/>
          </p:cNvSpPr>
          <p:nvPr>
            <p:ph idx="1"/>
          </p:nvPr>
        </p:nvSpPr>
        <p:spPr/>
        <p:txBody>
          <a:bodyPr/>
          <a:lstStyle/>
          <a:p>
            <a:r>
              <a:rPr lang="en-US" dirty="0"/>
              <a:t>Thank you</a:t>
            </a:r>
          </a:p>
        </p:txBody>
      </p:sp>
    </p:spTree>
    <p:extLst>
      <p:ext uri="{BB962C8B-B14F-4D97-AF65-F5344CB8AC3E}">
        <p14:creationId xmlns:p14="http://schemas.microsoft.com/office/powerpoint/2010/main" val="1422359338"/>
      </p:ext>
    </p:extLst>
  </p:cSld>
  <p:clrMapOvr>
    <a:masterClrMapping/>
  </p:clrMapOvr>
</p:sld>
</file>

<file path=ppt/theme/theme1.xml><?xml version="1.0" encoding="utf-8"?>
<a:theme xmlns:a="http://schemas.openxmlformats.org/drawingml/2006/main" name="1_Dividend">
  <a:themeElements>
    <a:clrScheme name="Custom 2">
      <a:dk1>
        <a:sysClr val="windowText" lastClr="000000"/>
      </a:dk1>
      <a:lt1>
        <a:sysClr val="window" lastClr="FFFFFF"/>
      </a:lt1>
      <a:dk2>
        <a:srgbClr val="3D3D3D"/>
      </a:dk2>
      <a:lt2>
        <a:srgbClr val="EBEBEB"/>
      </a:lt2>
      <a:accent1>
        <a:srgbClr val="32006E"/>
      </a:accent1>
      <a:accent2>
        <a:srgbClr val="5D348B"/>
      </a:accent2>
      <a:accent3>
        <a:srgbClr val="F1B300"/>
      </a:accent3>
      <a:accent4>
        <a:srgbClr val="492F24"/>
      </a:accent4>
      <a:accent5>
        <a:srgbClr val="003F7F"/>
      </a:accent5>
      <a:accent6>
        <a:srgbClr val="00583D"/>
      </a:accent6>
      <a:hlink>
        <a:srgbClr val="85754D"/>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otalTime>8813</TotalTime>
  <Words>408</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Gill Sans MT</vt:lpstr>
      <vt:lpstr>Wingdings 2</vt:lpstr>
      <vt:lpstr>1_Dividend</vt:lpstr>
      <vt:lpstr>Uwsom important policies  for Residents (2025)</vt:lpstr>
      <vt:lpstr>Policies for Residents : Anti-discrimination</vt:lpstr>
      <vt:lpstr>Policies for Residents- professionalism/mistreatment</vt:lpstr>
      <vt:lpstr>Policies for Residents: supervision of medical students</vt:lpstr>
      <vt:lpstr>Policies for Residents: student hour /access to health care</vt:lpstr>
      <vt:lpstr>Questions/Comments?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dATE</dc:title>
  <dc:creator>Kelley Goetz</dc:creator>
  <cp:lastModifiedBy>Jung Lee</cp:lastModifiedBy>
  <cp:revision>24</cp:revision>
  <dcterms:created xsi:type="dcterms:W3CDTF">2020-04-15T18:46:59Z</dcterms:created>
  <dcterms:modified xsi:type="dcterms:W3CDTF">2025-04-29T23:23:33Z</dcterms:modified>
</cp:coreProperties>
</file>