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59" r:id="rId3"/>
    <p:sldId id="289" r:id="rId4"/>
    <p:sldId id="280" r:id="rId5"/>
    <p:sldId id="283" r:id="rId6"/>
    <p:sldId id="284" r:id="rId7"/>
    <p:sldId id="27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348B"/>
    <a:srgbClr val="AE95C4"/>
    <a:srgbClr val="32006E"/>
    <a:srgbClr val="3300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87CABA-B339-4559-B04F-3472E0D0C617}" v="2" dt="2025-05-05T18:43:56.9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29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g Lee" userId="399b662b-3df6-4565-92a7-e9ae1db450e6" providerId="ADAL" clId="{5A87CABA-B339-4559-B04F-3472E0D0C617}"/>
    <pc:docChg chg="custSel delSld modSld">
      <pc:chgData name="Jung Lee" userId="399b662b-3df6-4565-92a7-e9ae1db450e6" providerId="ADAL" clId="{5A87CABA-B339-4559-B04F-3472E0D0C617}" dt="2025-05-05T18:48:48.483" v="125" actId="20577"/>
      <pc:docMkLst>
        <pc:docMk/>
      </pc:docMkLst>
      <pc:sldChg chg="modSp mod">
        <pc:chgData name="Jung Lee" userId="399b662b-3df6-4565-92a7-e9ae1db450e6" providerId="ADAL" clId="{5A87CABA-B339-4559-B04F-3472E0D0C617}" dt="2025-05-05T18:44:09.795" v="114" actId="207"/>
        <pc:sldMkLst>
          <pc:docMk/>
          <pc:sldMk cId="1930376568" sldId="259"/>
        </pc:sldMkLst>
        <pc:spChg chg="mod">
          <ac:chgData name="Jung Lee" userId="399b662b-3df6-4565-92a7-e9ae1db450e6" providerId="ADAL" clId="{5A87CABA-B339-4559-B04F-3472E0D0C617}" dt="2025-05-05T18:44:09.795" v="114" actId="207"/>
          <ac:spMkLst>
            <pc:docMk/>
            <pc:sldMk cId="1930376568" sldId="259"/>
            <ac:spMk id="2" creationId="{4CEE9177-E2A0-1388-76FD-0FF2A763508A}"/>
          </ac:spMkLst>
        </pc:spChg>
      </pc:sldChg>
      <pc:sldChg chg="modSp mod">
        <pc:chgData name="Jung Lee" userId="399b662b-3df6-4565-92a7-e9ae1db450e6" providerId="ADAL" clId="{5A87CABA-B339-4559-B04F-3472E0D0C617}" dt="2025-05-05T18:44:22.134" v="117" actId="207"/>
        <pc:sldMkLst>
          <pc:docMk/>
          <pc:sldMk cId="1183875829" sldId="280"/>
        </pc:sldMkLst>
        <pc:spChg chg="mod">
          <ac:chgData name="Jung Lee" userId="399b662b-3df6-4565-92a7-e9ae1db450e6" providerId="ADAL" clId="{5A87CABA-B339-4559-B04F-3472E0D0C617}" dt="2025-05-05T18:44:22.134" v="117" actId="207"/>
          <ac:spMkLst>
            <pc:docMk/>
            <pc:sldMk cId="1183875829" sldId="280"/>
            <ac:spMk id="2" creationId="{0B7B7AD9-56C5-526F-885D-7247E9D5678B}"/>
          </ac:spMkLst>
        </pc:spChg>
      </pc:sldChg>
      <pc:sldChg chg="modSp mod">
        <pc:chgData name="Jung Lee" userId="399b662b-3df6-4565-92a7-e9ae1db450e6" providerId="ADAL" clId="{5A87CABA-B339-4559-B04F-3472E0D0C617}" dt="2025-05-05T18:48:48.483" v="125" actId="20577"/>
        <pc:sldMkLst>
          <pc:docMk/>
          <pc:sldMk cId="4879202" sldId="283"/>
        </pc:sldMkLst>
        <pc:spChg chg="mod">
          <ac:chgData name="Jung Lee" userId="399b662b-3df6-4565-92a7-e9ae1db450e6" providerId="ADAL" clId="{5A87CABA-B339-4559-B04F-3472E0D0C617}" dt="2025-05-05T18:48:48.483" v="125" actId="20577"/>
          <ac:spMkLst>
            <pc:docMk/>
            <pc:sldMk cId="4879202" sldId="283"/>
            <ac:spMk id="2" creationId="{8D4036BD-8F45-02C5-780E-EE59D426C772}"/>
          </ac:spMkLst>
        </pc:spChg>
      </pc:sldChg>
      <pc:sldChg chg="addSp modSp mod">
        <pc:chgData name="Jung Lee" userId="399b662b-3df6-4565-92a7-e9ae1db450e6" providerId="ADAL" clId="{5A87CABA-B339-4559-B04F-3472E0D0C617}" dt="2025-05-05T18:44:00.118" v="113" actId="207"/>
        <pc:sldMkLst>
          <pc:docMk/>
          <pc:sldMk cId="1726688685" sldId="284"/>
        </pc:sldMkLst>
        <pc:spChg chg="add mod">
          <ac:chgData name="Jung Lee" userId="399b662b-3df6-4565-92a7-e9ae1db450e6" providerId="ADAL" clId="{5A87CABA-B339-4559-B04F-3472E0D0C617}" dt="2025-05-05T18:44:00.118" v="113" actId="207"/>
          <ac:spMkLst>
            <pc:docMk/>
            <pc:sldMk cId="1726688685" sldId="284"/>
            <ac:spMk id="2" creationId="{D2FD5908-D6DE-B127-381E-3C24A2714356}"/>
          </ac:spMkLst>
        </pc:spChg>
        <pc:spChg chg="mod">
          <ac:chgData name="Jung Lee" userId="399b662b-3df6-4565-92a7-e9ae1db450e6" providerId="ADAL" clId="{5A87CABA-B339-4559-B04F-3472E0D0C617}" dt="2025-05-05T18:42:26.361" v="64" actId="20577"/>
          <ac:spMkLst>
            <pc:docMk/>
            <pc:sldMk cId="1726688685" sldId="284"/>
            <ac:spMk id="9" creationId="{1FC65761-BCBC-3722-A6BD-08E4D7AA9B9B}"/>
          </ac:spMkLst>
        </pc:spChg>
      </pc:sldChg>
      <pc:sldChg chg="del">
        <pc:chgData name="Jung Lee" userId="399b662b-3df6-4565-92a7-e9ae1db450e6" providerId="ADAL" clId="{5A87CABA-B339-4559-B04F-3472E0D0C617}" dt="2025-05-05T18:44:30.833" v="119" actId="47"/>
        <pc:sldMkLst>
          <pc:docMk/>
          <pc:sldMk cId="1142811584" sldId="285"/>
        </pc:sldMkLst>
      </pc:sldChg>
      <pc:sldChg chg="del">
        <pc:chgData name="Jung Lee" userId="399b662b-3df6-4565-92a7-e9ae1db450e6" providerId="ADAL" clId="{5A87CABA-B339-4559-B04F-3472E0D0C617}" dt="2025-05-05T18:44:31.646" v="120" actId="47"/>
        <pc:sldMkLst>
          <pc:docMk/>
          <pc:sldMk cId="3335697900" sldId="286"/>
        </pc:sldMkLst>
      </pc:sldChg>
      <pc:sldChg chg="del">
        <pc:chgData name="Jung Lee" userId="399b662b-3df6-4565-92a7-e9ae1db450e6" providerId="ADAL" clId="{5A87CABA-B339-4559-B04F-3472E0D0C617}" dt="2025-05-05T18:44:32.418" v="121" actId="47"/>
        <pc:sldMkLst>
          <pc:docMk/>
          <pc:sldMk cId="726196823" sldId="287"/>
        </pc:sldMkLst>
      </pc:sldChg>
      <pc:sldChg chg="del">
        <pc:chgData name="Jung Lee" userId="399b662b-3df6-4565-92a7-e9ae1db450e6" providerId="ADAL" clId="{5A87CABA-B339-4559-B04F-3472E0D0C617}" dt="2025-05-05T18:44:32.954" v="122" actId="47"/>
        <pc:sldMkLst>
          <pc:docMk/>
          <pc:sldMk cId="1890884131" sldId="288"/>
        </pc:sldMkLst>
      </pc:sldChg>
      <pc:sldChg chg="modSp mod">
        <pc:chgData name="Jung Lee" userId="399b662b-3df6-4565-92a7-e9ae1db450e6" providerId="ADAL" clId="{5A87CABA-B339-4559-B04F-3472E0D0C617}" dt="2025-05-05T18:44:17.706" v="116" actId="207"/>
        <pc:sldMkLst>
          <pc:docMk/>
          <pc:sldMk cId="901405127" sldId="289"/>
        </pc:sldMkLst>
        <pc:spChg chg="mod">
          <ac:chgData name="Jung Lee" userId="399b662b-3df6-4565-92a7-e9ae1db450e6" providerId="ADAL" clId="{5A87CABA-B339-4559-B04F-3472E0D0C617}" dt="2025-05-05T18:44:17.706" v="116" actId="207"/>
          <ac:spMkLst>
            <pc:docMk/>
            <pc:sldMk cId="901405127" sldId="289"/>
            <ac:spMk id="2" creationId="{05F00BBA-96F8-FFEC-B379-DA39B9DE16E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E0B3B6-9E47-4A49-9EC4-992EA1C23A0E}" type="datetimeFigureOut">
              <a:rPr lang="en-US" smtClean="0"/>
              <a:t>5/5/2025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64D07-B787-47A2-B95B-5E691F32AF60}" type="slidenum">
              <a:rPr lang="en-US" smtClean="0"/>
              <a:t>‹#›</a:t>
            </a:fld>
            <a:endParaRPr lang="en-US"/>
          </a:p>
        </p:txBody>
      </p:sp>
    </p:spTree>
    <p:extLst>
      <p:ext uri="{BB962C8B-B14F-4D97-AF65-F5344CB8AC3E}">
        <p14:creationId xmlns:p14="http://schemas.microsoft.com/office/powerpoint/2010/main" val="3479941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67240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45365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a:xfrm>
            <a:off x="774923" y="5951811"/>
            <a:ext cx="7896279"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042378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1330" y="208252"/>
            <a:ext cx="11309338" cy="94721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1" y="296001"/>
            <a:ext cx="11029616" cy="801279"/>
          </a:xfrm>
        </p:spPr>
        <p:txBody>
          <a:bodyPr/>
          <a:lstStyle/>
          <a:p>
            <a:r>
              <a:rPr lang="en-US" dirty="0"/>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a:xfrm>
            <a:off x="10558300" y="5956137"/>
            <a:ext cx="105250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4326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988451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219646"/>
            <a:ext cx="11300036" cy="98833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310407"/>
            <a:ext cx="11029616" cy="761935"/>
          </a:xfrm>
        </p:spPr>
        <p:txBody>
          <a:bodyPr/>
          <a:lstStyle/>
          <a:p>
            <a:r>
              <a:rPr lang="en-US" dirty="0"/>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50242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196756"/>
            <a:ext cx="11300036" cy="114159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2" y="331149"/>
            <a:ext cx="11029616" cy="8728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15912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4" y="232481"/>
            <a:ext cx="11300036" cy="109755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339842"/>
            <a:ext cx="11029616" cy="840565"/>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439478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89007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4D1434">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4D1434">
                  <a:lumMod val="75000"/>
                  <a:lumOff val="25000"/>
                </a:srgbClr>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660660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676411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E47AAE67-670C-4383-A66E-0438D0F4A8C5}" type="datetimeFigureOut">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5/5/2025</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endParaRP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A65CBFE8-E8F1-481C-9FF9-896CA2BFC0CC}"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4360068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policy.uw.edu/directory/po/executive-orders/eo-31-nondiscrimination-and-affirmative-action/"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hyperlink" Target="https://policy.uw.edu/directory/po/executive-orders/eo-70-compliance-with-education-department-sexual-harassment-regulations/" TargetMode="External"/><Relationship Id="rId4" Type="http://schemas.openxmlformats.org/officeDocument/2006/relationships/hyperlink" Target="https://policy.uw.edu/directory/po/executive-orders/eo-51-sexual-violence-eliminatio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ducation.uwmedicine.org/md-program-policies-handbook/student-mistreatment-policy/" TargetMode="External"/><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hyperlink" Target="https://education.uwmedicine.org/md-program-policies-handbook/student-professional-development-and-standards-of-conduct-policy/" TargetMode="External"/><Relationship Id="rId5" Type="http://schemas.openxmlformats.org/officeDocument/2006/relationships/hyperlink" Target="https://www.uwmedicine.org/about/policy-on-professional-conduct" TargetMode="External"/><Relationship Id="rId4" Type="http://schemas.openxmlformats.org/officeDocument/2006/relationships/hyperlink" Target="https://education.uwmedicine.org/student-affairs/learning-environmen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ducation.uwmedicine.org/md-program-policies-handbook/policy-on-supervision-of-medical-students-in-clinical-settings/" TargetMode="External"/><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hyperlink" Target="https://education.uwmedicine.org/md-program-policies-handbook/conflict-of-interest-polici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ducation.uwmedicine.org/md-program-policies-handbook/access-to-healthcare/" TargetMode="External"/><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hyperlink" Target="https://education.uwmedicine.org/md-program-policies-handbook/student-hours-policy/"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ducation.uwmedicine.org/md-program-policies-handbook/assessment-policy/" TargetMode="External"/><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hyperlink" Target="https://education.uwmedicine.org/md-program-policies-handbook/academic-grading-policy/" TargetMode="External"/><Relationship Id="rId5" Type="http://schemas.openxmlformats.org/officeDocument/2006/relationships/hyperlink" Target="https://education.uwmedicine.org/md-program-policies-handbook/foundations-assessment-policy/" TargetMode="External"/><Relationship Id="rId4" Type="http://schemas.openxmlformats.org/officeDocument/2006/relationships/hyperlink" Target="https://education.uwmedicine.org/md-program-policies-handbook/narrative-assessment-polic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AB48D-9E16-46FF-8B32-B5C73D13732E}"/>
              </a:ext>
            </a:extLst>
          </p:cNvPr>
          <p:cNvSpPr>
            <a:spLocks noGrp="1"/>
          </p:cNvSpPr>
          <p:nvPr>
            <p:ph type="ctrTitle"/>
          </p:nvPr>
        </p:nvSpPr>
        <p:spPr>
          <a:xfrm>
            <a:off x="436881" y="1020431"/>
            <a:ext cx="11755120" cy="1475013"/>
          </a:xfrm>
        </p:spPr>
        <p:txBody>
          <a:bodyPr>
            <a:normAutofit/>
          </a:bodyPr>
          <a:lstStyle/>
          <a:p>
            <a:r>
              <a:rPr lang="en-US" dirty="0" err="1"/>
              <a:t>Uwsom</a:t>
            </a:r>
            <a:r>
              <a:rPr lang="en-US" dirty="0"/>
              <a:t> important policies for faculty</a:t>
            </a:r>
            <a:br>
              <a:rPr lang="en-US" dirty="0"/>
            </a:br>
            <a:r>
              <a:rPr lang="en-US" dirty="0"/>
              <a:t>(2025)</a:t>
            </a:r>
          </a:p>
        </p:txBody>
      </p:sp>
      <p:sp>
        <p:nvSpPr>
          <p:cNvPr id="3" name="Subtitle 2">
            <a:extLst>
              <a:ext uri="{FF2B5EF4-FFF2-40B4-BE49-F238E27FC236}">
                <a16:creationId xmlns:a16="http://schemas.microsoft.com/office/drawing/2014/main" id="{503F77DF-D0E6-494E-B567-00EAADC7578C}"/>
              </a:ext>
            </a:extLst>
          </p:cNvPr>
          <p:cNvSpPr>
            <a:spLocks noGrp="1"/>
          </p:cNvSpPr>
          <p:nvPr>
            <p:ph type="subTitle" idx="1"/>
          </p:nvPr>
        </p:nvSpPr>
        <p:spPr/>
        <p:txBody>
          <a:bodyPr/>
          <a:lstStyle/>
          <a:p>
            <a:r>
              <a:rPr lang="en-US" dirty="0"/>
              <a:t>EDUCATIONAL QUALITY IMPROVEMENT OFFICE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4080" y="871656"/>
            <a:ext cx="1780660" cy="1772561"/>
          </a:xfrm>
          <a:prstGeom prst="rect">
            <a:avLst/>
          </a:prstGeom>
        </p:spPr>
      </p:pic>
      <p:pic>
        <p:nvPicPr>
          <p:cNvPr id="102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436880" y="400306"/>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0501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1320" y="6452485"/>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16CFF5B7-5460-4504-8F0F-63522A578452}"/>
              </a:ext>
            </a:extLst>
          </p:cNvPr>
          <p:cNvSpPr>
            <a:spLocks noGrp="1"/>
          </p:cNvSpPr>
          <p:nvPr>
            <p:ph type="title"/>
          </p:nvPr>
        </p:nvSpPr>
        <p:spPr>
          <a:xfrm>
            <a:off x="581191" y="296002"/>
            <a:ext cx="11029616" cy="703200"/>
          </a:xfrm>
        </p:spPr>
        <p:txBody>
          <a:bodyPr/>
          <a:lstStyle/>
          <a:p>
            <a:r>
              <a:rPr lang="en-US" dirty="0"/>
              <a:t>Policies for faculty: Anti-discrimination</a:t>
            </a:r>
          </a:p>
        </p:txBody>
      </p:sp>
      <p:sp>
        <p:nvSpPr>
          <p:cNvPr id="2" name="TextBox 1">
            <a:extLst>
              <a:ext uri="{FF2B5EF4-FFF2-40B4-BE49-F238E27FC236}">
                <a16:creationId xmlns:a16="http://schemas.microsoft.com/office/drawing/2014/main" id="{4CEE9177-E2A0-1388-76FD-0FF2A763508A}"/>
              </a:ext>
            </a:extLst>
          </p:cNvPr>
          <p:cNvSpPr txBox="1"/>
          <p:nvPr/>
        </p:nvSpPr>
        <p:spPr>
          <a:xfrm>
            <a:off x="225287" y="1164134"/>
            <a:ext cx="11754678" cy="5293757"/>
          </a:xfrm>
          <a:prstGeom prst="rect">
            <a:avLst/>
          </a:prstGeom>
          <a:noFill/>
        </p:spPr>
        <p:txBody>
          <a:bodyPr wrap="square" rtlCol="0">
            <a:spAutoFit/>
          </a:bodyPr>
          <a:lstStyle/>
          <a:p>
            <a:pPr algn="l" rtl="0" fontAlgn="base">
              <a:buFont typeface="Arial" panose="020B0604020202020204" pitchFamily="34" charset="0"/>
              <a:buChar char="•"/>
            </a:pPr>
            <a:r>
              <a:rPr lang="en-US" sz="2600" b="1" i="0" u="sng" strike="noStrike" dirty="0">
                <a:effectLst/>
                <a:latin typeface="Aptos" panose="020B0004020202020204" pitchFamily="34" charset="0"/>
                <a:hlinkClick r:id="rId3">
                  <a:extLst>
                    <a:ext uri="{A12FA001-AC4F-418D-AE19-62706E023703}">
                      <ahyp:hlinkClr xmlns:ahyp="http://schemas.microsoft.com/office/drawing/2018/hyperlinkcolor" val="tx"/>
                    </a:ext>
                  </a:extLst>
                </a:hlinkClick>
              </a:rPr>
              <a:t>Executive Order No. 31 Nondiscrimination and Affirmative Action</a:t>
            </a:r>
            <a:r>
              <a:rPr lang="en-US" sz="2600" b="0" i="0" dirty="0">
                <a:effectLst/>
                <a:latin typeface="Aptos" panose="020B0004020202020204" pitchFamily="34" charset="0"/>
              </a:rPr>
              <a:t> prohibits discrimination, harassment, and retaliation for reporting concerns. </a:t>
            </a:r>
          </a:p>
          <a:p>
            <a:pPr algn="l" rtl="0" fontAlgn="base">
              <a:buFont typeface="Arial" panose="020B0604020202020204" pitchFamily="34" charset="0"/>
              <a:buChar char="•"/>
            </a:pPr>
            <a:endParaRPr lang="en-US" sz="2600" b="0" i="0" dirty="0">
              <a:effectLst/>
              <a:latin typeface="Aptos" panose="020B0004020202020204" pitchFamily="34" charset="0"/>
            </a:endParaRPr>
          </a:p>
          <a:p>
            <a:pPr algn="l" rtl="0" fontAlgn="base">
              <a:buFont typeface="Arial" panose="020B0604020202020204" pitchFamily="34" charset="0"/>
              <a:buChar char="•"/>
            </a:pPr>
            <a:r>
              <a:rPr lang="en-US" sz="2600" b="1" i="0" u="sng" strike="noStrike" dirty="0">
                <a:effectLst/>
                <a:latin typeface="Aptos" panose="020B0004020202020204" pitchFamily="34" charset="0"/>
                <a:hlinkClick r:id="rId4">
                  <a:extLst>
                    <a:ext uri="{A12FA001-AC4F-418D-AE19-62706E023703}">
                      <ahyp:hlinkClr xmlns:ahyp="http://schemas.microsoft.com/office/drawing/2018/hyperlinkcolor" val="tx"/>
                    </a:ext>
                  </a:extLst>
                </a:hlinkClick>
              </a:rPr>
              <a:t>Executive Order No. 51 Sexual Violence Elimination Policy</a:t>
            </a:r>
            <a:r>
              <a:rPr lang="en-US" sz="2600" b="0" i="0" dirty="0">
                <a:effectLst/>
                <a:latin typeface="Aptos" panose="020B0004020202020204" pitchFamily="34" charset="0"/>
              </a:rPr>
              <a:t> affirms the University’s commitment to preventing and responding to sexual assault, stalking, and intimate partner violence. EO 51 aligns with federal and state laws, and reinforces that sex- and gender-based harassment are addressed under EO 31. </a:t>
            </a:r>
          </a:p>
          <a:p>
            <a:pPr algn="l" rtl="0" fontAlgn="base">
              <a:buFont typeface="Arial" panose="020B0604020202020204" pitchFamily="34" charset="0"/>
              <a:buChar char="•"/>
            </a:pPr>
            <a:endParaRPr lang="en-US" sz="2600" b="0" i="0" dirty="0">
              <a:effectLst/>
              <a:latin typeface="Aptos" panose="020B0004020202020204" pitchFamily="34" charset="0"/>
            </a:endParaRPr>
          </a:p>
          <a:p>
            <a:pPr algn="l" rtl="0" fontAlgn="base">
              <a:buFont typeface="Arial" panose="020B0604020202020204" pitchFamily="34" charset="0"/>
              <a:buChar char="•"/>
            </a:pPr>
            <a:r>
              <a:rPr lang="en-US" sz="2600" b="1" i="0" u="sng" strike="noStrike" dirty="0">
                <a:effectLst/>
                <a:latin typeface="Aptos" panose="020B0004020202020204" pitchFamily="34" charset="0"/>
                <a:hlinkClick r:id="rId5">
                  <a:extLst>
                    <a:ext uri="{A12FA001-AC4F-418D-AE19-62706E023703}">
                      <ahyp:hlinkClr xmlns:ahyp="http://schemas.microsoft.com/office/drawing/2018/hyperlinkcolor" val="tx"/>
                    </a:ext>
                  </a:extLst>
                </a:hlinkClick>
              </a:rPr>
              <a:t>Executive Order No. 70 Compliance with the 2020 Department of Education Title IX Regulations</a:t>
            </a:r>
            <a:r>
              <a:rPr lang="en-US" sz="2600" b="0" i="0" dirty="0">
                <a:effectLst/>
                <a:latin typeface="Aptos" panose="020B0004020202020204" pitchFamily="34" charset="0"/>
              </a:rPr>
              <a:t> outlines UW’s obligation to follow federal grievance procedures for formal complaints under Title IX, as defined in 34 CFR 106.30 and 106.45—even when in conflict with local or state laws. </a:t>
            </a:r>
          </a:p>
        </p:txBody>
      </p:sp>
    </p:spTree>
    <p:extLst>
      <p:ext uri="{BB962C8B-B14F-4D97-AF65-F5344CB8AC3E}">
        <p14:creationId xmlns:p14="http://schemas.microsoft.com/office/powerpoint/2010/main" val="1930376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A427A-6386-7B89-2964-1A1BEF9C59A0}"/>
            </a:ext>
          </a:extLst>
        </p:cNvPr>
        <p:cNvGrpSpPr/>
        <p:nvPr/>
      </p:nvGrpSpPr>
      <p:grpSpPr>
        <a:xfrm>
          <a:off x="0" y="0"/>
          <a:ext cx="0" cy="0"/>
          <a:chOff x="0" y="0"/>
          <a:chExt cx="0" cy="0"/>
        </a:xfrm>
      </p:grpSpPr>
      <p:pic>
        <p:nvPicPr>
          <p:cNvPr id="4" name="Picture 4">
            <a:extLst>
              <a:ext uri="{FF2B5EF4-FFF2-40B4-BE49-F238E27FC236}">
                <a16:creationId xmlns:a16="http://schemas.microsoft.com/office/drawing/2014/main" id="{1CBE003F-FE52-7946-08F6-A141D37A89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1320" y="6452485"/>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EEB5821F-A158-2439-C97B-74617AF82910}"/>
              </a:ext>
            </a:extLst>
          </p:cNvPr>
          <p:cNvSpPr>
            <a:spLocks noGrp="1"/>
          </p:cNvSpPr>
          <p:nvPr>
            <p:ph type="title"/>
          </p:nvPr>
        </p:nvSpPr>
        <p:spPr>
          <a:xfrm>
            <a:off x="581191" y="296002"/>
            <a:ext cx="11029616" cy="703200"/>
          </a:xfrm>
        </p:spPr>
        <p:txBody>
          <a:bodyPr/>
          <a:lstStyle/>
          <a:p>
            <a:r>
              <a:rPr lang="en-US" dirty="0"/>
              <a:t>Policies for faculty- professionalism/mistreatment</a:t>
            </a:r>
          </a:p>
        </p:txBody>
      </p:sp>
      <p:sp>
        <p:nvSpPr>
          <p:cNvPr id="2" name="TextBox 1">
            <a:extLst>
              <a:ext uri="{FF2B5EF4-FFF2-40B4-BE49-F238E27FC236}">
                <a16:creationId xmlns:a16="http://schemas.microsoft.com/office/drawing/2014/main" id="{05F00BBA-96F8-FFEC-B379-DA39B9DE16E4}"/>
              </a:ext>
            </a:extLst>
          </p:cNvPr>
          <p:cNvSpPr txBox="1"/>
          <p:nvPr/>
        </p:nvSpPr>
        <p:spPr>
          <a:xfrm>
            <a:off x="159026" y="1133246"/>
            <a:ext cx="12032974" cy="5693866"/>
          </a:xfrm>
          <a:prstGeom prst="rect">
            <a:avLst/>
          </a:prstGeom>
          <a:noFill/>
        </p:spPr>
        <p:txBody>
          <a:bodyPr wrap="square" rtlCol="0">
            <a:spAutoFit/>
          </a:bodyPr>
          <a:lstStyle/>
          <a:p>
            <a:pPr algn="l" rtl="0" fontAlgn="base">
              <a:buFont typeface="Arial" panose="020B0604020202020204" pitchFamily="34" charset="0"/>
              <a:buChar char="•"/>
            </a:pPr>
            <a:r>
              <a:rPr lang="en-US" sz="2600" b="1" i="0" u="sng" strike="noStrike" dirty="0">
                <a:effectLst/>
                <a:latin typeface="Aptos" panose="020B0004020202020204" pitchFamily="34" charset="0"/>
                <a:hlinkClick r:id="rId3">
                  <a:extLst>
                    <a:ext uri="{A12FA001-AC4F-418D-AE19-62706E023703}">
                      <ahyp:hlinkClr xmlns:ahyp="http://schemas.microsoft.com/office/drawing/2018/hyperlinkcolor" val="tx"/>
                    </a:ext>
                  </a:extLst>
                </a:hlinkClick>
              </a:rPr>
              <a:t>1.4 Student Mistreatment</a:t>
            </a:r>
            <a:r>
              <a:rPr lang="en-US" sz="2600" b="0" i="0" u="sng" strike="noStrike" dirty="0">
                <a:effectLst/>
                <a:latin typeface="Aptos" panose="020B0004020202020204" pitchFamily="34" charset="0"/>
                <a:hlinkClick r:id="rId3">
                  <a:extLst>
                    <a:ext uri="{A12FA001-AC4F-418D-AE19-62706E023703}">
                      <ahyp:hlinkClr xmlns:ahyp="http://schemas.microsoft.com/office/drawing/2018/hyperlinkcolor" val="tx"/>
                    </a:ext>
                  </a:extLst>
                </a:hlinkClick>
              </a:rPr>
              <a:t> </a:t>
            </a:r>
            <a:r>
              <a:rPr lang="en-US" sz="2600" b="1" i="0" u="sng" strike="noStrike" dirty="0">
                <a:effectLst/>
                <a:latin typeface="Aptos" panose="020B0004020202020204" pitchFamily="34" charset="0"/>
                <a:hlinkClick r:id="rId3">
                  <a:extLst>
                    <a:ext uri="{A12FA001-AC4F-418D-AE19-62706E023703}">
                      <ahyp:hlinkClr xmlns:ahyp="http://schemas.microsoft.com/office/drawing/2018/hyperlinkcolor" val="tx"/>
                    </a:ext>
                  </a:extLst>
                </a:hlinkClick>
              </a:rPr>
              <a:t>Policy</a:t>
            </a:r>
            <a:r>
              <a:rPr lang="en-US" sz="2600" b="0" i="0" dirty="0">
                <a:effectLst/>
                <a:latin typeface="Aptos" panose="020B0004020202020204" pitchFamily="34" charset="0"/>
              </a:rPr>
              <a:t> affirms UWSOM’s commitment to a safe, respectful, and inclusive learning environment. Mistreatment of students—whether through humiliation, discrimination, or punitive grading practices—is prohibited. </a:t>
            </a:r>
          </a:p>
          <a:p>
            <a:pPr lvl="1" fontAlgn="base">
              <a:buFont typeface="Arial" panose="020B0604020202020204" pitchFamily="34" charset="0"/>
              <a:buChar char="•"/>
            </a:pPr>
            <a:r>
              <a:rPr lang="en-US" sz="2600" i="1" dirty="0">
                <a:latin typeface="Aptos" panose="020B0004020202020204" pitchFamily="34" charset="0"/>
              </a:rPr>
              <a:t> </a:t>
            </a:r>
            <a:r>
              <a:rPr lang="en-US" sz="2600" b="1" i="1" dirty="0">
                <a:latin typeface="Aptos" panose="020B0004020202020204" pitchFamily="34" charset="0"/>
              </a:rPr>
              <a:t>Definition of Mistreatment and Reporting Procedure</a:t>
            </a:r>
            <a:r>
              <a:rPr lang="en-US" sz="2600" b="1" dirty="0">
                <a:latin typeface="Aptos" panose="020B0004020202020204" pitchFamily="34" charset="0"/>
              </a:rPr>
              <a:t>: </a:t>
            </a:r>
            <a:r>
              <a:rPr lang="en-US" sz="2600" dirty="0">
                <a:latin typeface="Aptos" panose="020B0004020202020204" pitchFamily="34" charset="0"/>
                <a:hlinkClick r:id="rId4">
                  <a:extLst>
                    <a:ext uri="{A12FA001-AC4F-418D-AE19-62706E023703}">
                      <ahyp:hlinkClr xmlns:ahyp="http://schemas.microsoft.com/office/drawing/2018/hyperlinkcolor" val="tx"/>
                    </a:ext>
                  </a:extLst>
                </a:hlinkClick>
              </a:rPr>
              <a:t>https://education.uwmedicine.org/student-affairs/learning-environment/</a:t>
            </a:r>
            <a:r>
              <a:rPr lang="en-US" sz="2600" dirty="0">
                <a:latin typeface="Aptos" panose="020B0004020202020204" pitchFamily="34" charset="0"/>
              </a:rPr>
              <a:t> </a:t>
            </a:r>
          </a:p>
          <a:p>
            <a:pPr lvl="1" fontAlgn="base"/>
            <a:r>
              <a:rPr lang="en-US" sz="2600" dirty="0">
                <a:latin typeface="Aptos" panose="020B0004020202020204" pitchFamily="34" charset="0"/>
              </a:rPr>
              <a:t> </a:t>
            </a:r>
            <a:endParaRPr lang="en-US" sz="2600" b="0" i="0" dirty="0">
              <a:effectLst/>
              <a:latin typeface="Aptos" panose="020B0004020202020204" pitchFamily="34" charset="0"/>
            </a:endParaRPr>
          </a:p>
          <a:p>
            <a:pPr algn="l" rtl="0" fontAlgn="base">
              <a:buFont typeface="Arial" panose="020B0604020202020204" pitchFamily="34" charset="0"/>
              <a:buChar char="•"/>
            </a:pPr>
            <a:r>
              <a:rPr lang="en-US" sz="2600" b="1" i="0" u="sng" strike="noStrike" dirty="0">
                <a:effectLst/>
                <a:latin typeface="Aptos" panose="020B0004020202020204" pitchFamily="34" charset="0"/>
                <a:hlinkClick r:id="rId5">
                  <a:extLst>
                    <a:ext uri="{A12FA001-AC4F-418D-AE19-62706E023703}">
                      <ahyp:hlinkClr xmlns:ahyp="http://schemas.microsoft.com/office/drawing/2018/hyperlinkcolor" val="tx"/>
                    </a:ext>
                  </a:extLst>
                </a:hlinkClick>
              </a:rPr>
              <a:t>1.5 UW Medicine Policy on Professional Conduct</a:t>
            </a:r>
            <a:r>
              <a:rPr lang="en-US" sz="2600" b="0" i="0" dirty="0">
                <a:effectLst/>
                <a:latin typeface="Aptos" panose="020B0004020202020204" pitchFamily="34" charset="0"/>
              </a:rPr>
              <a:t> outlines UWSOM’s commitment to a working and learning environment grounded in the high professional standards. </a:t>
            </a:r>
          </a:p>
          <a:p>
            <a:pPr algn="l" rtl="0" fontAlgn="base">
              <a:buFont typeface="Arial" panose="020B0604020202020204" pitchFamily="34" charset="0"/>
              <a:buChar char="•"/>
            </a:pPr>
            <a:endParaRPr lang="en-US" sz="2600" b="0" i="0" dirty="0">
              <a:effectLst/>
              <a:latin typeface="Aptos" panose="020B0004020202020204" pitchFamily="34" charset="0"/>
            </a:endParaRPr>
          </a:p>
          <a:p>
            <a:pPr algn="l" rtl="0" fontAlgn="base">
              <a:buFont typeface="Arial" panose="020B0604020202020204" pitchFamily="34" charset="0"/>
              <a:buChar char="•"/>
            </a:pPr>
            <a:r>
              <a:rPr lang="en-US" sz="2600" b="1" i="0" u="sng" strike="noStrike" dirty="0">
                <a:effectLst/>
                <a:latin typeface="Aptos" panose="020B0004020202020204" pitchFamily="34" charset="0"/>
                <a:hlinkClick r:id="rId6">
                  <a:extLst>
                    <a:ext uri="{A12FA001-AC4F-418D-AE19-62706E023703}">
                      <ahyp:hlinkClr xmlns:ahyp="http://schemas.microsoft.com/office/drawing/2018/hyperlinkcolor" val="tx"/>
                    </a:ext>
                  </a:extLst>
                </a:hlinkClick>
              </a:rPr>
              <a:t>1.6 Standards of Conduct and Professional Behavior</a:t>
            </a:r>
            <a:r>
              <a:rPr lang="en-US" sz="2600" b="0" i="0" dirty="0">
                <a:effectLst/>
                <a:latin typeface="Aptos" panose="020B0004020202020204" pitchFamily="34" charset="0"/>
              </a:rPr>
              <a:t> details expectations for professionalism and explicitly lists expected behaviors that apply to relevant learning and work environments. </a:t>
            </a:r>
          </a:p>
          <a:p>
            <a:pPr algn="l" rtl="0" fontAlgn="base">
              <a:buFont typeface="Arial" panose="020B0604020202020204" pitchFamily="34" charset="0"/>
              <a:buChar char="•"/>
            </a:pPr>
            <a:endParaRPr lang="en-US" sz="2600" b="0" i="0" dirty="0">
              <a:effectLst/>
              <a:latin typeface="Aptos" panose="020B0004020202020204" pitchFamily="34" charset="0"/>
            </a:endParaRPr>
          </a:p>
        </p:txBody>
      </p:sp>
    </p:spTree>
    <p:extLst>
      <p:ext uri="{BB962C8B-B14F-4D97-AF65-F5344CB8AC3E}">
        <p14:creationId xmlns:p14="http://schemas.microsoft.com/office/powerpoint/2010/main" val="901405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317B2-1C7F-64B5-1B76-317CCCE54ECB}"/>
            </a:ext>
          </a:extLst>
        </p:cNvPr>
        <p:cNvGrpSpPr/>
        <p:nvPr/>
      </p:nvGrpSpPr>
      <p:grpSpPr>
        <a:xfrm>
          <a:off x="0" y="0"/>
          <a:ext cx="0" cy="0"/>
          <a:chOff x="0" y="0"/>
          <a:chExt cx="0" cy="0"/>
        </a:xfrm>
      </p:grpSpPr>
      <p:pic>
        <p:nvPicPr>
          <p:cNvPr id="4" name="Picture 4">
            <a:extLst>
              <a:ext uri="{FF2B5EF4-FFF2-40B4-BE49-F238E27FC236}">
                <a16:creationId xmlns:a16="http://schemas.microsoft.com/office/drawing/2014/main" id="{BD7E3D1E-5E85-95B7-9566-DD26286658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1320" y="6452485"/>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CA7E97E2-08D2-E294-5C77-686F0DF66D96}"/>
              </a:ext>
            </a:extLst>
          </p:cNvPr>
          <p:cNvSpPr>
            <a:spLocks noGrp="1"/>
          </p:cNvSpPr>
          <p:nvPr>
            <p:ph type="title"/>
          </p:nvPr>
        </p:nvSpPr>
        <p:spPr>
          <a:xfrm>
            <a:off x="581191" y="296002"/>
            <a:ext cx="11029616" cy="703200"/>
          </a:xfrm>
        </p:spPr>
        <p:txBody>
          <a:bodyPr/>
          <a:lstStyle/>
          <a:p>
            <a:r>
              <a:rPr lang="en-US" dirty="0"/>
              <a:t>Policies for faculty: supervision of medical students</a:t>
            </a:r>
          </a:p>
        </p:txBody>
      </p:sp>
      <p:sp>
        <p:nvSpPr>
          <p:cNvPr id="2" name="TextBox 1">
            <a:extLst>
              <a:ext uri="{FF2B5EF4-FFF2-40B4-BE49-F238E27FC236}">
                <a16:creationId xmlns:a16="http://schemas.microsoft.com/office/drawing/2014/main" id="{0B7B7AD9-56C5-526F-885D-7247E9D5678B}"/>
              </a:ext>
            </a:extLst>
          </p:cNvPr>
          <p:cNvSpPr txBox="1"/>
          <p:nvPr/>
        </p:nvSpPr>
        <p:spPr>
          <a:xfrm>
            <a:off x="581191" y="1299019"/>
            <a:ext cx="10426443" cy="4832092"/>
          </a:xfrm>
          <a:prstGeom prst="rect">
            <a:avLst/>
          </a:prstGeom>
          <a:noFill/>
        </p:spPr>
        <p:txBody>
          <a:bodyPr wrap="square" rtlCol="0">
            <a:spAutoFit/>
          </a:bodyPr>
          <a:lstStyle/>
          <a:p>
            <a:pPr algn="l" rtl="0" fontAlgn="base">
              <a:buFont typeface="Arial" panose="020B0604020202020204" pitchFamily="34" charset="0"/>
              <a:buChar char="•"/>
            </a:pPr>
            <a:r>
              <a:rPr lang="en-US" sz="2800" b="1" i="0" u="sng" strike="noStrike" dirty="0">
                <a:effectLst/>
                <a:latin typeface="Aptos" panose="020B0004020202020204" pitchFamily="34" charset="0"/>
                <a:hlinkClick r:id="rId3">
                  <a:extLst>
                    <a:ext uri="{A12FA001-AC4F-418D-AE19-62706E023703}">
                      <ahyp:hlinkClr xmlns:ahyp="http://schemas.microsoft.com/office/drawing/2018/hyperlinkcolor" val="tx"/>
                    </a:ext>
                  </a:extLst>
                </a:hlinkClick>
              </a:rPr>
              <a:t>1.9 Supervision of Medical Students in Clinical Settings</a:t>
            </a:r>
            <a:r>
              <a:rPr lang="en-US" sz="2800" b="0" i="0" dirty="0">
                <a:effectLst/>
                <a:latin typeface="Aptos" panose="020B0004020202020204" pitchFamily="34" charset="0"/>
              </a:rPr>
              <a:t> outlines supervisor qualifications and prerequisites, delegation of responsibility to students, feedback to students about clinical skills and performance, and student responsibilities related to supervision. </a:t>
            </a:r>
          </a:p>
          <a:p>
            <a:pPr algn="l" rtl="0" fontAlgn="base"/>
            <a:endParaRPr lang="en-US" sz="2800" b="0" i="0" dirty="0">
              <a:effectLst/>
              <a:latin typeface="Aptos" panose="020B0004020202020204" pitchFamily="34" charset="0"/>
            </a:endParaRPr>
          </a:p>
          <a:p>
            <a:pPr algn="l" rtl="0" fontAlgn="base">
              <a:buFont typeface="Arial" panose="020B0604020202020204" pitchFamily="34" charset="0"/>
              <a:buChar char="•"/>
            </a:pPr>
            <a:r>
              <a:rPr lang="en-US" sz="2800" b="1" i="0" u="sng" strike="noStrike" dirty="0">
                <a:effectLst/>
                <a:latin typeface="Aptos" panose="020B0004020202020204" pitchFamily="34" charset="0"/>
                <a:hlinkClick r:id="rId4">
                  <a:extLst>
                    <a:ext uri="{A12FA001-AC4F-418D-AE19-62706E023703}">
                      <ahyp:hlinkClr xmlns:ahyp="http://schemas.microsoft.com/office/drawing/2018/hyperlinkcolor" val="tx"/>
                    </a:ext>
                  </a:extLst>
                </a:hlinkClick>
              </a:rPr>
              <a:t>1.11.2 Student Healthcare and Physician Relationships</a:t>
            </a:r>
            <a:r>
              <a:rPr lang="en-US" sz="2800" b="0" i="0" dirty="0">
                <a:effectLst/>
                <a:latin typeface="Aptos" panose="020B0004020202020204" pitchFamily="34" charset="0"/>
              </a:rPr>
              <a:t> states that, whenever possible, students should receive medical care from providers who are not involved in their instruction or evaluation. If that is not feasible, the provider must be recused from evaluating the student. </a:t>
            </a:r>
          </a:p>
        </p:txBody>
      </p:sp>
    </p:spTree>
    <p:extLst>
      <p:ext uri="{BB962C8B-B14F-4D97-AF65-F5344CB8AC3E}">
        <p14:creationId xmlns:p14="http://schemas.microsoft.com/office/powerpoint/2010/main" val="1183875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A05A9-0F44-CC29-729A-17A5D3A73A66}"/>
            </a:ext>
          </a:extLst>
        </p:cNvPr>
        <p:cNvGrpSpPr/>
        <p:nvPr/>
      </p:nvGrpSpPr>
      <p:grpSpPr>
        <a:xfrm>
          <a:off x="0" y="0"/>
          <a:ext cx="0" cy="0"/>
          <a:chOff x="0" y="0"/>
          <a:chExt cx="0" cy="0"/>
        </a:xfrm>
      </p:grpSpPr>
      <p:pic>
        <p:nvPicPr>
          <p:cNvPr id="4" name="Picture 4">
            <a:extLst>
              <a:ext uri="{FF2B5EF4-FFF2-40B4-BE49-F238E27FC236}">
                <a16:creationId xmlns:a16="http://schemas.microsoft.com/office/drawing/2014/main" id="{C78C5F24-8DA2-D42C-4280-F815AA6C44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1320" y="6452485"/>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B4F5EFCA-9A84-5FBD-44FF-BB34B5FE7CE0}"/>
              </a:ext>
            </a:extLst>
          </p:cNvPr>
          <p:cNvSpPr>
            <a:spLocks noGrp="1"/>
          </p:cNvSpPr>
          <p:nvPr>
            <p:ph type="title"/>
          </p:nvPr>
        </p:nvSpPr>
        <p:spPr>
          <a:xfrm>
            <a:off x="581191" y="296002"/>
            <a:ext cx="11029616" cy="703200"/>
          </a:xfrm>
        </p:spPr>
        <p:txBody>
          <a:bodyPr>
            <a:normAutofit fontScale="90000"/>
          </a:bodyPr>
          <a:lstStyle/>
          <a:p>
            <a:r>
              <a:rPr lang="en-US" dirty="0"/>
              <a:t>Policies for faculty: student access to health care and duty hour policy</a:t>
            </a:r>
          </a:p>
        </p:txBody>
      </p:sp>
      <p:sp>
        <p:nvSpPr>
          <p:cNvPr id="2" name="TextBox 1">
            <a:extLst>
              <a:ext uri="{FF2B5EF4-FFF2-40B4-BE49-F238E27FC236}">
                <a16:creationId xmlns:a16="http://schemas.microsoft.com/office/drawing/2014/main" id="{8D4036BD-8F45-02C5-780E-EE59D426C772}"/>
              </a:ext>
            </a:extLst>
          </p:cNvPr>
          <p:cNvSpPr txBox="1"/>
          <p:nvPr/>
        </p:nvSpPr>
        <p:spPr>
          <a:xfrm>
            <a:off x="581191" y="1498060"/>
            <a:ext cx="11209489" cy="3816429"/>
          </a:xfrm>
          <a:prstGeom prst="rect">
            <a:avLst/>
          </a:prstGeom>
          <a:noFill/>
        </p:spPr>
        <p:txBody>
          <a:bodyPr wrap="square" rtlCol="0">
            <a:spAutoFit/>
          </a:bodyPr>
          <a:lstStyle/>
          <a:p>
            <a:pPr marL="342900" indent="-342900">
              <a:buFont typeface="Arial" panose="020B0604020202020204" pitchFamily="34" charset="0"/>
              <a:buChar char="•"/>
            </a:pPr>
            <a:r>
              <a:rPr lang="en-US" sz="2800" b="1" dirty="0">
                <a:latin typeface="Aptos" panose="020B0004020202020204" pitchFamily="34" charset="0"/>
                <a:hlinkClick r:id="rId3">
                  <a:extLst>
                    <a:ext uri="{A12FA001-AC4F-418D-AE19-62706E023703}">
                      <ahyp:hlinkClr xmlns:ahyp="http://schemas.microsoft.com/office/drawing/2018/hyperlinkcolor" val="tx"/>
                    </a:ext>
                  </a:extLst>
                </a:hlinkClick>
              </a:rPr>
              <a:t>7.3 Student Access to Anticipated Healthcare Policy </a:t>
            </a:r>
            <a:r>
              <a:rPr lang="en-US" sz="2800" dirty="0">
                <a:latin typeface="Aptos" panose="020B0004020202020204" pitchFamily="34" charset="0"/>
              </a:rPr>
              <a:t>emphasizes UWSOM’s commitment to supporting student well-being by ensuring access to anticipated healthcare during clinical phases, while emphasizing </a:t>
            </a:r>
            <a:r>
              <a:rPr lang="en-US" sz="2800">
                <a:latin typeface="Aptos" panose="020B0004020202020204" pitchFamily="34" charset="0"/>
              </a:rPr>
              <a:t>the importance </a:t>
            </a:r>
            <a:r>
              <a:rPr lang="en-US" sz="2800" dirty="0">
                <a:latin typeface="Aptos" panose="020B0004020202020204" pitchFamily="34" charset="0"/>
              </a:rPr>
              <a:t>of maintaining educational responsibilities and achieving learning objectives.</a:t>
            </a:r>
          </a:p>
          <a:p>
            <a:pPr marL="342900" indent="-342900">
              <a:buFont typeface="Arial" panose="020B0604020202020204" pitchFamily="34" charset="0"/>
              <a:buChar char="•"/>
            </a:pPr>
            <a:endParaRPr lang="en-US" sz="2800" b="1" dirty="0">
              <a:latin typeface="Aptos" panose="020B0004020202020204" pitchFamily="34" charset="0"/>
            </a:endParaRPr>
          </a:p>
          <a:p>
            <a:pPr marL="342900" indent="-342900" algn="l" rtl="0" fontAlgn="base">
              <a:buFont typeface="Arial" panose="020B0604020202020204" pitchFamily="34" charset="0"/>
              <a:buChar char="•"/>
            </a:pPr>
            <a:r>
              <a:rPr lang="en-US" sz="2800" b="1" i="0" u="sng" strike="noStrike" dirty="0">
                <a:effectLst/>
                <a:latin typeface="Aptos" panose="020B0004020202020204" pitchFamily="34" charset="0"/>
                <a:hlinkClick r:id="rId4">
                  <a:extLst>
                    <a:ext uri="{A12FA001-AC4F-418D-AE19-62706E023703}">
                      <ahyp:hlinkClr xmlns:ahyp="http://schemas.microsoft.com/office/drawing/2018/hyperlinkcolor" val="tx"/>
                    </a:ext>
                  </a:extLst>
                </a:hlinkClick>
              </a:rPr>
              <a:t>7.6 Student Hours Policy</a:t>
            </a:r>
            <a:r>
              <a:rPr lang="en-US" sz="2800" b="1" u="sng" dirty="0">
                <a:latin typeface="Aptos" panose="020B0004020202020204" pitchFamily="34" charset="0"/>
              </a:rPr>
              <a:t> </a:t>
            </a:r>
            <a:r>
              <a:rPr lang="en-US" sz="2800" i="0" strike="noStrike" dirty="0">
                <a:effectLst/>
                <a:latin typeface="Aptos" panose="020B0004020202020204" pitchFamily="34" charset="0"/>
              </a:rPr>
              <a:t>outlines student’s duty hours for both Foundations and Clinical Phases curriculum.</a:t>
            </a:r>
          </a:p>
          <a:p>
            <a:endParaRPr lang="en-US" dirty="0"/>
          </a:p>
        </p:txBody>
      </p:sp>
    </p:spTree>
    <p:extLst>
      <p:ext uri="{BB962C8B-B14F-4D97-AF65-F5344CB8AC3E}">
        <p14:creationId xmlns:p14="http://schemas.microsoft.com/office/powerpoint/2010/main" val="4879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9AF4F-B070-13D8-3497-F77DC58D8E40}"/>
            </a:ext>
          </a:extLst>
        </p:cNvPr>
        <p:cNvGrpSpPr/>
        <p:nvPr/>
      </p:nvGrpSpPr>
      <p:grpSpPr>
        <a:xfrm>
          <a:off x="0" y="0"/>
          <a:ext cx="0" cy="0"/>
          <a:chOff x="0" y="0"/>
          <a:chExt cx="0" cy="0"/>
        </a:xfrm>
      </p:grpSpPr>
      <p:pic>
        <p:nvPicPr>
          <p:cNvPr id="4" name="Picture 4">
            <a:extLst>
              <a:ext uri="{FF2B5EF4-FFF2-40B4-BE49-F238E27FC236}">
                <a16:creationId xmlns:a16="http://schemas.microsoft.com/office/drawing/2014/main" id="{9C710B0F-42B7-9E38-D10B-27CE3376AC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401320" y="6452485"/>
            <a:ext cx="11389360" cy="219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1FC65761-BCBC-3722-A6BD-08E4D7AA9B9B}"/>
              </a:ext>
            </a:extLst>
          </p:cNvPr>
          <p:cNvSpPr>
            <a:spLocks noGrp="1"/>
          </p:cNvSpPr>
          <p:nvPr>
            <p:ph type="title"/>
          </p:nvPr>
        </p:nvSpPr>
        <p:spPr>
          <a:xfrm>
            <a:off x="581191" y="296002"/>
            <a:ext cx="11029616" cy="703200"/>
          </a:xfrm>
        </p:spPr>
        <p:txBody>
          <a:bodyPr/>
          <a:lstStyle/>
          <a:p>
            <a:r>
              <a:rPr lang="en-US" dirty="0"/>
              <a:t>Assessment &amp; Grading</a:t>
            </a:r>
          </a:p>
        </p:txBody>
      </p:sp>
      <p:sp>
        <p:nvSpPr>
          <p:cNvPr id="2" name="TextBox 1">
            <a:extLst>
              <a:ext uri="{FF2B5EF4-FFF2-40B4-BE49-F238E27FC236}">
                <a16:creationId xmlns:a16="http://schemas.microsoft.com/office/drawing/2014/main" id="{D2FD5908-D6DE-B127-381E-3C24A2714356}"/>
              </a:ext>
            </a:extLst>
          </p:cNvPr>
          <p:cNvSpPr txBox="1"/>
          <p:nvPr/>
        </p:nvSpPr>
        <p:spPr>
          <a:xfrm>
            <a:off x="401319" y="1302589"/>
            <a:ext cx="11389359" cy="4401205"/>
          </a:xfrm>
          <a:prstGeom prst="rect">
            <a:avLst/>
          </a:prstGeom>
          <a:noFill/>
        </p:spPr>
        <p:txBody>
          <a:bodyPr wrap="square" rtlCol="0">
            <a:spAutoFit/>
          </a:bodyPr>
          <a:lstStyle/>
          <a:p>
            <a:pPr marL="285750" indent="-285750">
              <a:buFont typeface="Arial" panose="020B0604020202020204" pitchFamily="34" charset="0"/>
              <a:buChar char="•"/>
            </a:pPr>
            <a:r>
              <a:rPr lang="en-US" sz="2800" b="1" dirty="0">
                <a:latin typeface="Aptos" panose="020B0004020202020204" pitchFamily="34" charset="0"/>
                <a:hlinkClick r:id="rId3">
                  <a:extLst>
                    <a:ext uri="{A12FA001-AC4F-418D-AE19-62706E023703}">
                      <ahyp:hlinkClr xmlns:ahyp="http://schemas.microsoft.com/office/drawing/2018/hyperlinkcolor" val="tx"/>
                    </a:ext>
                  </a:extLst>
                </a:hlinkClick>
              </a:rPr>
              <a:t>8.1 Assessment Policy </a:t>
            </a:r>
            <a:r>
              <a:rPr lang="en-US" sz="2800" dirty="0">
                <a:latin typeface="Aptos" panose="020B0004020202020204" pitchFamily="34" charset="0"/>
              </a:rPr>
              <a:t>describes the principles and standards used to assess student performance across courses and clinical experiences. </a:t>
            </a:r>
          </a:p>
          <a:p>
            <a:pPr marL="285750" indent="-285750">
              <a:buFont typeface="Arial" panose="020B0604020202020204" pitchFamily="34" charset="0"/>
              <a:buChar char="•"/>
            </a:pPr>
            <a:r>
              <a:rPr lang="en-US" sz="2800" b="1" dirty="0">
                <a:latin typeface="Aptos" panose="020B0004020202020204" pitchFamily="34" charset="0"/>
                <a:hlinkClick r:id="rId4">
                  <a:extLst>
                    <a:ext uri="{A12FA001-AC4F-418D-AE19-62706E023703}">
                      <ahyp:hlinkClr xmlns:ahyp="http://schemas.microsoft.com/office/drawing/2018/hyperlinkcolor" val="tx"/>
                    </a:ext>
                  </a:extLst>
                </a:hlinkClick>
              </a:rPr>
              <a:t>8.2 Narrative Assessment Policy </a:t>
            </a:r>
            <a:r>
              <a:rPr lang="en-US" sz="2800" dirty="0">
                <a:latin typeface="Aptos" panose="020B0004020202020204" pitchFamily="34" charset="0"/>
              </a:rPr>
              <a:t>explains the school’s commitment to ensure that students receive narrative feedback/assessment during their training in addition to grades and/or numeric ratings.</a:t>
            </a:r>
          </a:p>
          <a:p>
            <a:pPr marL="742950" lvl="1" indent="-285750">
              <a:buFont typeface="Arial" panose="020B0604020202020204" pitchFamily="34" charset="0"/>
              <a:buChar char="•"/>
            </a:pPr>
            <a:r>
              <a:rPr lang="en-US" sz="2800" b="1" dirty="0">
                <a:latin typeface="Aptos" panose="020B0004020202020204" pitchFamily="34" charset="0"/>
                <a:hlinkClick r:id="rId5">
                  <a:extLst>
                    <a:ext uri="{A12FA001-AC4F-418D-AE19-62706E023703}">
                      <ahyp:hlinkClr xmlns:ahyp="http://schemas.microsoft.com/office/drawing/2018/hyperlinkcolor" val="tx"/>
                    </a:ext>
                  </a:extLst>
                </a:hlinkClick>
              </a:rPr>
              <a:t>8.3 Foundations Assessment Policy</a:t>
            </a:r>
            <a:endParaRPr lang="en-US" sz="2800" b="1" dirty="0">
              <a:latin typeface="Aptos" panose="020B0004020202020204" pitchFamily="34" charset="0"/>
            </a:endParaRPr>
          </a:p>
          <a:p>
            <a:pPr marL="457200" indent="-457200">
              <a:buFont typeface="Arial" panose="020B0604020202020204" pitchFamily="34" charset="0"/>
              <a:buChar char="•"/>
            </a:pPr>
            <a:r>
              <a:rPr lang="en-US" sz="2800" b="1" dirty="0">
                <a:latin typeface="Aptos" panose="020B0004020202020204" pitchFamily="34" charset="0"/>
                <a:hlinkClick r:id="rId6">
                  <a:extLst>
                    <a:ext uri="{A12FA001-AC4F-418D-AE19-62706E023703}">
                      <ahyp:hlinkClr xmlns:ahyp="http://schemas.microsoft.com/office/drawing/2018/hyperlinkcolor" val="tx"/>
                    </a:ext>
                  </a:extLst>
                </a:hlinkClick>
              </a:rPr>
              <a:t>8.8 Academic Grading Policy </a:t>
            </a:r>
            <a:r>
              <a:rPr lang="en-US" sz="2800" dirty="0">
                <a:latin typeface="Aptos" panose="020B0004020202020204" pitchFamily="34" charset="0"/>
              </a:rPr>
              <a:t>ensures all required courses and clerkships use consistent, objective assessments across sites, with grades assigned by directors and reported within set timelines; students must pass all courses to earn the MD degree.</a:t>
            </a:r>
            <a:endParaRPr lang="en-US" sz="2800" b="1" dirty="0">
              <a:latin typeface="Aptos" panose="020B0004020202020204" pitchFamily="34" charset="0"/>
            </a:endParaRPr>
          </a:p>
        </p:txBody>
      </p:sp>
    </p:spTree>
    <p:extLst>
      <p:ext uri="{BB962C8B-B14F-4D97-AF65-F5344CB8AC3E}">
        <p14:creationId xmlns:p14="http://schemas.microsoft.com/office/powerpoint/2010/main" val="1726688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00226-2E65-4302-A51A-A01B24663D78}"/>
              </a:ext>
            </a:extLst>
          </p:cNvPr>
          <p:cNvSpPr>
            <a:spLocks noGrp="1"/>
          </p:cNvSpPr>
          <p:nvPr>
            <p:ph type="title"/>
          </p:nvPr>
        </p:nvSpPr>
        <p:spPr/>
        <p:txBody>
          <a:bodyPr/>
          <a:lstStyle/>
          <a:p>
            <a:r>
              <a:rPr lang="en-US" dirty="0"/>
              <a:t>Questions/Comments?</a:t>
            </a:r>
          </a:p>
        </p:txBody>
      </p:sp>
      <p:sp>
        <p:nvSpPr>
          <p:cNvPr id="3" name="Content Placeholder 2">
            <a:extLst>
              <a:ext uri="{FF2B5EF4-FFF2-40B4-BE49-F238E27FC236}">
                <a16:creationId xmlns:a16="http://schemas.microsoft.com/office/drawing/2014/main" id="{7976F8CB-1C84-4F83-A108-AEEBDAEAF5E9}"/>
              </a:ext>
            </a:extLst>
          </p:cNvPr>
          <p:cNvSpPr>
            <a:spLocks noGrp="1"/>
          </p:cNvSpPr>
          <p:nvPr>
            <p:ph idx="1"/>
          </p:nvPr>
        </p:nvSpPr>
        <p:spPr/>
        <p:txBody>
          <a:bodyPr/>
          <a:lstStyle/>
          <a:p>
            <a:r>
              <a:rPr lang="en-US" dirty="0"/>
              <a:t>Thank you</a:t>
            </a:r>
          </a:p>
        </p:txBody>
      </p:sp>
    </p:spTree>
    <p:extLst>
      <p:ext uri="{BB962C8B-B14F-4D97-AF65-F5344CB8AC3E}">
        <p14:creationId xmlns:p14="http://schemas.microsoft.com/office/powerpoint/2010/main" val="1422359338"/>
      </p:ext>
    </p:extLst>
  </p:cSld>
  <p:clrMapOvr>
    <a:masterClrMapping/>
  </p:clrMapOvr>
</p:sld>
</file>

<file path=ppt/theme/theme1.xml><?xml version="1.0" encoding="utf-8"?>
<a:theme xmlns:a="http://schemas.openxmlformats.org/drawingml/2006/main" name="1_Dividend">
  <a:themeElements>
    <a:clrScheme name="Custom 2">
      <a:dk1>
        <a:sysClr val="windowText" lastClr="000000"/>
      </a:dk1>
      <a:lt1>
        <a:sysClr val="window" lastClr="FFFFFF"/>
      </a:lt1>
      <a:dk2>
        <a:srgbClr val="3D3D3D"/>
      </a:dk2>
      <a:lt2>
        <a:srgbClr val="EBEBEB"/>
      </a:lt2>
      <a:accent1>
        <a:srgbClr val="32006E"/>
      </a:accent1>
      <a:accent2>
        <a:srgbClr val="5D348B"/>
      </a:accent2>
      <a:accent3>
        <a:srgbClr val="F1B300"/>
      </a:accent3>
      <a:accent4>
        <a:srgbClr val="492F24"/>
      </a:accent4>
      <a:accent5>
        <a:srgbClr val="003F7F"/>
      </a:accent5>
      <a:accent6>
        <a:srgbClr val="00583D"/>
      </a:accent6>
      <a:hlink>
        <a:srgbClr val="85754D"/>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6b6dd5b-f02f-441a-99a0-162ac5060bd2}" enabled="0" method="" siteId="{f6b6dd5b-f02f-441a-99a0-162ac5060bd2}" removed="1"/>
</clbl:labelList>
</file>

<file path=docProps/app.xml><?xml version="1.0" encoding="utf-8"?>
<Properties xmlns="http://schemas.openxmlformats.org/officeDocument/2006/extended-properties" xmlns:vt="http://schemas.openxmlformats.org/officeDocument/2006/docPropsVTypes">
  <TotalTime>8820</TotalTime>
  <Words>505</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Gill Sans MT</vt:lpstr>
      <vt:lpstr>Wingdings 2</vt:lpstr>
      <vt:lpstr>1_Dividend</vt:lpstr>
      <vt:lpstr>Uwsom important policies for faculty (2025)</vt:lpstr>
      <vt:lpstr>Policies for faculty: Anti-discrimination</vt:lpstr>
      <vt:lpstr>Policies for faculty- professionalism/mistreatment</vt:lpstr>
      <vt:lpstr>Policies for faculty: supervision of medical students</vt:lpstr>
      <vt:lpstr>Policies for faculty: student access to health care and duty hour policy</vt:lpstr>
      <vt:lpstr>Assessment &amp; Grading</vt:lpstr>
      <vt:lpstr>Questions/Comments?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dATE</dc:title>
  <dc:creator>Kelley Goetz</dc:creator>
  <cp:lastModifiedBy>Jung Lee</cp:lastModifiedBy>
  <cp:revision>24</cp:revision>
  <dcterms:created xsi:type="dcterms:W3CDTF">2020-04-15T18:46:59Z</dcterms:created>
  <dcterms:modified xsi:type="dcterms:W3CDTF">2025-05-05T18:48:59Z</dcterms:modified>
</cp:coreProperties>
</file>