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Semi-Bold" charset="1" panose="00000000000000000000"/>
      <p:regular r:id="rId7"/>
    </p:embeddedFont>
    <p:embeddedFont>
      <p:font typeface="Open Sans" charset="1" panose="00000000000000000000"/>
      <p:regular r:id="rId8"/>
    </p:embeddedFont>
    <p:embeddedFont>
      <p:font typeface="Open Sans Bold" charset="1" panose="00000000000000000000"/>
      <p:regular r:id="rId9"/>
    </p:embeddedFont>
    <p:embeddedFont>
      <p:font typeface="Open Sans Italics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png" Type="http://schemas.openxmlformats.org/officeDocument/2006/relationships/image"/><Relationship Id="rId6" Target="https://education.uwmedicine.org/curriculum/compass" TargetMode="External" Type="http://schemas.openxmlformats.org/officeDocument/2006/relationships/hyperlink"/><Relationship Id="rId7" Target="../media/image5.png" Type="http://schemas.openxmlformats.org/officeDocument/2006/relationships/image"/><Relationship Id="rId8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746392"/>
            <a:ext cx="2381250" cy="95250"/>
            <a:chOff x="0" y="0"/>
            <a:chExt cx="627160" cy="250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27161" cy="25086"/>
            </a:xfrm>
            <a:custGeom>
              <a:avLst/>
              <a:gdLst/>
              <a:ahLst/>
              <a:cxnLst/>
              <a:rect r="r" b="b" t="t" l="l"/>
              <a:pathLst>
                <a:path h="25086" w="627161">
                  <a:moveTo>
                    <a:pt x="0" y="0"/>
                  </a:moveTo>
                  <a:lnTo>
                    <a:pt x="627161" y="0"/>
                  </a:lnTo>
                  <a:lnTo>
                    <a:pt x="627161" y="25086"/>
                  </a:lnTo>
                  <a:lnTo>
                    <a:pt x="0" y="25086"/>
                  </a:lnTo>
                  <a:close/>
                </a:path>
              </a:pathLst>
            </a:custGeom>
            <a:solidFill>
              <a:srgbClr val="F1B3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19050"/>
              <a:ext cx="627160" cy="60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4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true" flipV="true" rot="0">
            <a:off x="14341877" y="8103773"/>
            <a:ext cx="1022051" cy="330889"/>
          </a:xfrm>
          <a:custGeom>
            <a:avLst/>
            <a:gdLst/>
            <a:ahLst/>
            <a:cxnLst/>
            <a:rect r="r" b="b" t="t" l="l"/>
            <a:pathLst>
              <a:path h="330889" w="1022051">
                <a:moveTo>
                  <a:pt x="1022051" y="330889"/>
                </a:moveTo>
                <a:lnTo>
                  <a:pt x="0" y="330889"/>
                </a:lnTo>
                <a:lnTo>
                  <a:pt x="0" y="0"/>
                </a:lnTo>
                <a:lnTo>
                  <a:pt x="1022051" y="0"/>
                </a:lnTo>
                <a:lnTo>
                  <a:pt x="1022051" y="330889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5441076" y="9226120"/>
            <a:ext cx="2266499" cy="619510"/>
          </a:xfrm>
          <a:custGeom>
            <a:avLst/>
            <a:gdLst/>
            <a:ahLst/>
            <a:cxnLst/>
            <a:rect r="r" b="b" t="t" l="l"/>
            <a:pathLst>
              <a:path h="619510" w="2266499">
                <a:moveTo>
                  <a:pt x="0" y="0"/>
                </a:moveTo>
                <a:lnTo>
                  <a:pt x="2266500" y="0"/>
                </a:lnTo>
                <a:lnTo>
                  <a:pt x="2266500" y="619510"/>
                </a:lnTo>
                <a:lnTo>
                  <a:pt x="0" y="61951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>
            <a:hlinkClick r:id="rId6" tooltip="https://education.uwmedicine.org/curriculum/compass"/>
          </p:cNvPr>
          <p:cNvSpPr/>
          <p:nvPr/>
        </p:nvSpPr>
        <p:spPr>
          <a:xfrm flipH="false" flipV="false" rot="0">
            <a:off x="15441076" y="7595553"/>
            <a:ext cx="1693940" cy="1693940"/>
          </a:xfrm>
          <a:custGeom>
            <a:avLst/>
            <a:gdLst/>
            <a:ahLst/>
            <a:cxnLst/>
            <a:rect r="r" b="b" t="t" l="l"/>
            <a:pathLst>
              <a:path h="1693940" w="1693940">
                <a:moveTo>
                  <a:pt x="0" y="0"/>
                </a:moveTo>
                <a:lnTo>
                  <a:pt x="1693940" y="0"/>
                </a:lnTo>
                <a:lnTo>
                  <a:pt x="1693940" y="1693940"/>
                </a:lnTo>
                <a:lnTo>
                  <a:pt x="0" y="169394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835496" y="7914655"/>
            <a:ext cx="8613304" cy="1828864"/>
            <a:chOff x="0" y="0"/>
            <a:chExt cx="2268525" cy="48167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268525" cy="481676"/>
            </a:xfrm>
            <a:custGeom>
              <a:avLst/>
              <a:gdLst/>
              <a:ahLst/>
              <a:cxnLst/>
              <a:rect r="r" b="b" t="t" l="l"/>
              <a:pathLst>
                <a:path h="481676" w="2268525">
                  <a:moveTo>
                    <a:pt x="0" y="0"/>
                  </a:moveTo>
                  <a:lnTo>
                    <a:pt x="2268525" y="0"/>
                  </a:lnTo>
                  <a:lnTo>
                    <a:pt x="2268525" y="481676"/>
                  </a:lnTo>
                  <a:lnTo>
                    <a:pt x="0" y="481676"/>
                  </a:lnTo>
                  <a:close/>
                </a:path>
              </a:pathLst>
            </a:custGeom>
            <a:solidFill>
              <a:srgbClr val="FAFAF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19050"/>
              <a:ext cx="2268525" cy="46262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40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549216" y="7628375"/>
            <a:ext cx="572559" cy="572559"/>
          </a:xfrm>
          <a:custGeom>
            <a:avLst/>
            <a:gdLst/>
            <a:ahLst/>
            <a:cxnLst/>
            <a:rect r="r" b="b" t="t" l="l"/>
            <a:pathLst>
              <a:path h="572559" w="572559">
                <a:moveTo>
                  <a:pt x="0" y="0"/>
                </a:moveTo>
                <a:lnTo>
                  <a:pt x="572559" y="0"/>
                </a:lnTo>
                <a:lnTo>
                  <a:pt x="572559" y="572559"/>
                </a:lnTo>
                <a:lnTo>
                  <a:pt x="0" y="57255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028700" y="815899"/>
            <a:ext cx="13911410" cy="742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20"/>
              </a:lnSpc>
            </a:pPr>
            <a:r>
              <a:rPr lang="en-US" sz="5200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Workplace-Based Assessment (WBA) Pilot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28700" y="2146196"/>
            <a:ext cx="16230600" cy="7017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Beginning in Spring 2025, </a:t>
            </a:r>
            <a:r>
              <a:rPr lang="en-US" b="true" sz="2000">
                <a:solidFill>
                  <a:srgbClr val="041E4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all six required Patient Care core clerkships</a:t>
            </a: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 (Family Medicine, Internal Medicine, Psychiatry, Obstetrics &amp; Gynecology, Surgery, and Pediatrics), </a:t>
            </a:r>
            <a:r>
              <a:rPr lang="en-US" b="true" sz="2000">
                <a:solidFill>
                  <a:srgbClr val="041E4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including WRITE clerkships</a:t>
            </a:r>
            <a:r>
              <a:rPr lang="en-US" sz="2000">
                <a:solidFill>
                  <a:srgbClr val="041E42"/>
                </a:solidFill>
                <a:latin typeface="Open Sans"/>
                <a:ea typeface="Open Sans"/>
                <a:cs typeface="Open Sans"/>
                <a:sym typeface="Open Sans"/>
              </a:rPr>
              <a:t>, have additional WBA requirements.</a:t>
            </a:r>
            <a:r>
              <a:rPr lang="en-US" sz="200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1171254" y="8117863"/>
            <a:ext cx="2921054" cy="316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433"/>
              </a:lnSpc>
            </a:pPr>
            <a:r>
              <a:rPr lang="en-US" b="true" sz="2027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Learn More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264076" y="8520976"/>
            <a:ext cx="3828233" cy="9324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488"/>
              </a:lnSpc>
            </a:pPr>
            <a:r>
              <a:rPr lang="en-US" sz="1659">
                <a:solidFill>
                  <a:srgbClr val="18234B"/>
                </a:solidFill>
                <a:latin typeface="Open Sans"/>
                <a:ea typeface="Open Sans"/>
                <a:cs typeface="Open Sans"/>
                <a:sym typeface="Open Sans"/>
              </a:rPr>
              <a:t>Scan or click the QR code for more information about the WBA pilot and planned changes coming in 2026-2027.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28700" y="3161949"/>
            <a:ext cx="7810500" cy="49088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How to Complete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WBAs are submitted though a Qualtrics survey. Each student has a unique form link and QR code that can be used by either the student or a preceptor to submit a WBA.</a:t>
            </a:r>
            <a:r>
              <a:rPr lang="en-US" sz="1850" b="true">
                <a:solidFill>
                  <a:srgbClr val="2E2E2E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 </a:t>
            </a:r>
          </a:p>
          <a:p>
            <a:pPr algn="l">
              <a:lnSpc>
                <a:spcPts val="2590"/>
              </a:lnSpc>
            </a:pPr>
          </a:p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Required Activities: </a:t>
            </a:r>
          </a:p>
          <a:p>
            <a:pPr algn="l">
              <a:lnSpc>
                <a:spcPts val="700"/>
              </a:lnSpc>
            </a:pP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Gather a history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Perform a physical examination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Prioritize a differential diagnosis following a clinical encounter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Recommend appropriate diagnostic and screening tests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Interpret common diagnostic and screening tests</a:t>
            </a:r>
          </a:p>
          <a:p>
            <a:pPr algn="l" marL="399415" indent="-199708" lvl="1">
              <a:lnSpc>
                <a:spcPts val="2590"/>
              </a:lnSpc>
              <a:buAutoNum type="arabicPeriod" startAt="1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Provide an oral presentation of a clinical encounter</a:t>
            </a:r>
          </a:p>
          <a:p>
            <a:pPr algn="l">
              <a:lnSpc>
                <a:spcPts val="2520"/>
              </a:lnSpc>
            </a:pPr>
          </a:p>
          <a:p>
            <a:pPr algn="l">
              <a:lnSpc>
                <a:spcPts val="3079"/>
              </a:lnSpc>
            </a:pPr>
          </a:p>
        </p:txBody>
      </p:sp>
      <p:sp>
        <p:nvSpPr>
          <p:cNvPr name="TextBox 17" id="17"/>
          <p:cNvSpPr txBox="true"/>
          <p:nvPr/>
        </p:nvSpPr>
        <p:spPr>
          <a:xfrm rot="0">
            <a:off x="9448800" y="3154427"/>
            <a:ext cx="7810500" cy="44369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WBA Requirements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 3-week and 6-week clerkships: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At least two WBAs per week </a:t>
            </a:r>
            <a:r>
              <a:rPr lang="en-US" sz="1850" i="true">
                <a:solidFill>
                  <a:srgbClr val="2E2E2E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and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at least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one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assessment for each of the six required activities.</a:t>
            </a:r>
          </a:p>
          <a:p>
            <a:pPr algn="l">
              <a:lnSpc>
                <a:spcPts val="700"/>
              </a:lnSpc>
            </a:pPr>
          </a:p>
          <a:p>
            <a:pPr algn="l">
              <a:lnSpc>
                <a:spcPts val="2590"/>
              </a:lnSpc>
            </a:pP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 12-week clerkships: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At least two WBAs per week </a:t>
            </a:r>
            <a:r>
              <a:rPr lang="en-US" sz="1850" i="true">
                <a:solidFill>
                  <a:srgbClr val="2E2E2E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and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at least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two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assessments for each of the six required activities.</a:t>
            </a:r>
          </a:p>
          <a:p>
            <a:pPr algn="l">
              <a:lnSpc>
                <a:spcPts val="3079"/>
              </a:lnSpc>
            </a:pPr>
          </a:p>
          <a:p>
            <a:pPr algn="l">
              <a:lnSpc>
                <a:spcPts val="3079"/>
              </a:lnSpc>
            </a:pPr>
            <a:r>
              <a:rPr lang="en-US" sz="2199" b="true">
                <a:solidFill>
                  <a:srgbClr val="041E42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Grading Bonus</a:t>
            </a:r>
          </a:p>
          <a:p>
            <a:pPr algn="l">
              <a:lnSpc>
                <a:spcPts val="700"/>
              </a:lnSpc>
            </a:pPr>
            <a:r>
              <a:rPr lang="en-US" sz="500" b="true">
                <a:solidFill>
                  <a:srgbClr val="2E2E2E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  </a:t>
            </a:r>
          </a:p>
          <a:p>
            <a:pPr algn="l">
              <a:lnSpc>
                <a:spcPts val="2590"/>
              </a:lnSpc>
            </a:pP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 b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onus of up to 2% to the final clinical grade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is available for completing WBA requirements (not to exceed 100%).</a:t>
            </a:r>
          </a:p>
          <a:p>
            <a:pPr algn="l">
              <a:lnSpc>
                <a:spcPts val="700"/>
              </a:lnSpc>
            </a:pPr>
          </a:p>
          <a:p>
            <a:pPr algn="l" marL="399415" indent="-199708" lvl="1">
              <a:lnSpc>
                <a:spcPts val="2590"/>
              </a:lnSpc>
              <a:buFont typeface="Arial"/>
              <a:buChar char="•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% of the bonus is for completing at least two WBAs per week</a:t>
            </a:r>
          </a:p>
          <a:p>
            <a:pPr algn="l" marL="399415" indent="-199708" lvl="1">
              <a:lnSpc>
                <a:spcPts val="2590"/>
              </a:lnSpc>
              <a:buFont typeface="Arial"/>
              <a:buChar char="•"/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1% of the bonus is for completing the required number of each required activity over the course of the clerkship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93252" y="8176199"/>
            <a:ext cx="8097791" cy="12772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90"/>
              </a:lnSpc>
            </a:pP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A new OR-specific activity – </a:t>
            </a:r>
            <a:r>
              <a:rPr lang="en-US" sz="1850" b="true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Prepare effectively f</a:t>
            </a:r>
            <a:r>
              <a:rPr lang="en-US" b="true" sz="1850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or operative cases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 – is now available for students taking Ob/Gyn or General Surgery. Completion of this new activity will count towards the 2 WBAs/week portion of the grade bonus, but </a:t>
            </a:r>
            <a:r>
              <a:rPr lang="en-US" b="true" sz="1850">
                <a:solidFill>
                  <a:srgbClr val="2E2E2E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will not </a:t>
            </a:r>
            <a:r>
              <a:rPr lang="en-US" sz="1850">
                <a:solidFill>
                  <a:srgbClr val="2E2E2E"/>
                </a:solidFill>
                <a:latin typeface="Open Sans"/>
                <a:ea typeface="Open Sans"/>
                <a:cs typeface="Open Sans"/>
                <a:sym typeface="Open Sans"/>
              </a:rPr>
              <a:t>count toward the required activities portion.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DAGecf4jlZ8</dc:identifier>
  <dcterms:modified xsi:type="dcterms:W3CDTF">2011-08-01T06:04:30Z</dcterms:modified>
  <cp:revision>1</cp:revision>
  <dc:title>WBA Pilot Pitch Deck</dc:title>
</cp:coreProperties>
</file>