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Open Sans Semi-Bold" charset="1" panose="00000000000000000000"/>
      <p:regular r:id="rId7"/>
    </p:embeddedFont>
    <p:embeddedFont>
      <p:font typeface="Open Sans" charset="1" panose="00000000000000000000"/>
      <p:regular r:id="rId8"/>
    </p:embeddedFont>
    <p:embeddedFont>
      <p:font typeface="Open Sans Bold" charset="1" panose="00000000000000000000"/>
      <p:regular r:id="rId9"/>
    </p:embeddedFont>
    <p:embeddedFont>
      <p:font typeface="Open Sans Italics" charset="1" panose="000000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jpeg" Type="http://schemas.openxmlformats.org/officeDocument/2006/relationships/image"/><Relationship Id="rId5" Target="../media/image4.png" Type="http://schemas.openxmlformats.org/officeDocument/2006/relationships/image"/><Relationship Id="rId6" Target="https://education.uwmedicine.org/curriculum/compass" TargetMode="External" Type="http://schemas.openxmlformats.org/officeDocument/2006/relationships/hyperlink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1746392"/>
            <a:ext cx="2381250" cy="95250"/>
            <a:chOff x="0" y="0"/>
            <a:chExt cx="627160" cy="2508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27161" cy="25086"/>
            </a:xfrm>
            <a:custGeom>
              <a:avLst/>
              <a:gdLst/>
              <a:ahLst/>
              <a:cxnLst/>
              <a:rect r="r" b="b" t="t" l="l"/>
              <a:pathLst>
                <a:path h="25086" w="627161">
                  <a:moveTo>
                    <a:pt x="0" y="0"/>
                  </a:moveTo>
                  <a:lnTo>
                    <a:pt x="627161" y="0"/>
                  </a:lnTo>
                  <a:lnTo>
                    <a:pt x="627161" y="25086"/>
                  </a:lnTo>
                  <a:lnTo>
                    <a:pt x="0" y="25086"/>
                  </a:lnTo>
                  <a:close/>
                </a:path>
              </a:pathLst>
            </a:custGeom>
            <a:solidFill>
              <a:srgbClr val="F1B30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19050"/>
              <a:ext cx="627160" cy="60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40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true" flipV="true" rot="568675">
            <a:off x="13642765" y="7513138"/>
            <a:ext cx="1246132" cy="403435"/>
          </a:xfrm>
          <a:custGeom>
            <a:avLst/>
            <a:gdLst/>
            <a:ahLst/>
            <a:cxnLst/>
            <a:rect r="r" b="b" t="t" l="l"/>
            <a:pathLst>
              <a:path h="403435" w="1246132">
                <a:moveTo>
                  <a:pt x="1246132" y="403435"/>
                </a:moveTo>
                <a:lnTo>
                  <a:pt x="0" y="403435"/>
                </a:lnTo>
                <a:lnTo>
                  <a:pt x="0" y="0"/>
                </a:lnTo>
                <a:lnTo>
                  <a:pt x="1246132" y="0"/>
                </a:lnTo>
                <a:lnTo>
                  <a:pt x="1246132" y="403435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28700" y="815899"/>
            <a:ext cx="13911410" cy="742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20"/>
              </a:lnSpc>
            </a:pPr>
            <a:r>
              <a:rPr lang="en-US" sz="5200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Workplace-Based Assessment (WBA) Pilot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2146196"/>
            <a:ext cx="16230600" cy="701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41E42"/>
                </a:solidFill>
                <a:latin typeface="Open Sans"/>
                <a:ea typeface="Open Sans"/>
                <a:cs typeface="Open Sans"/>
                <a:sym typeface="Open Sans"/>
              </a:rPr>
              <a:t>Beginning in Spring 2025, </a:t>
            </a:r>
            <a:r>
              <a:rPr lang="en-US" b="true" sz="2000">
                <a:solidFill>
                  <a:srgbClr val="041E4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all six required Patient Care core clerkships</a:t>
            </a:r>
            <a:r>
              <a:rPr lang="en-US" sz="2000">
                <a:solidFill>
                  <a:srgbClr val="041E42"/>
                </a:solidFill>
                <a:latin typeface="Open Sans"/>
                <a:ea typeface="Open Sans"/>
                <a:cs typeface="Open Sans"/>
                <a:sym typeface="Open Sans"/>
              </a:rPr>
              <a:t> (Family Medicine, Internal Medicine, Psychiatry, Obstetrics &amp; Gynecology, Surgery, and Pediatrics), </a:t>
            </a:r>
            <a:r>
              <a:rPr lang="en-US" b="true" sz="2000">
                <a:solidFill>
                  <a:srgbClr val="041E4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including WRITE clerkships</a:t>
            </a:r>
            <a:r>
              <a:rPr lang="en-US" sz="2000">
                <a:solidFill>
                  <a:srgbClr val="041E42"/>
                </a:solidFill>
                <a:latin typeface="Open Sans"/>
                <a:ea typeface="Open Sans"/>
                <a:cs typeface="Open Sans"/>
                <a:sym typeface="Open Sans"/>
              </a:rPr>
              <a:t>, have additional WBA requirements.</a:t>
            </a:r>
            <a:r>
              <a:rPr lang="en-US" sz="200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10165047" y="7413293"/>
            <a:ext cx="3189003" cy="1642215"/>
            <a:chOff x="0" y="0"/>
            <a:chExt cx="4252003" cy="2189621"/>
          </a:xfrm>
        </p:grpSpPr>
        <p:sp>
          <p:nvSpPr>
            <p:cNvPr name="TextBox 9" id="9"/>
            <p:cNvSpPr txBox="true"/>
            <p:nvPr/>
          </p:nvSpPr>
          <p:spPr>
            <a:xfrm rot="0">
              <a:off x="357265" y="-9525"/>
              <a:ext cx="3894739" cy="41922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2433"/>
                </a:lnSpc>
              </a:pPr>
              <a:r>
                <a:rPr lang="en-US" b="true" sz="2027">
                  <a:solidFill>
                    <a:srgbClr val="041E42"/>
                  </a:solidFill>
                  <a:latin typeface="Open Sans Semi-Bold"/>
                  <a:ea typeface="Open Sans Semi-Bold"/>
                  <a:cs typeface="Open Sans Semi-Bold"/>
                  <a:sym typeface="Open Sans Semi-Bold"/>
                </a:rPr>
                <a:t>Learn More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540659"/>
              <a:ext cx="4252003" cy="16489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2488"/>
                </a:lnSpc>
              </a:pPr>
              <a:r>
                <a:rPr lang="en-US" sz="1659">
                  <a:solidFill>
                    <a:srgbClr val="18234B"/>
                  </a:solidFill>
                  <a:latin typeface="Open Sans"/>
                  <a:ea typeface="Open Sans"/>
                  <a:cs typeface="Open Sans"/>
                  <a:sym typeface="Open Sans"/>
                </a:rPr>
                <a:t>Scan or click the QR code for more information about the WBA pilot and planned changes coming in 2026-2027.</a:t>
              </a: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1028700" y="3161949"/>
            <a:ext cx="7810500" cy="63948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How to Complete</a:t>
            </a:r>
          </a:p>
          <a:p>
            <a:pPr algn="l">
              <a:lnSpc>
                <a:spcPts val="700"/>
              </a:lnSpc>
            </a:pPr>
          </a:p>
          <a:p>
            <a:pPr algn="l">
              <a:lnSpc>
                <a:spcPts val="2590"/>
              </a:lnSpc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WBAs are submitted though a Qualtrics survey. Each student has a unique form link and QR code that can be used by either the student or a preceptor to submit a WBA.</a:t>
            </a:r>
            <a:r>
              <a:rPr lang="en-US" sz="1850" b="true">
                <a:solidFill>
                  <a:srgbClr val="2E2E2E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 </a:t>
            </a:r>
          </a:p>
          <a:p>
            <a:pPr algn="l">
              <a:lnSpc>
                <a:spcPts val="2590"/>
              </a:lnSpc>
            </a:pPr>
          </a:p>
          <a:p>
            <a:pPr algn="l">
              <a:lnSpc>
                <a:spcPts val="3079"/>
              </a:lnSpc>
            </a:pPr>
            <a:r>
              <a:rPr lang="en-US" sz="2199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Required Activities: </a:t>
            </a:r>
          </a:p>
          <a:p>
            <a:pPr algn="l">
              <a:lnSpc>
                <a:spcPts val="700"/>
              </a:lnSpc>
            </a:pP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Gather a history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Perform a physical examination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Prioritize a differential diagnosis following a clinical encounter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Recommend appropriate diagnostic and screening tests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Interpret common diagnostic and screening tests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Provide an oral presentation of a clinical encounter</a:t>
            </a:r>
          </a:p>
          <a:p>
            <a:pPr algn="l">
              <a:lnSpc>
                <a:spcPts val="2520"/>
              </a:lnSpc>
            </a:pPr>
          </a:p>
          <a:p>
            <a:pPr algn="l">
              <a:lnSpc>
                <a:spcPts val="3079"/>
              </a:lnSpc>
            </a:pPr>
            <a:r>
              <a:rPr lang="en-US" sz="2199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WBA Requirements</a:t>
            </a:r>
          </a:p>
          <a:p>
            <a:pPr algn="l">
              <a:lnSpc>
                <a:spcPts val="700"/>
              </a:lnSpc>
            </a:pPr>
          </a:p>
          <a:p>
            <a:pPr algn="l">
              <a:lnSpc>
                <a:spcPts val="2590"/>
              </a:lnSpc>
            </a:pP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 3-week and 6-week clerkships: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At least two WBAs per week </a:t>
            </a:r>
            <a:r>
              <a:rPr lang="en-US" sz="1850" i="true">
                <a:solidFill>
                  <a:srgbClr val="2E2E2E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and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at least </a:t>
            </a: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one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assessment for each of the six required activities.</a:t>
            </a:r>
          </a:p>
          <a:p>
            <a:pPr algn="l">
              <a:lnSpc>
                <a:spcPts val="700"/>
              </a:lnSpc>
            </a:pPr>
          </a:p>
          <a:p>
            <a:pPr algn="l">
              <a:lnSpc>
                <a:spcPts val="2590"/>
              </a:lnSpc>
            </a:pPr>
            <a:r>
              <a:rPr lang="en-US" b="true" sz="1850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 12-week clerkships: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 At least </a:t>
            </a:r>
            <a:r>
              <a:rPr lang="en-US" b="true" sz="1850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two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WBAs per week </a:t>
            </a:r>
            <a:r>
              <a:rPr lang="en-US" sz="1850" i="true">
                <a:solidFill>
                  <a:srgbClr val="2E2E2E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and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 at least two assessments for each of the six required activities.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9448800" y="3161949"/>
            <a:ext cx="7810500" cy="37385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Grading Bonus</a:t>
            </a:r>
          </a:p>
          <a:p>
            <a:pPr algn="l">
              <a:lnSpc>
                <a:spcPts val="700"/>
              </a:lnSpc>
            </a:pPr>
          </a:p>
          <a:p>
            <a:pPr algn="l">
              <a:lnSpc>
                <a:spcPts val="2590"/>
              </a:lnSpc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Completion of new WBA requirements will add </a:t>
            </a: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 bonus of up to 2% to the final clinical grade (not to exceed 100%)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, as follows: </a:t>
            </a: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</a:p>
          <a:p>
            <a:pPr algn="l">
              <a:lnSpc>
                <a:spcPts val="2590"/>
              </a:lnSpc>
            </a:pPr>
          </a:p>
          <a:p>
            <a:pPr algn="l">
              <a:lnSpc>
                <a:spcPts val="2590"/>
              </a:lnSpc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For each WBA submitted (up to a maximum of up to 2/week) students will earn 1/6 of 1% for 3-week clerkships, 1/12 of 1% for 6-week clerkships, or 1/24 of 1% for 12-week clerkships. </a:t>
            </a:r>
          </a:p>
          <a:p>
            <a:pPr algn="l">
              <a:lnSpc>
                <a:spcPts val="2590"/>
              </a:lnSpc>
            </a:pPr>
          </a:p>
          <a:p>
            <a:pPr algn="l">
              <a:lnSpc>
                <a:spcPts val="2590"/>
              </a:lnSpc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For each activity submitted, students will earn 1/6 of 1% for 3-week and 6-week clerkships (up to a maximum of 1/activity) or 1/12 of 1% for 12-week clerkships (up to a maximum of 2/activity).  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14940110" y="6967188"/>
            <a:ext cx="2870619" cy="2849819"/>
            <a:chOff x="0" y="0"/>
            <a:chExt cx="3827492" cy="379975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2753577"/>
              <a:ext cx="3827492" cy="1046181"/>
            </a:xfrm>
            <a:custGeom>
              <a:avLst/>
              <a:gdLst/>
              <a:ahLst/>
              <a:cxnLst/>
              <a:rect r="r" b="b" t="t" l="l"/>
              <a:pathLst>
                <a:path h="1046181" w="3827492">
                  <a:moveTo>
                    <a:pt x="0" y="0"/>
                  </a:moveTo>
                  <a:lnTo>
                    <a:pt x="3827492" y="0"/>
                  </a:lnTo>
                  <a:lnTo>
                    <a:pt x="3827492" y="1046182"/>
                  </a:lnTo>
                  <a:lnTo>
                    <a:pt x="0" y="10461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5" id="15">
              <a:hlinkClick r:id="rId6" tooltip="https://education.uwmedicine.org/curriculum/compass"/>
            </p:cNvPr>
            <p:cNvSpPr/>
            <p:nvPr/>
          </p:nvSpPr>
          <p:spPr>
            <a:xfrm flipH="false" flipV="false" rot="0">
              <a:off x="0" y="0"/>
              <a:ext cx="2860597" cy="2860597"/>
            </a:xfrm>
            <a:custGeom>
              <a:avLst/>
              <a:gdLst/>
              <a:ahLst/>
              <a:cxnLst/>
              <a:rect r="r" b="b" t="t" l="l"/>
              <a:pathLst>
                <a:path h="2860597" w="2860597">
                  <a:moveTo>
                    <a:pt x="0" y="0"/>
                  </a:moveTo>
                  <a:lnTo>
                    <a:pt x="2860597" y="0"/>
                  </a:lnTo>
                  <a:lnTo>
                    <a:pt x="2860597" y="2860597"/>
                  </a:lnTo>
                  <a:lnTo>
                    <a:pt x="0" y="28605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DAGecf4jlZ8</dc:identifier>
  <dcterms:modified xsi:type="dcterms:W3CDTF">2011-08-01T06:04:30Z</dcterms:modified>
  <cp:revision>1</cp:revision>
  <dc:title>WBA Pilot Pitch Deck</dc:title>
</cp:coreProperties>
</file>