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8925C3-FE30-C958-81C1-55C006727122}" v="8" dt="2023-11-13T05:15:19.612"/>
    <p1510:client id="{BF28CD33-F68B-46AC-8E29-65C1E10C037D}" v="843" dt="2023-11-02T17:59:56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52FFB-8885-4BBF-B2D6-269337FB502C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8E3DDEF4-73FF-4AEB-A568-465C3206E697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7298906-D0B6-41DE-B34D-C12F7E6B58E3}" type="parTrans" cxnId="{F75F8DC9-478C-4036-9E3A-37A3437B3FAA}">
      <dgm:prSet/>
      <dgm:spPr/>
      <dgm:t>
        <a:bodyPr/>
        <a:lstStyle/>
        <a:p>
          <a:endParaRPr lang="en-US"/>
        </a:p>
      </dgm:t>
    </dgm:pt>
    <dgm:pt modelId="{C82B3C1E-70ED-4015-AC1A-7ABC72357931}" type="sibTrans" cxnId="{F75F8DC9-478C-4036-9E3A-37A3437B3FAA}">
      <dgm:prSet/>
      <dgm:spPr/>
      <dgm:t>
        <a:bodyPr/>
        <a:lstStyle/>
        <a:p>
          <a:endParaRPr lang="en-US"/>
        </a:p>
      </dgm:t>
    </dgm:pt>
    <dgm:pt modelId="{F0C94E24-A421-4506-821B-4AE563A75F7E}">
      <dgm:prSet phldrT="[Text]"/>
      <dgm:spPr/>
      <dgm:t>
        <a:bodyPr/>
        <a:lstStyle/>
        <a:p>
          <a:r>
            <a:rPr lang="en-US" dirty="0"/>
            <a:t>Name the problem or effect and write it at the head of fishbone.</a:t>
          </a:r>
        </a:p>
      </dgm:t>
    </dgm:pt>
    <dgm:pt modelId="{345B227B-5788-41DC-8EB4-66A85D9A504C}" type="parTrans" cxnId="{492F5320-AD10-4A84-A0C9-09331797DAF4}">
      <dgm:prSet/>
      <dgm:spPr/>
      <dgm:t>
        <a:bodyPr/>
        <a:lstStyle/>
        <a:p>
          <a:endParaRPr lang="en-US"/>
        </a:p>
      </dgm:t>
    </dgm:pt>
    <dgm:pt modelId="{EF8B2DD0-E283-4C4D-AD30-AC808C86BE91}" type="sibTrans" cxnId="{492F5320-AD10-4A84-A0C9-09331797DAF4}">
      <dgm:prSet/>
      <dgm:spPr/>
      <dgm:t>
        <a:bodyPr/>
        <a:lstStyle/>
        <a:p>
          <a:endParaRPr lang="en-US"/>
        </a:p>
      </dgm:t>
    </dgm:pt>
    <dgm:pt modelId="{89958FAE-83EB-4C68-AEA7-7216A5F24D0E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544FA9C8-5589-4096-99D9-8E6ED9539630}" type="parTrans" cxnId="{53C3101D-7C69-4481-865E-6F4A50317865}">
      <dgm:prSet/>
      <dgm:spPr/>
      <dgm:t>
        <a:bodyPr/>
        <a:lstStyle/>
        <a:p>
          <a:endParaRPr lang="en-US"/>
        </a:p>
      </dgm:t>
    </dgm:pt>
    <dgm:pt modelId="{D415C797-3734-447F-AE7A-F7C893D17394}" type="sibTrans" cxnId="{53C3101D-7C69-4481-865E-6F4A50317865}">
      <dgm:prSet/>
      <dgm:spPr/>
      <dgm:t>
        <a:bodyPr/>
        <a:lstStyle/>
        <a:p>
          <a:endParaRPr lang="en-US"/>
        </a:p>
      </dgm:t>
    </dgm:pt>
    <dgm:pt modelId="{4357941E-7140-4F22-9D54-5A73380AA2E4}">
      <dgm:prSet phldrT="[Text]"/>
      <dgm:spPr/>
      <dgm:t>
        <a:bodyPr/>
        <a:lstStyle/>
        <a:p>
          <a:r>
            <a:rPr lang="en-US" dirty="0"/>
            <a:t>Examine and decide the major categories for causes</a:t>
          </a:r>
        </a:p>
      </dgm:t>
    </dgm:pt>
    <dgm:pt modelId="{5230F35B-3A5D-43A0-8D37-31BE479F13B9}" type="parTrans" cxnId="{85E7F0F2-F5BE-45CF-BF9D-9A258B0EE407}">
      <dgm:prSet/>
      <dgm:spPr/>
      <dgm:t>
        <a:bodyPr/>
        <a:lstStyle/>
        <a:p>
          <a:endParaRPr lang="en-US"/>
        </a:p>
      </dgm:t>
    </dgm:pt>
    <dgm:pt modelId="{6FAD5CD2-7284-465A-ABCA-EA44C421A25B}" type="sibTrans" cxnId="{85E7F0F2-F5BE-45CF-BF9D-9A258B0EE407}">
      <dgm:prSet/>
      <dgm:spPr/>
      <dgm:t>
        <a:bodyPr/>
        <a:lstStyle/>
        <a:p>
          <a:endParaRPr lang="en-US"/>
        </a:p>
      </dgm:t>
    </dgm:pt>
    <dgm:pt modelId="{31142672-5C54-4B9C-A8AA-3146584235D0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B550AB65-9D2A-425D-9367-D398FBA77C75}" type="parTrans" cxnId="{C57A0916-69BD-4F34-A0D1-BC10A2697AE6}">
      <dgm:prSet/>
      <dgm:spPr/>
      <dgm:t>
        <a:bodyPr/>
        <a:lstStyle/>
        <a:p>
          <a:endParaRPr lang="en-US"/>
        </a:p>
      </dgm:t>
    </dgm:pt>
    <dgm:pt modelId="{8BC8BEC1-4534-4F54-B387-90C7EE6A44BE}" type="sibTrans" cxnId="{C57A0916-69BD-4F34-A0D1-BC10A2697AE6}">
      <dgm:prSet/>
      <dgm:spPr/>
      <dgm:t>
        <a:bodyPr/>
        <a:lstStyle/>
        <a:p>
          <a:endParaRPr lang="en-US"/>
        </a:p>
      </dgm:t>
    </dgm:pt>
    <dgm:pt modelId="{655C9A96-9AAF-4291-8D90-E62BC0C6CE61}">
      <dgm:prSet phldrT="[Text]"/>
      <dgm:spPr/>
      <dgm:t>
        <a:bodyPr/>
        <a:lstStyle/>
        <a:p>
          <a:r>
            <a:rPr lang="en-US" dirty="0"/>
            <a:t>Work through each category, brainstorming potential causes and ask ‘why’ each major cause happen. </a:t>
          </a:r>
        </a:p>
      </dgm:t>
    </dgm:pt>
    <dgm:pt modelId="{A595184A-25B2-4F2C-A3A7-DDCC67B2614C}" type="parTrans" cxnId="{FE3BC7F9-6C5F-4301-A886-E170E5101FD9}">
      <dgm:prSet/>
      <dgm:spPr/>
      <dgm:t>
        <a:bodyPr/>
        <a:lstStyle/>
        <a:p>
          <a:endParaRPr lang="en-US"/>
        </a:p>
      </dgm:t>
    </dgm:pt>
    <dgm:pt modelId="{C16AF14A-D7AB-4F56-9C9B-CC620D0E1E81}" type="sibTrans" cxnId="{FE3BC7F9-6C5F-4301-A886-E170E5101FD9}">
      <dgm:prSet/>
      <dgm:spPr/>
      <dgm:t>
        <a:bodyPr/>
        <a:lstStyle/>
        <a:p>
          <a:endParaRPr lang="en-US"/>
        </a:p>
      </dgm:t>
    </dgm:pt>
    <dgm:pt modelId="{D9EB1914-C3E4-4809-8E15-D9652917E9A2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B26D826B-53BD-4A76-8402-F4B59039EF48}" type="parTrans" cxnId="{3EA438D0-F036-4F3D-B1D1-A48249A16ACA}">
      <dgm:prSet/>
      <dgm:spPr/>
      <dgm:t>
        <a:bodyPr/>
        <a:lstStyle/>
        <a:p>
          <a:endParaRPr lang="en-US"/>
        </a:p>
      </dgm:t>
    </dgm:pt>
    <dgm:pt modelId="{B15B553E-0DE0-4B36-8004-B9CDE205F0E5}" type="sibTrans" cxnId="{3EA438D0-F036-4F3D-B1D1-A48249A16ACA}">
      <dgm:prSet/>
      <dgm:spPr/>
      <dgm:t>
        <a:bodyPr/>
        <a:lstStyle/>
        <a:p>
          <a:endParaRPr lang="en-US"/>
        </a:p>
      </dgm:t>
    </dgm:pt>
    <dgm:pt modelId="{1910787B-0706-445E-821D-16AAF6D3F593}">
      <dgm:prSet phldrT="[Text]"/>
      <dgm:spPr/>
      <dgm:t>
        <a:bodyPr/>
        <a:lstStyle/>
        <a:p>
          <a:r>
            <a:rPr lang="en-US" dirty="0"/>
            <a:t>Review the diagram and identify causes you think are the most critical. </a:t>
          </a:r>
        </a:p>
      </dgm:t>
    </dgm:pt>
    <dgm:pt modelId="{CA384728-0508-4E0D-B262-F94D8B9C0136}" type="parTrans" cxnId="{A8E08D39-D712-46F3-9AEA-DD38820D58A1}">
      <dgm:prSet/>
      <dgm:spPr/>
      <dgm:t>
        <a:bodyPr/>
        <a:lstStyle/>
        <a:p>
          <a:endParaRPr lang="en-US"/>
        </a:p>
      </dgm:t>
    </dgm:pt>
    <dgm:pt modelId="{70DDA93C-D23E-4EA7-BF73-7A125047FF5C}" type="sibTrans" cxnId="{A8E08D39-D712-46F3-9AEA-DD38820D58A1}">
      <dgm:prSet/>
      <dgm:spPr/>
      <dgm:t>
        <a:bodyPr/>
        <a:lstStyle/>
        <a:p>
          <a:endParaRPr lang="en-US"/>
        </a:p>
      </dgm:t>
    </dgm:pt>
    <dgm:pt modelId="{74D9B9AF-DF7C-447E-84CB-6F9D0AF87BD1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184FCA9B-9650-4767-B86A-2384D35413E8}" type="parTrans" cxnId="{731DA155-19B4-49CB-87AC-FA0649617861}">
      <dgm:prSet/>
      <dgm:spPr/>
      <dgm:t>
        <a:bodyPr/>
        <a:lstStyle/>
        <a:p>
          <a:endParaRPr lang="en-US"/>
        </a:p>
      </dgm:t>
    </dgm:pt>
    <dgm:pt modelId="{32058812-0C97-4E61-BB7D-1DC9D00A72ED}" type="sibTrans" cxnId="{731DA155-19B4-49CB-87AC-FA0649617861}">
      <dgm:prSet/>
      <dgm:spPr/>
      <dgm:t>
        <a:bodyPr/>
        <a:lstStyle/>
        <a:p>
          <a:endParaRPr lang="en-US"/>
        </a:p>
      </dgm:t>
    </dgm:pt>
    <dgm:pt modelId="{788DD17A-2EEB-4387-BCB0-C0FC586A4DCD}">
      <dgm:prSet phldrT="[Text]"/>
      <dgm:spPr/>
      <dgm:t>
        <a:bodyPr/>
        <a:lstStyle/>
        <a:p>
          <a:r>
            <a:rPr lang="en-US" dirty="0"/>
            <a:t>Separately, develop change ideas and action plans. </a:t>
          </a:r>
        </a:p>
      </dgm:t>
    </dgm:pt>
    <dgm:pt modelId="{939EDE0E-57A6-46E6-917B-58C386F88D1F}" type="parTrans" cxnId="{2E2F3D51-680E-42EE-A656-44BEA81F3A18}">
      <dgm:prSet/>
      <dgm:spPr/>
      <dgm:t>
        <a:bodyPr/>
        <a:lstStyle/>
        <a:p>
          <a:endParaRPr lang="en-US"/>
        </a:p>
      </dgm:t>
    </dgm:pt>
    <dgm:pt modelId="{7E05605D-EC3B-4F16-9CD3-D1A71AB4E232}" type="sibTrans" cxnId="{2E2F3D51-680E-42EE-A656-44BEA81F3A18}">
      <dgm:prSet/>
      <dgm:spPr/>
      <dgm:t>
        <a:bodyPr/>
        <a:lstStyle/>
        <a:p>
          <a:endParaRPr lang="en-US"/>
        </a:p>
      </dgm:t>
    </dgm:pt>
    <dgm:pt modelId="{D358F3A4-04A8-46F8-95E7-02D1E1A655C6}" type="pres">
      <dgm:prSet presAssocID="{C8252FFB-8885-4BBF-B2D6-269337FB502C}" presName="Name0" presStyleCnt="0">
        <dgm:presLayoutVars>
          <dgm:dir/>
          <dgm:animLvl val="lvl"/>
          <dgm:resizeHandles val="exact"/>
        </dgm:presLayoutVars>
      </dgm:prSet>
      <dgm:spPr/>
    </dgm:pt>
    <dgm:pt modelId="{59988A10-ED36-4EB3-A643-C56C8FCB8AEB}" type="pres">
      <dgm:prSet presAssocID="{8E3DDEF4-73FF-4AEB-A568-465C3206E697}" presName="linNode" presStyleCnt="0"/>
      <dgm:spPr/>
    </dgm:pt>
    <dgm:pt modelId="{08DB23E5-FB82-456B-AC24-348A3A150B66}" type="pres">
      <dgm:prSet presAssocID="{8E3DDEF4-73FF-4AEB-A568-465C3206E697}" presName="parentText" presStyleLbl="node1" presStyleIdx="0" presStyleCnt="5" custScaleX="42813">
        <dgm:presLayoutVars>
          <dgm:chMax val="1"/>
          <dgm:bulletEnabled val="1"/>
        </dgm:presLayoutVars>
      </dgm:prSet>
      <dgm:spPr/>
    </dgm:pt>
    <dgm:pt modelId="{E6FADB62-22DA-4B5A-A89B-627D2261AF61}" type="pres">
      <dgm:prSet presAssocID="{8E3DDEF4-73FF-4AEB-A568-465C3206E697}" presName="descendantText" presStyleLbl="alignAccFollowNode1" presStyleIdx="0" presStyleCnt="5">
        <dgm:presLayoutVars>
          <dgm:bulletEnabled val="1"/>
        </dgm:presLayoutVars>
      </dgm:prSet>
      <dgm:spPr/>
    </dgm:pt>
    <dgm:pt modelId="{CCDC83A5-A870-4A36-AEE0-9260D9C4C940}" type="pres">
      <dgm:prSet presAssocID="{C82B3C1E-70ED-4015-AC1A-7ABC72357931}" presName="sp" presStyleCnt="0"/>
      <dgm:spPr/>
    </dgm:pt>
    <dgm:pt modelId="{BD9EDAEE-F5ED-4C75-9F62-2E69FE4DC7C0}" type="pres">
      <dgm:prSet presAssocID="{89958FAE-83EB-4C68-AEA7-7216A5F24D0E}" presName="linNode" presStyleCnt="0"/>
      <dgm:spPr/>
    </dgm:pt>
    <dgm:pt modelId="{74B6CB4E-43C1-4FFE-BDE5-361198461765}" type="pres">
      <dgm:prSet presAssocID="{89958FAE-83EB-4C68-AEA7-7216A5F24D0E}" presName="parentText" presStyleLbl="node1" presStyleIdx="1" presStyleCnt="5" custScaleX="43089">
        <dgm:presLayoutVars>
          <dgm:chMax val="1"/>
          <dgm:bulletEnabled val="1"/>
        </dgm:presLayoutVars>
      </dgm:prSet>
      <dgm:spPr/>
    </dgm:pt>
    <dgm:pt modelId="{74225DA1-EEBA-45B6-9688-51FC81A727A9}" type="pres">
      <dgm:prSet presAssocID="{89958FAE-83EB-4C68-AEA7-7216A5F24D0E}" presName="descendantText" presStyleLbl="alignAccFollowNode1" presStyleIdx="1" presStyleCnt="5">
        <dgm:presLayoutVars>
          <dgm:bulletEnabled val="1"/>
        </dgm:presLayoutVars>
      </dgm:prSet>
      <dgm:spPr/>
    </dgm:pt>
    <dgm:pt modelId="{587F1B01-870F-43A0-89FD-652BEB6C1433}" type="pres">
      <dgm:prSet presAssocID="{D415C797-3734-447F-AE7A-F7C893D17394}" presName="sp" presStyleCnt="0"/>
      <dgm:spPr/>
    </dgm:pt>
    <dgm:pt modelId="{CF5995FB-47A2-417E-98A6-17B91113BAFA}" type="pres">
      <dgm:prSet presAssocID="{31142672-5C54-4B9C-A8AA-3146584235D0}" presName="linNode" presStyleCnt="0"/>
      <dgm:spPr/>
    </dgm:pt>
    <dgm:pt modelId="{3891633A-4C06-4708-9304-E076A827D709}" type="pres">
      <dgm:prSet presAssocID="{31142672-5C54-4B9C-A8AA-3146584235D0}" presName="parentText" presStyleLbl="node1" presStyleIdx="2" presStyleCnt="5" custScaleX="42826">
        <dgm:presLayoutVars>
          <dgm:chMax val="1"/>
          <dgm:bulletEnabled val="1"/>
        </dgm:presLayoutVars>
      </dgm:prSet>
      <dgm:spPr/>
    </dgm:pt>
    <dgm:pt modelId="{15018E1F-FED8-4C3F-B8DE-4168104B6A84}" type="pres">
      <dgm:prSet presAssocID="{31142672-5C54-4B9C-A8AA-3146584235D0}" presName="descendantText" presStyleLbl="alignAccFollowNode1" presStyleIdx="2" presStyleCnt="5">
        <dgm:presLayoutVars>
          <dgm:bulletEnabled val="1"/>
        </dgm:presLayoutVars>
      </dgm:prSet>
      <dgm:spPr/>
    </dgm:pt>
    <dgm:pt modelId="{CE27A56F-B0E2-4986-BE25-134F81067F8B}" type="pres">
      <dgm:prSet presAssocID="{8BC8BEC1-4534-4F54-B387-90C7EE6A44BE}" presName="sp" presStyleCnt="0"/>
      <dgm:spPr/>
    </dgm:pt>
    <dgm:pt modelId="{2DB4C8FC-581C-448C-8B07-6DEDE2A2E597}" type="pres">
      <dgm:prSet presAssocID="{D9EB1914-C3E4-4809-8E15-D9652917E9A2}" presName="linNode" presStyleCnt="0"/>
      <dgm:spPr/>
    </dgm:pt>
    <dgm:pt modelId="{7EC6D1E4-AA51-4621-A397-D4117A64936D}" type="pres">
      <dgm:prSet presAssocID="{D9EB1914-C3E4-4809-8E15-D9652917E9A2}" presName="parentText" presStyleLbl="node1" presStyleIdx="3" presStyleCnt="5" custScaleX="43529">
        <dgm:presLayoutVars>
          <dgm:chMax val="1"/>
          <dgm:bulletEnabled val="1"/>
        </dgm:presLayoutVars>
      </dgm:prSet>
      <dgm:spPr/>
    </dgm:pt>
    <dgm:pt modelId="{975ACB85-99CC-48FB-9E45-B744543AA215}" type="pres">
      <dgm:prSet presAssocID="{D9EB1914-C3E4-4809-8E15-D9652917E9A2}" presName="descendantText" presStyleLbl="alignAccFollowNode1" presStyleIdx="3" presStyleCnt="5">
        <dgm:presLayoutVars>
          <dgm:bulletEnabled val="1"/>
        </dgm:presLayoutVars>
      </dgm:prSet>
      <dgm:spPr/>
    </dgm:pt>
    <dgm:pt modelId="{72CA324A-EFF0-477C-9F0E-F3EAEFA34439}" type="pres">
      <dgm:prSet presAssocID="{B15B553E-0DE0-4B36-8004-B9CDE205F0E5}" presName="sp" presStyleCnt="0"/>
      <dgm:spPr/>
    </dgm:pt>
    <dgm:pt modelId="{1DC9D9FC-9160-4EA3-BC81-BE6197D349B7}" type="pres">
      <dgm:prSet presAssocID="{74D9B9AF-DF7C-447E-84CB-6F9D0AF87BD1}" presName="linNode" presStyleCnt="0"/>
      <dgm:spPr/>
    </dgm:pt>
    <dgm:pt modelId="{46F7CAC2-C889-451A-81AA-3FA3709DCD6F}" type="pres">
      <dgm:prSet presAssocID="{74D9B9AF-DF7C-447E-84CB-6F9D0AF87BD1}" presName="parentText" presStyleLbl="node1" presStyleIdx="4" presStyleCnt="5" custScaleX="42792">
        <dgm:presLayoutVars>
          <dgm:chMax val="1"/>
          <dgm:bulletEnabled val="1"/>
        </dgm:presLayoutVars>
      </dgm:prSet>
      <dgm:spPr/>
    </dgm:pt>
    <dgm:pt modelId="{47B4487B-86BA-46A0-B6B2-EC5836BF42B4}" type="pres">
      <dgm:prSet presAssocID="{74D9B9AF-DF7C-447E-84CB-6F9D0AF87BD1}" presName="descendantText" presStyleLbl="alignAccFollowNode1" presStyleIdx="4" presStyleCnt="5" custScaleX="101023">
        <dgm:presLayoutVars>
          <dgm:bulletEnabled val="1"/>
        </dgm:presLayoutVars>
      </dgm:prSet>
      <dgm:spPr/>
    </dgm:pt>
  </dgm:ptLst>
  <dgm:cxnLst>
    <dgm:cxn modelId="{C57A0916-69BD-4F34-A0D1-BC10A2697AE6}" srcId="{C8252FFB-8885-4BBF-B2D6-269337FB502C}" destId="{31142672-5C54-4B9C-A8AA-3146584235D0}" srcOrd="2" destOrd="0" parTransId="{B550AB65-9D2A-425D-9367-D398FBA77C75}" sibTransId="{8BC8BEC1-4534-4F54-B387-90C7EE6A44BE}"/>
    <dgm:cxn modelId="{9805F11A-F62F-4FCA-9F5A-F84767FE046E}" type="presOf" srcId="{788DD17A-2EEB-4387-BCB0-C0FC586A4DCD}" destId="{47B4487B-86BA-46A0-B6B2-EC5836BF42B4}" srcOrd="0" destOrd="0" presId="urn:microsoft.com/office/officeart/2005/8/layout/vList5"/>
    <dgm:cxn modelId="{53C3101D-7C69-4481-865E-6F4A50317865}" srcId="{C8252FFB-8885-4BBF-B2D6-269337FB502C}" destId="{89958FAE-83EB-4C68-AEA7-7216A5F24D0E}" srcOrd="1" destOrd="0" parTransId="{544FA9C8-5589-4096-99D9-8E6ED9539630}" sibTransId="{D415C797-3734-447F-AE7A-F7C893D17394}"/>
    <dgm:cxn modelId="{492F5320-AD10-4A84-A0C9-09331797DAF4}" srcId="{8E3DDEF4-73FF-4AEB-A568-465C3206E697}" destId="{F0C94E24-A421-4506-821B-4AE563A75F7E}" srcOrd="0" destOrd="0" parTransId="{345B227B-5788-41DC-8EB4-66A85D9A504C}" sibTransId="{EF8B2DD0-E283-4C4D-AD30-AC808C86BE91}"/>
    <dgm:cxn modelId="{2C679F2B-3335-4025-8E09-354A02939D4C}" type="presOf" srcId="{F0C94E24-A421-4506-821B-4AE563A75F7E}" destId="{E6FADB62-22DA-4B5A-A89B-627D2261AF61}" srcOrd="0" destOrd="0" presId="urn:microsoft.com/office/officeart/2005/8/layout/vList5"/>
    <dgm:cxn modelId="{A8E08D39-D712-46F3-9AEA-DD38820D58A1}" srcId="{D9EB1914-C3E4-4809-8E15-D9652917E9A2}" destId="{1910787B-0706-445E-821D-16AAF6D3F593}" srcOrd="0" destOrd="0" parTransId="{CA384728-0508-4E0D-B262-F94D8B9C0136}" sibTransId="{70DDA93C-D23E-4EA7-BF73-7A125047FF5C}"/>
    <dgm:cxn modelId="{72E9F75D-6978-408B-A659-0F5148EC5D40}" type="presOf" srcId="{655C9A96-9AAF-4291-8D90-E62BC0C6CE61}" destId="{15018E1F-FED8-4C3F-B8DE-4168104B6A84}" srcOrd="0" destOrd="0" presId="urn:microsoft.com/office/officeart/2005/8/layout/vList5"/>
    <dgm:cxn modelId="{EBA80447-E9FD-4259-B4DD-D9CC80B3D866}" type="presOf" srcId="{1910787B-0706-445E-821D-16AAF6D3F593}" destId="{975ACB85-99CC-48FB-9E45-B744543AA215}" srcOrd="0" destOrd="0" presId="urn:microsoft.com/office/officeart/2005/8/layout/vList5"/>
    <dgm:cxn modelId="{2E2F3D51-680E-42EE-A656-44BEA81F3A18}" srcId="{74D9B9AF-DF7C-447E-84CB-6F9D0AF87BD1}" destId="{788DD17A-2EEB-4387-BCB0-C0FC586A4DCD}" srcOrd="0" destOrd="0" parTransId="{939EDE0E-57A6-46E6-917B-58C386F88D1F}" sibTransId="{7E05605D-EC3B-4F16-9CD3-D1A71AB4E232}"/>
    <dgm:cxn modelId="{731DA155-19B4-49CB-87AC-FA0649617861}" srcId="{C8252FFB-8885-4BBF-B2D6-269337FB502C}" destId="{74D9B9AF-DF7C-447E-84CB-6F9D0AF87BD1}" srcOrd="4" destOrd="0" parTransId="{184FCA9B-9650-4767-B86A-2384D35413E8}" sibTransId="{32058812-0C97-4E61-BB7D-1DC9D00A72ED}"/>
    <dgm:cxn modelId="{1EB4A57F-7458-4583-8E64-BE327B6F2C0D}" type="presOf" srcId="{4357941E-7140-4F22-9D54-5A73380AA2E4}" destId="{74225DA1-EEBA-45B6-9688-51FC81A727A9}" srcOrd="0" destOrd="0" presId="urn:microsoft.com/office/officeart/2005/8/layout/vList5"/>
    <dgm:cxn modelId="{0CDAE193-649D-4391-AE93-0CEEDEF1EED7}" type="presOf" srcId="{31142672-5C54-4B9C-A8AA-3146584235D0}" destId="{3891633A-4C06-4708-9304-E076A827D709}" srcOrd="0" destOrd="0" presId="urn:microsoft.com/office/officeart/2005/8/layout/vList5"/>
    <dgm:cxn modelId="{C029CF98-B807-41E3-8C1C-235C7BD9DC01}" type="presOf" srcId="{89958FAE-83EB-4C68-AEA7-7216A5F24D0E}" destId="{74B6CB4E-43C1-4FFE-BDE5-361198461765}" srcOrd="0" destOrd="0" presId="urn:microsoft.com/office/officeart/2005/8/layout/vList5"/>
    <dgm:cxn modelId="{DACAD4A3-F3E5-417F-AC49-2F211B4CCE89}" type="presOf" srcId="{8E3DDEF4-73FF-4AEB-A568-465C3206E697}" destId="{08DB23E5-FB82-456B-AC24-348A3A150B66}" srcOrd="0" destOrd="0" presId="urn:microsoft.com/office/officeart/2005/8/layout/vList5"/>
    <dgm:cxn modelId="{64BDC9B4-8239-4125-ADEB-9648C918C148}" type="presOf" srcId="{74D9B9AF-DF7C-447E-84CB-6F9D0AF87BD1}" destId="{46F7CAC2-C889-451A-81AA-3FA3709DCD6F}" srcOrd="0" destOrd="0" presId="urn:microsoft.com/office/officeart/2005/8/layout/vList5"/>
    <dgm:cxn modelId="{F75F8DC9-478C-4036-9E3A-37A3437B3FAA}" srcId="{C8252FFB-8885-4BBF-B2D6-269337FB502C}" destId="{8E3DDEF4-73FF-4AEB-A568-465C3206E697}" srcOrd="0" destOrd="0" parTransId="{47298906-D0B6-41DE-B34D-C12F7E6B58E3}" sibTransId="{C82B3C1E-70ED-4015-AC1A-7ABC72357931}"/>
    <dgm:cxn modelId="{8DCC0CCB-9383-4207-AAE7-4D2CBA0FF38D}" type="presOf" srcId="{D9EB1914-C3E4-4809-8E15-D9652917E9A2}" destId="{7EC6D1E4-AA51-4621-A397-D4117A64936D}" srcOrd="0" destOrd="0" presId="urn:microsoft.com/office/officeart/2005/8/layout/vList5"/>
    <dgm:cxn modelId="{3EA438D0-F036-4F3D-B1D1-A48249A16ACA}" srcId="{C8252FFB-8885-4BBF-B2D6-269337FB502C}" destId="{D9EB1914-C3E4-4809-8E15-D9652917E9A2}" srcOrd="3" destOrd="0" parTransId="{B26D826B-53BD-4A76-8402-F4B59039EF48}" sibTransId="{B15B553E-0DE0-4B36-8004-B9CDE205F0E5}"/>
    <dgm:cxn modelId="{D395DAD7-5AA6-4F77-8E38-63FABBA6C328}" type="presOf" srcId="{C8252FFB-8885-4BBF-B2D6-269337FB502C}" destId="{D358F3A4-04A8-46F8-95E7-02D1E1A655C6}" srcOrd="0" destOrd="0" presId="urn:microsoft.com/office/officeart/2005/8/layout/vList5"/>
    <dgm:cxn modelId="{85E7F0F2-F5BE-45CF-BF9D-9A258B0EE407}" srcId="{89958FAE-83EB-4C68-AEA7-7216A5F24D0E}" destId="{4357941E-7140-4F22-9D54-5A73380AA2E4}" srcOrd="0" destOrd="0" parTransId="{5230F35B-3A5D-43A0-8D37-31BE479F13B9}" sibTransId="{6FAD5CD2-7284-465A-ABCA-EA44C421A25B}"/>
    <dgm:cxn modelId="{FE3BC7F9-6C5F-4301-A886-E170E5101FD9}" srcId="{31142672-5C54-4B9C-A8AA-3146584235D0}" destId="{655C9A96-9AAF-4291-8D90-E62BC0C6CE61}" srcOrd="0" destOrd="0" parTransId="{A595184A-25B2-4F2C-A3A7-DDCC67B2614C}" sibTransId="{C16AF14A-D7AB-4F56-9C9B-CC620D0E1E81}"/>
    <dgm:cxn modelId="{9CAA1C13-EAD3-4224-B5C3-04C309D465FA}" type="presParOf" srcId="{D358F3A4-04A8-46F8-95E7-02D1E1A655C6}" destId="{59988A10-ED36-4EB3-A643-C56C8FCB8AEB}" srcOrd="0" destOrd="0" presId="urn:microsoft.com/office/officeart/2005/8/layout/vList5"/>
    <dgm:cxn modelId="{C264701B-33E5-47BD-B5E5-4A7906B15C24}" type="presParOf" srcId="{59988A10-ED36-4EB3-A643-C56C8FCB8AEB}" destId="{08DB23E5-FB82-456B-AC24-348A3A150B66}" srcOrd="0" destOrd="0" presId="urn:microsoft.com/office/officeart/2005/8/layout/vList5"/>
    <dgm:cxn modelId="{292A4644-C186-4FA6-97D2-ABA616D02C51}" type="presParOf" srcId="{59988A10-ED36-4EB3-A643-C56C8FCB8AEB}" destId="{E6FADB62-22DA-4B5A-A89B-627D2261AF61}" srcOrd="1" destOrd="0" presId="urn:microsoft.com/office/officeart/2005/8/layout/vList5"/>
    <dgm:cxn modelId="{2AFD2A05-AC64-4942-BF42-AB07F9A8A29C}" type="presParOf" srcId="{D358F3A4-04A8-46F8-95E7-02D1E1A655C6}" destId="{CCDC83A5-A870-4A36-AEE0-9260D9C4C940}" srcOrd="1" destOrd="0" presId="urn:microsoft.com/office/officeart/2005/8/layout/vList5"/>
    <dgm:cxn modelId="{28592BCE-57C4-4665-B68D-7ED7438572D9}" type="presParOf" srcId="{D358F3A4-04A8-46F8-95E7-02D1E1A655C6}" destId="{BD9EDAEE-F5ED-4C75-9F62-2E69FE4DC7C0}" srcOrd="2" destOrd="0" presId="urn:microsoft.com/office/officeart/2005/8/layout/vList5"/>
    <dgm:cxn modelId="{0396576F-D523-4A5B-A394-5DF5CB487D0D}" type="presParOf" srcId="{BD9EDAEE-F5ED-4C75-9F62-2E69FE4DC7C0}" destId="{74B6CB4E-43C1-4FFE-BDE5-361198461765}" srcOrd="0" destOrd="0" presId="urn:microsoft.com/office/officeart/2005/8/layout/vList5"/>
    <dgm:cxn modelId="{34617D25-2FD6-4DCE-8DBA-0FACB83599F0}" type="presParOf" srcId="{BD9EDAEE-F5ED-4C75-9F62-2E69FE4DC7C0}" destId="{74225DA1-EEBA-45B6-9688-51FC81A727A9}" srcOrd="1" destOrd="0" presId="urn:microsoft.com/office/officeart/2005/8/layout/vList5"/>
    <dgm:cxn modelId="{48C27BB8-4BA9-44DB-A184-6862E63EB141}" type="presParOf" srcId="{D358F3A4-04A8-46F8-95E7-02D1E1A655C6}" destId="{587F1B01-870F-43A0-89FD-652BEB6C1433}" srcOrd="3" destOrd="0" presId="urn:microsoft.com/office/officeart/2005/8/layout/vList5"/>
    <dgm:cxn modelId="{7C004919-43B7-4FDA-9DFC-D7A4727BE90F}" type="presParOf" srcId="{D358F3A4-04A8-46F8-95E7-02D1E1A655C6}" destId="{CF5995FB-47A2-417E-98A6-17B91113BAFA}" srcOrd="4" destOrd="0" presId="urn:microsoft.com/office/officeart/2005/8/layout/vList5"/>
    <dgm:cxn modelId="{ACA76021-31C8-4495-AB29-749570C6CD79}" type="presParOf" srcId="{CF5995FB-47A2-417E-98A6-17B91113BAFA}" destId="{3891633A-4C06-4708-9304-E076A827D709}" srcOrd="0" destOrd="0" presId="urn:microsoft.com/office/officeart/2005/8/layout/vList5"/>
    <dgm:cxn modelId="{4A8A7E16-AA82-4622-949E-A8EAA0E41701}" type="presParOf" srcId="{CF5995FB-47A2-417E-98A6-17B91113BAFA}" destId="{15018E1F-FED8-4C3F-B8DE-4168104B6A84}" srcOrd="1" destOrd="0" presId="urn:microsoft.com/office/officeart/2005/8/layout/vList5"/>
    <dgm:cxn modelId="{434AEB85-F955-4002-937C-83421B0A61CB}" type="presParOf" srcId="{D358F3A4-04A8-46F8-95E7-02D1E1A655C6}" destId="{CE27A56F-B0E2-4986-BE25-134F81067F8B}" srcOrd="5" destOrd="0" presId="urn:microsoft.com/office/officeart/2005/8/layout/vList5"/>
    <dgm:cxn modelId="{A0C6D39D-C864-49A8-B5DC-3FE54CA1E9F0}" type="presParOf" srcId="{D358F3A4-04A8-46F8-95E7-02D1E1A655C6}" destId="{2DB4C8FC-581C-448C-8B07-6DEDE2A2E597}" srcOrd="6" destOrd="0" presId="urn:microsoft.com/office/officeart/2005/8/layout/vList5"/>
    <dgm:cxn modelId="{30F9C272-E9BE-4347-8126-D5FF7A4825D8}" type="presParOf" srcId="{2DB4C8FC-581C-448C-8B07-6DEDE2A2E597}" destId="{7EC6D1E4-AA51-4621-A397-D4117A64936D}" srcOrd="0" destOrd="0" presId="urn:microsoft.com/office/officeart/2005/8/layout/vList5"/>
    <dgm:cxn modelId="{54256C40-DA01-4D2A-8305-2B1737E2F1EA}" type="presParOf" srcId="{2DB4C8FC-581C-448C-8B07-6DEDE2A2E597}" destId="{975ACB85-99CC-48FB-9E45-B744543AA215}" srcOrd="1" destOrd="0" presId="urn:microsoft.com/office/officeart/2005/8/layout/vList5"/>
    <dgm:cxn modelId="{4C84A19E-59F1-41BD-8C72-6CD5B1D81C8C}" type="presParOf" srcId="{D358F3A4-04A8-46F8-95E7-02D1E1A655C6}" destId="{72CA324A-EFF0-477C-9F0E-F3EAEFA34439}" srcOrd="7" destOrd="0" presId="urn:microsoft.com/office/officeart/2005/8/layout/vList5"/>
    <dgm:cxn modelId="{758C70B4-5AE7-40EB-88ED-CBF5C765A44F}" type="presParOf" srcId="{D358F3A4-04A8-46F8-95E7-02D1E1A655C6}" destId="{1DC9D9FC-9160-4EA3-BC81-BE6197D349B7}" srcOrd="8" destOrd="0" presId="urn:microsoft.com/office/officeart/2005/8/layout/vList5"/>
    <dgm:cxn modelId="{639B765A-BFFA-4E89-AB8D-471BD8EB2032}" type="presParOf" srcId="{1DC9D9FC-9160-4EA3-BC81-BE6197D349B7}" destId="{46F7CAC2-C889-451A-81AA-3FA3709DCD6F}" srcOrd="0" destOrd="0" presId="urn:microsoft.com/office/officeart/2005/8/layout/vList5"/>
    <dgm:cxn modelId="{8CA40211-526E-466C-8864-71DAC8655F1C}" type="presParOf" srcId="{1DC9D9FC-9160-4EA3-BC81-BE6197D349B7}" destId="{47B4487B-86BA-46A0-B6B2-EC5836BF42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ADB62-22DA-4B5A-A89B-627D2261AF61}">
      <dsp:nvSpPr>
        <dsp:cNvPr id="0" name=""/>
        <dsp:cNvSpPr/>
      </dsp:nvSpPr>
      <dsp:spPr>
        <a:xfrm rot="5400000">
          <a:off x="5918105" y="-3053780"/>
          <a:ext cx="706251" cy="699441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Name the problem or effect and write it at the head of fishbone.</a:t>
          </a:r>
        </a:p>
      </dsp:txBody>
      <dsp:txXfrm rot="-5400000">
        <a:off x="2774024" y="124777"/>
        <a:ext cx="6959938" cy="637299"/>
      </dsp:txXfrm>
    </dsp:sp>
    <dsp:sp modelId="{08DB23E5-FB82-456B-AC24-348A3A150B66}">
      <dsp:nvSpPr>
        <dsp:cNvPr id="0" name=""/>
        <dsp:cNvSpPr/>
      </dsp:nvSpPr>
      <dsp:spPr>
        <a:xfrm>
          <a:off x="1089607" y="2019"/>
          <a:ext cx="1684416" cy="8828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1</a:t>
          </a:r>
        </a:p>
      </dsp:txBody>
      <dsp:txXfrm>
        <a:off x="1132702" y="45114"/>
        <a:ext cx="1598226" cy="796624"/>
      </dsp:txXfrm>
    </dsp:sp>
    <dsp:sp modelId="{74225DA1-EEBA-45B6-9688-51FC81A727A9}">
      <dsp:nvSpPr>
        <dsp:cNvPr id="0" name=""/>
        <dsp:cNvSpPr/>
      </dsp:nvSpPr>
      <dsp:spPr>
        <a:xfrm rot="5400000">
          <a:off x="5928964" y="-2126825"/>
          <a:ext cx="706251" cy="699441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Examine and decide the major categories for causes</a:t>
          </a:r>
        </a:p>
      </dsp:txBody>
      <dsp:txXfrm rot="-5400000">
        <a:off x="2784883" y="1051732"/>
        <a:ext cx="6959938" cy="637299"/>
      </dsp:txXfrm>
    </dsp:sp>
    <dsp:sp modelId="{74B6CB4E-43C1-4FFE-BDE5-361198461765}">
      <dsp:nvSpPr>
        <dsp:cNvPr id="0" name=""/>
        <dsp:cNvSpPr/>
      </dsp:nvSpPr>
      <dsp:spPr>
        <a:xfrm>
          <a:off x="1089607" y="928974"/>
          <a:ext cx="1695275" cy="8828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2</a:t>
          </a:r>
        </a:p>
      </dsp:txBody>
      <dsp:txXfrm>
        <a:off x="1132702" y="972069"/>
        <a:ext cx="1609085" cy="796624"/>
      </dsp:txXfrm>
    </dsp:sp>
    <dsp:sp modelId="{15018E1F-FED8-4C3F-B8DE-4168104B6A84}">
      <dsp:nvSpPr>
        <dsp:cNvPr id="0" name=""/>
        <dsp:cNvSpPr/>
      </dsp:nvSpPr>
      <dsp:spPr>
        <a:xfrm rot="5400000">
          <a:off x="5918617" y="-1199869"/>
          <a:ext cx="706251" cy="699441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Work through each category, brainstorming potential causes and ask ‘why’ each major cause happen. </a:t>
          </a:r>
        </a:p>
      </dsp:txBody>
      <dsp:txXfrm rot="-5400000">
        <a:off x="2774536" y="1978688"/>
        <a:ext cx="6959938" cy="637299"/>
      </dsp:txXfrm>
    </dsp:sp>
    <dsp:sp modelId="{3891633A-4C06-4708-9304-E076A827D709}">
      <dsp:nvSpPr>
        <dsp:cNvPr id="0" name=""/>
        <dsp:cNvSpPr/>
      </dsp:nvSpPr>
      <dsp:spPr>
        <a:xfrm>
          <a:off x="1089607" y="1855930"/>
          <a:ext cx="1684928" cy="8828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3</a:t>
          </a:r>
        </a:p>
      </dsp:txBody>
      <dsp:txXfrm>
        <a:off x="1132702" y="1899025"/>
        <a:ext cx="1598738" cy="796624"/>
      </dsp:txXfrm>
    </dsp:sp>
    <dsp:sp modelId="{975ACB85-99CC-48FB-9E45-B744543AA215}">
      <dsp:nvSpPr>
        <dsp:cNvPr id="0" name=""/>
        <dsp:cNvSpPr/>
      </dsp:nvSpPr>
      <dsp:spPr>
        <a:xfrm rot="5400000">
          <a:off x="5946275" y="-272914"/>
          <a:ext cx="706251" cy="699441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Review the diagram and identify causes you think are the most critical. </a:t>
          </a:r>
        </a:p>
      </dsp:txBody>
      <dsp:txXfrm rot="-5400000">
        <a:off x="2802194" y="2905643"/>
        <a:ext cx="6959938" cy="637299"/>
      </dsp:txXfrm>
    </dsp:sp>
    <dsp:sp modelId="{7EC6D1E4-AA51-4621-A397-D4117A64936D}">
      <dsp:nvSpPr>
        <dsp:cNvPr id="0" name=""/>
        <dsp:cNvSpPr/>
      </dsp:nvSpPr>
      <dsp:spPr>
        <a:xfrm>
          <a:off x="1089607" y="2782885"/>
          <a:ext cx="1712586" cy="8828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4</a:t>
          </a:r>
        </a:p>
      </dsp:txBody>
      <dsp:txXfrm>
        <a:off x="1132702" y="2825980"/>
        <a:ext cx="1626396" cy="796624"/>
      </dsp:txXfrm>
    </dsp:sp>
    <dsp:sp modelId="{47B4487B-86BA-46A0-B6B2-EC5836BF42B4}">
      <dsp:nvSpPr>
        <dsp:cNvPr id="0" name=""/>
        <dsp:cNvSpPr/>
      </dsp:nvSpPr>
      <dsp:spPr>
        <a:xfrm rot="5400000">
          <a:off x="5953055" y="618264"/>
          <a:ext cx="706251" cy="706596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Separately, develop change ideas and action plans. </a:t>
          </a:r>
        </a:p>
      </dsp:txBody>
      <dsp:txXfrm rot="-5400000">
        <a:off x="2773197" y="3832598"/>
        <a:ext cx="7031491" cy="637299"/>
      </dsp:txXfrm>
    </dsp:sp>
    <dsp:sp modelId="{46F7CAC2-C889-451A-81AA-3FA3709DCD6F}">
      <dsp:nvSpPr>
        <dsp:cNvPr id="0" name=""/>
        <dsp:cNvSpPr/>
      </dsp:nvSpPr>
      <dsp:spPr>
        <a:xfrm>
          <a:off x="1089607" y="3709841"/>
          <a:ext cx="1683590" cy="8828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5</a:t>
          </a:r>
        </a:p>
      </dsp:txBody>
      <dsp:txXfrm>
        <a:off x="1132702" y="3752936"/>
        <a:ext cx="1597400" cy="796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59CE-804D-E470-2EA2-1660A8930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82A9B-71F1-E9A1-3739-0365FFDD3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CD01F-4926-7341-D15E-3E3C0BAA7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7E949-0AAD-C51C-0B66-4949D4E76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86522-F98B-825E-82F0-8CEB17DF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0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1F84C-F274-91D8-24CC-E2AAE4299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E8A4C-8973-36E0-7247-FFDADB749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C9277-9A00-9ECB-766C-AB60158D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889CF-8B01-DF23-132F-AD890D5C3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884B1-ACFE-2F64-75F8-71439086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3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837B8A-A635-CB82-2BE9-F8331CC19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D1A9F-D9F9-F936-0CDA-A11D65B5D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224F7-B25C-87F1-82DE-E021C0AB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2AFF0-769C-CE16-6DDB-F898C022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48C09-28E9-9436-4030-5815A1DD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0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A35AE-BD45-33C2-D7C7-1EB2C43B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6E63C-3050-28DD-ECA4-8756F417B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224DB-7CB9-7A74-1490-B4069CDF0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75135-3101-4A22-D182-5E689630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9A808-C534-F3A8-EA34-3E4D8A262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C83A3-AB43-8308-17DB-6B4044873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644DD-27DB-8317-D4D5-E2DD66FB2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DFBED-2046-B84C-371C-5AB936C8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3207F-48DB-1E98-DC85-EBCF655B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82294-6375-857E-D947-699B23A9C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3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2AFC2-5518-04F5-DB77-B4889F952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21053-AD04-9EC1-7B07-7AD1D5FB1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080DC-F9BE-DE4C-3916-8FABBD501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4BC3F-69E3-68E0-C19B-46AD05319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83A7B-9762-BC66-CB92-DD720DFA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639FD-3FE1-8F7E-8D6A-4A9C9D7A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3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6782E-E424-7EE8-B529-1C2519B04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82795-62C1-5561-17DD-AD7604D42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0DB1E-4C70-C3EA-AC91-768249A34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4BF38-C04F-7396-B853-1C2B3B343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1417B7-E1C9-20F8-DFBA-6446C2DB3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9E65C-C6F0-8545-9019-C9C9F66C5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E8051-3AC1-73F9-5F23-0F55B853A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BD15DA-8089-32DC-5A65-604F277E6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8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3AF71-FBB5-60D9-2D4D-D68F493E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6579C-43D6-A06B-5AB2-3C2AA47E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7F19D-069F-C040-B49F-04990FA5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21A6E-B36A-10E2-5501-7C18612C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3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95A773-E73A-EA5A-2183-29DDCDEBC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B0433-5729-8787-A304-BDA66564E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BAB76-8D5A-BDD3-BE56-3AEF7A50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7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C733B-88FB-577E-254C-A2D24E9F3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86392-AD59-0ACC-7F09-5AE7905E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76029-048D-7DEC-B2E0-6B7E8EA00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614D8-2272-FD97-4F63-DCBB06EA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49F6C-73D9-DE3B-1680-DE76B97D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CD0AB-A872-6F78-9C37-C9E59D2C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3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691C7-66E3-EACE-31B0-CE92247E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F4331E-4353-8BE6-152E-75A17EE6F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0162E-6362-6831-E630-646F64A25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97120-3DF1-0048-D475-29496544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DBB23-B407-911D-D14E-2C739782E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64060-405F-E62C-445E-0D965A51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7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0F8DEF-005A-CAA2-50FA-36F69BD87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03EE5-FC3F-B9D1-DB31-5AA070090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826AE-9533-1D8B-56C5-1C3E64CE5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C73E-F0D0-4C17-B856-AE9222E09972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C46BF-B225-3509-ACFB-3B9ECB6D0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6DC9-549B-E09D-B857-66AE03946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54C6E-FE04-4D52-9F85-BAC18DAD6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9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AB48D-9E16-46FF-8B32-B5C73D137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385" y="1465398"/>
            <a:ext cx="10993549" cy="1475013"/>
          </a:xfrm>
        </p:spPr>
        <p:txBody>
          <a:bodyPr>
            <a:noAutofit/>
          </a:bodyPr>
          <a:lstStyle/>
          <a:p>
            <a:r>
              <a:rPr lang="en-US" sz="4400" dirty="0"/>
              <a:t>CAUSE &amp; EFFECT DIAGRAM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080" y="871656"/>
            <a:ext cx="1780660" cy="1772561"/>
          </a:xfrm>
          <a:prstGeom prst="rect">
            <a:avLst/>
          </a:prstGeom>
        </p:spPr>
      </p:pic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6880" y="400306"/>
            <a:ext cx="11389360" cy="21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423FED-9A64-91F4-1226-A2305F6C89D7}"/>
              </a:ext>
            </a:extLst>
          </p:cNvPr>
          <p:cNvSpPr txBox="1"/>
          <p:nvPr/>
        </p:nvSpPr>
        <p:spPr>
          <a:xfrm>
            <a:off x="6944359" y="6425977"/>
            <a:ext cx="5019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EDUCATIONAL QUALITY IMPROVEMENT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8AD56B-E9B7-B018-6FC6-747413BF8664}"/>
              </a:ext>
            </a:extLst>
          </p:cNvPr>
          <p:cNvSpPr txBox="1"/>
          <p:nvPr/>
        </p:nvSpPr>
        <p:spPr>
          <a:xfrm>
            <a:off x="10450286" y="108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0C1BD6B-10CC-76C0-311C-3638B808B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0331" y="3490283"/>
            <a:ext cx="9144000" cy="205397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ffectLst/>
                <a:latin typeface="Calibri"/>
                <a:ea typeface="Malgun Gothic"/>
                <a:cs typeface="Times New Roman"/>
              </a:rPr>
              <a:t>A Cause-and-Effect Diagram, also known as a Fishbone Diagram or an Ishikawa Diagram, is a visual tool used in Continuous Quality Improvement (CQI) to identify and analyze the possible causes of a specific </a:t>
            </a:r>
            <a:r>
              <a:rPr lang="en-US" dirty="0">
                <a:latin typeface="Calibri"/>
                <a:ea typeface="Malgun Gothic"/>
                <a:cs typeface="Times New Roman"/>
              </a:rPr>
              <a:t>issue or problem</a:t>
            </a:r>
            <a:r>
              <a:rPr lang="en-US" dirty="0">
                <a:effectLst/>
                <a:latin typeface="Calibri"/>
                <a:ea typeface="Malgun Gothic"/>
                <a:cs typeface="Times New Roman"/>
              </a:rPr>
              <a:t>. The diagram helps teams</a:t>
            </a:r>
            <a:r>
              <a:rPr lang="en-US" dirty="0">
                <a:latin typeface="Calibri"/>
                <a:ea typeface="Malgun Gothic"/>
                <a:cs typeface="Times New Roman"/>
              </a:rPr>
              <a:t> 1.</a:t>
            </a:r>
            <a:r>
              <a:rPr lang="en-US" dirty="0">
                <a:effectLst/>
                <a:latin typeface="Calibri"/>
                <a:ea typeface="Malgun Gothic"/>
                <a:cs typeface="Times New Roman"/>
              </a:rPr>
              <a:t> brainstorm and categorize potential causes to better understand the root causes of a problem, and 2. produce change ideas to directly address the causes.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050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AB48D-9E16-46FF-8B32-B5C73D137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80" y="643903"/>
            <a:ext cx="10993549" cy="1279294"/>
          </a:xfrm>
        </p:spPr>
        <p:txBody>
          <a:bodyPr>
            <a:noAutofit/>
          </a:bodyPr>
          <a:lstStyle/>
          <a:p>
            <a:r>
              <a:rPr lang="en-US" sz="3200" b="1" dirty="0"/>
              <a:t>CAUSE &amp; EFFECT DIAGRAM: How to create and use the diagram</a:t>
            </a:r>
            <a:br>
              <a:rPr lang="en-US" sz="3200" b="1" dirty="0"/>
            </a:br>
            <a:endParaRPr lang="en-US" sz="3200" b="1" dirty="0"/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6880" y="400306"/>
            <a:ext cx="11389360" cy="21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423FED-9A64-91F4-1226-A2305F6C89D7}"/>
              </a:ext>
            </a:extLst>
          </p:cNvPr>
          <p:cNvSpPr txBox="1"/>
          <p:nvPr/>
        </p:nvSpPr>
        <p:spPr>
          <a:xfrm>
            <a:off x="7107060" y="6417029"/>
            <a:ext cx="508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EDUCATIONAL QUALITY IMPROVEMENT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8AD56B-E9B7-B018-6FC6-747413BF8664}"/>
              </a:ext>
            </a:extLst>
          </p:cNvPr>
          <p:cNvSpPr txBox="1"/>
          <p:nvPr/>
        </p:nvSpPr>
        <p:spPr>
          <a:xfrm>
            <a:off x="10450286" y="108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E73252D-1146-D633-2648-D43ABDCB88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261153"/>
              </p:ext>
            </p:extLst>
          </p:nvPr>
        </p:nvGraphicFramePr>
        <p:xfrm>
          <a:off x="897466" y="1822354"/>
          <a:ext cx="10928773" cy="459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15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6880" y="400306"/>
            <a:ext cx="11389360" cy="21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423FED-9A64-91F4-1226-A2305F6C89D7}"/>
              </a:ext>
            </a:extLst>
          </p:cNvPr>
          <p:cNvSpPr txBox="1"/>
          <p:nvPr/>
        </p:nvSpPr>
        <p:spPr>
          <a:xfrm>
            <a:off x="7076908" y="6385267"/>
            <a:ext cx="5115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EDUCATIONAL QUALITY IMPROVEMENT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8AD56B-E9B7-B018-6FC6-747413BF8664}"/>
              </a:ext>
            </a:extLst>
          </p:cNvPr>
          <p:cNvSpPr txBox="1"/>
          <p:nvPr/>
        </p:nvSpPr>
        <p:spPr>
          <a:xfrm>
            <a:off x="10450286" y="108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1033" name="Google Shape;753;p26">
            <a:extLst>
              <a:ext uri="{FF2B5EF4-FFF2-40B4-BE49-F238E27FC236}">
                <a16:creationId xmlns:a16="http://schemas.microsoft.com/office/drawing/2014/main" id="{AD91479B-94D7-E05E-65C4-53CF207A49C6}"/>
              </a:ext>
            </a:extLst>
          </p:cNvPr>
          <p:cNvGrpSpPr/>
          <p:nvPr/>
        </p:nvGrpSpPr>
        <p:grpSpPr>
          <a:xfrm>
            <a:off x="594804" y="3463289"/>
            <a:ext cx="10759735" cy="1104071"/>
            <a:chOff x="1141074" y="2459055"/>
            <a:chExt cx="6861847" cy="838782"/>
          </a:xfrm>
        </p:grpSpPr>
        <p:sp>
          <p:nvSpPr>
            <p:cNvPr id="1034" name="Google Shape;754;p26">
              <a:extLst>
                <a:ext uri="{FF2B5EF4-FFF2-40B4-BE49-F238E27FC236}">
                  <a16:creationId xmlns:a16="http://schemas.microsoft.com/office/drawing/2014/main" id="{6A316809-371D-274A-4173-4EBDCC4AEB9A}"/>
                </a:ext>
              </a:extLst>
            </p:cNvPr>
            <p:cNvSpPr/>
            <p:nvPr/>
          </p:nvSpPr>
          <p:spPr>
            <a:xfrm>
              <a:off x="1444225" y="2846200"/>
              <a:ext cx="5406688" cy="60373"/>
            </a:xfrm>
            <a:custGeom>
              <a:avLst/>
              <a:gdLst/>
              <a:ahLst/>
              <a:cxnLst/>
              <a:rect l="l" t="t" r="r" b="b"/>
              <a:pathLst>
                <a:path w="170760" h="2811" extrusionOk="0">
                  <a:moveTo>
                    <a:pt x="0" y="1"/>
                  </a:moveTo>
                  <a:lnTo>
                    <a:pt x="0" y="2811"/>
                  </a:lnTo>
                  <a:lnTo>
                    <a:pt x="170760" y="2811"/>
                  </a:lnTo>
                  <a:lnTo>
                    <a:pt x="170760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755;p26">
              <a:extLst>
                <a:ext uri="{FF2B5EF4-FFF2-40B4-BE49-F238E27FC236}">
                  <a16:creationId xmlns:a16="http://schemas.microsoft.com/office/drawing/2014/main" id="{0DA15840-932D-B764-87A3-DDB1F1C9D669}"/>
                </a:ext>
              </a:extLst>
            </p:cNvPr>
            <p:cNvSpPr/>
            <p:nvPr/>
          </p:nvSpPr>
          <p:spPr>
            <a:xfrm>
              <a:off x="6720499" y="2459055"/>
              <a:ext cx="1282422" cy="838782"/>
            </a:xfrm>
            <a:custGeom>
              <a:avLst/>
              <a:gdLst/>
              <a:ahLst/>
              <a:cxnLst/>
              <a:rect l="l" t="t" r="r" b="b"/>
              <a:pathLst>
                <a:path w="59710" h="39054" extrusionOk="0">
                  <a:moveTo>
                    <a:pt x="0" y="1"/>
                  </a:moveTo>
                  <a:lnTo>
                    <a:pt x="0" y="39053"/>
                  </a:lnTo>
                  <a:lnTo>
                    <a:pt x="40184" y="39053"/>
                  </a:lnTo>
                  <a:cubicBezTo>
                    <a:pt x="50959" y="39053"/>
                    <a:pt x="59710" y="30314"/>
                    <a:pt x="59710" y="19527"/>
                  </a:cubicBezTo>
                  <a:cubicBezTo>
                    <a:pt x="59710" y="8740"/>
                    <a:pt x="50959" y="1"/>
                    <a:pt x="40184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 dirty="0">
                  <a:solidFill>
                    <a:srgbClr val="FFFFFF"/>
                  </a:solidFill>
                  <a:latin typeface="Fira Sans Extra Condensed Medium"/>
                  <a:sym typeface="Fira Sans Extra Condensed Medium"/>
                </a:rPr>
                <a:t>Effect: </a:t>
              </a:r>
              <a:endParaRPr dirty="0">
                <a:solidFill>
                  <a:srgbClr val="FFFFFF"/>
                </a:solidFill>
              </a:endParaRPr>
            </a:p>
          </p:txBody>
        </p:sp>
        <p:sp>
          <p:nvSpPr>
            <p:cNvPr id="1036" name="Google Shape;756;p26">
              <a:extLst>
                <a:ext uri="{FF2B5EF4-FFF2-40B4-BE49-F238E27FC236}">
                  <a16:creationId xmlns:a16="http://schemas.microsoft.com/office/drawing/2014/main" id="{6B98AD2E-14A4-C6C6-10AD-2B528E8412B5}"/>
                </a:ext>
              </a:extLst>
            </p:cNvPr>
            <p:cNvSpPr/>
            <p:nvPr/>
          </p:nvSpPr>
          <p:spPr>
            <a:xfrm>
              <a:off x="1141074" y="2673024"/>
              <a:ext cx="394960" cy="395029"/>
            </a:xfrm>
            <a:custGeom>
              <a:avLst/>
              <a:gdLst/>
              <a:ahLst/>
              <a:cxnLst/>
              <a:rect l="l" t="t" r="r" b="b"/>
              <a:pathLst>
                <a:path w="27314" h="27314" extrusionOk="0">
                  <a:moveTo>
                    <a:pt x="13657" y="0"/>
                  </a:moveTo>
                  <a:cubicBezTo>
                    <a:pt x="6109" y="0"/>
                    <a:pt x="1" y="6120"/>
                    <a:pt x="1" y="13657"/>
                  </a:cubicBezTo>
                  <a:cubicBezTo>
                    <a:pt x="1" y="21205"/>
                    <a:pt x="6109" y="27313"/>
                    <a:pt x="13657" y="27313"/>
                  </a:cubicBezTo>
                  <a:cubicBezTo>
                    <a:pt x="21206" y="27313"/>
                    <a:pt x="27314" y="21205"/>
                    <a:pt x="27314" y="13657"/>
                  </a:cubicBezTo>
                  <a:cubicBezTo>
                    <a:pt x="27314" y="6120"/>
                    <a:pt x="21206" y="0"/>
                    <a:pt x="1365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7" name="Google Shape;757;p26">
            <a:extLst>
              <a:ext uri="{FF2B5EF4-FFF2-40B4-BE49-F238E27FC236}">
                <a16:creationId xmlns:a16="http://schemas.microsoft.com/office/drawing/2014/main" id="{73CB7346-A476-B8F8-A16C-383223716299}"/>
              </a:ext>
            </a:extLst>
          </p:cNvPr>
          <p:cNvSpPr/>
          <p:nvPr/>
        </p:nvSpPr>
        <p:spPr>
          <a:xfrm>
            <a:off x="3418664" y="3827064"/>
            <a:ext cx="87612" cy="97646"/>
          </a:xfrm>
          <a:custGeom>
            <a:avLst/>
            <a:gdLst/>
            <a:ahLst/>
            <a:cxnLst/>
            <a:rect l="l" t="t" r="r" b="b"/>
            <a:pathLst>
              <a:path w="3418" h="3454" extrusionOk="0">
                <a:moveTo>
                  <a:pt x="3418" y="0"/>
                </a:moveTo>
                <a:lnTo>
                  <a:pt x="1" y="989"/>
                </a:lnTo>
                <a:lnTo>
                  <a:pt x="2561" y="3453"/>
                </a:lnTo>
                <a:lnTo>
                  <a:pt x="34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8" name="Google Shape;758;p26">
            <a:extLst>
              <a:ext uri="{FF2B5EF4-FFF2-40B4-BE49-F238E27FC236}">
                <a16:creationId xmlns:a16="http://schemas.microsoft.com/office/drawing/2014/main" id="{5E18C3A0-B569-75CD-8617-07992B0C1CF9}"/>
              </a:ext>
            </a:extLst>
          </p:cNvPr>
          <p:cNvSpPr/>
          <p:nvPr/>
        </p:nvSpPr>
        <p:spPr>
          <a:xfrm>
            <a:off x="3418664" y="3927897"/>
            <a:ext cx="87612" cy="97307"/>
          </a:xfrm>
          <a:custGeom>
            <a:avLst/>
            <a:gdLst/>
            <a:ahLst/>
            <a:cxnLst/>
            <a:rect l="l" t="t" r="r" b="b"/>
            <a:pathLst>
              <a:path w="3418" h="3442" extrusionOk="0">
                <a:moveTo>
                  <a:pt x="2561" y="0"/>
                </a:moveTo>
                <a:lnTo>
                  <a:pt x="1" y="2453"/>
                </a:lnTo>
                <a:lnTo>
                  <a:pt x="3418" y="3441"/>
                </a:lnTo>
                <a:lnTo>
                  <a:pt x="25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39" name="Google Shape;759;p26">
            <a:extLst>
              <a:ext uri="{FF2B5EF4-FFF2-40B4-BE49-F238E27FC236}">
                <a16:creationId xmlns:a16="http://schemas.microsoft.com/office/drawing/2014/main" id="{ACBCEECD-DAF7-D08E-5BDD-4F50CEA3362F}"/>
              </a:ext>
            </a:extLst>
          </p:cNvPr>
          <p:cNvGrpSpPr/>
          <p:nvPr/>
        </p:nvGrpSpPr>
        <p:grpSpPr>
          <a:xfrm>
            <a:off x="6953373" y="1627716"/>
            <a:ext cx="1734071" cy="4676719"/>
            <a:chOff x="4876288" y="1048970"/>
            <a:chExt cx="1452975" cy="3552984"/>
          </a:xfrm>
        </p:grpSpPr>
        <p:sp>
          <p:nvSpPr>
            <p:cNvPr id="1040" name="Google Shape;760;p26">
              <a:extLst>
                <a:ext uri="{FF2B5EF4-FFF2-40B4-BE49-F238E27FC236}">
                  <a16:creationId xmlns:a16="http://schemas.microsoft.com/office/drawing/2014/main" id="{5333F107-55DA-8D99-7B59-D6661BAA7D32}"/>
                </a:ext>
              </a:extLst>
            </p:cNvPr>
            <p:cNvSpPr/>
            <p:nvPr/>
          </p:nvSpPr>
          <p:spPr>
            <a:xfrm>
              <a:off x="6151819" y="2790220"/>
              <a:ext cx="73152" cy="73926"/>
            </a:xfrm>
            <a:custGeom>
              <a:avLst/>
              <a:gdLst/>
              <a:ahLst/>
              <a:cxnLst/>
              <a:rect l="l" t="t" r="r" b="b"/>
              <a:pathLst>
                <a:path w="3406" h="3442" extrusionOk="0">
                  <a:moveTo>
                    <a:pt x="3406" y="0"/>
                  </a:moveTo>
                  <a:lnTo>
                    <a:pt x="1" y="988"/>
                  </a:lnTo>
                  <a:lnTo>
                    <a:pt x="2561" y="3441"/>
                  </a:lnTo>
                  <a:lnTo>
                    <a:pt x="34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761;p26">
              <a:extLst>
                <a:ext uri="{FF2B5EF4-FFF2-40B4-BE49-F238E27FC236}">
                  <a16:creationId xmlns:a16="http://schemas.microsoft.com/office/drawing/2014/main" id="{2D77E558-A307-D09E-B646-1CEDB9A5E528}"/>
                </a:ext>
              </a:extLst>
            </p:cNvPr>
            <p:cNvSpPr/>
            <p:nvPr/>
          </p:nvSpPr>
          <p:spPr>
            <a:xfrm>
              <a:off x="6151819" y="2885087"/>
              <a:ext cx="73152" cy="73926"/>
            </a:xfrm>
            <a:custGeom>
              <a:avLst/>
              <a:gdLst/>
              <a:ahLst/>
              <a:cxnLst/>
              <a:rect l="l" t="t" r="r" b="b"/>
              <a:pathLst>
                <a:path w="3406" h="3442" extrusionOk="0">
                  <a:moveTo>
                    <a:pt x="2561" y="0"/>
                  </a:moveTo>
                  <a:lnTo>
                    <a:pt x="1" y="2453"/>
                  </a:lnTo>
                  <a:lnTo>
                    <a:pt x="3406" y="3441"/>
                  </a:lnTo>
                  <a:lnTo>
                    <a:pt x="25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762;p26">
              <a:extLst>
                <a:ext uri="{FF2B5EF4-FFF2-40B4-BE49-F238E27FC236}">
                  <a16:creationId xmlns:a16="http://schemas.microsoft.com/office/drawing/2014/main" id="{B91B11BA-0D6F-060A-A885-515B0EE02283}"/>
                </a:ext>
              </a:extLst>
            </p:cNvPr>
            <p:cNvSpPr/>
            <p:nvPr/>
          </p:nvSpPr>
          <p:spPr>
            <a:xfrm>
              <a:off x="5457304" y="1356166"/>
              <a:ext cx="749264" cy="1484203"/>
            </a:xfrm>
            <a:custGeom>
              <a:avLst/>
              <a:gdLst/>
              <a:ahLst/>
              <a:cxnLst/>
              <a:rect l="l" t="t" r="r" b="b"/>
              <a:pathLst>
                <a:path w="34886" h="69105" extrusionOk="0">
                  <a:moveTo>
                    <a:pt x="452" y="1"/>
                  </a:moveTo>
                  <a:cubicBezTo>
                    <a:pt x="332" y="1"/>
                    <a:pt x="214" y="52"/>
                    <a:pt x="132" y="155"/>
                  </a:cubicBezTo>
                  <a:cubicBezTo>
                    <a:pt x="1" y="322"/>
                    <a:pt x="24" y="584"/>
                    <a:pt x="203" y="715"/>
                  </a:cubicBezTo>
                  <a:cubicBezTo>
                    <a:pt x="15062" y="12478"/>
                    <a:pt x="23480" y="30338"/>
                    <a:pt x="27921" y="43244"/>
                  </a:cubicBezTo>
                  <a:cubicBezTo>
                    <a:pt x="32743" y="57258"/>
                    <a:pt x="34053" y="68628"/>
                    <a:pt x="34064" y="68747"/>
                  </a:cubicBezTo>
                  <a:cubicBezTo>
                    <a:pt x="34088" y="68950"/>
                    <a:pt x="34267" y="69104"/>
                    <a:pt x="34469" y="69104"/>
                  </a:cubicBezTo>
                  <a:cubicBezTo>
                    <a:pt x="34481" y="69104"/>
                    <a:pt x="34493" y="69104"/>
                    <a:pt x="34505" y="69092"/>
                  </a:cubicBezTo>
                  <a:cubicBezTo>
                    <a:pt x="34731" y="69069"/>
                    <a:pt x="34886" y="68878"/>
                    <a:pt x="34862" y="68652"/>
                  </a:cubicBezTo>
                  <a:cubicBezTo>
                    <a:pt x="34850" y="68545"/>
                    <a:pt x="33529" y="57091"/>
                    <a:pt x="28683" y="43006"/>
                  </a:cubicBezTo>
                  <a:cubicBezTo>
                    <a:pt x="24206" y="29992"/>
                    <a:pt x="15717" y="11978"/>
                    <a:pt x="703" y="84"/>
                  </a:cubicBezTo>
                  <a:cubicBezTo>
                    <a:pt x="628" y="29"/>
                    <a:pt x="539" y="1"/>
                    <a:pt x="45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763;p26">
              <a:extLst>
                <a:ext uri="{FF2B5EF4-FFF2-40B4-BE49-F238E27FC236}">
                  <a16:creationId xmlns:a16="http://schemas.microsoft.com/office/drawing/2014/main" id="{6F9B3714-587E-C8D1-C9A1-AC12C6B7C301}"/>
                </a:ext>
              </a:extLst>
            </p:cNvPr>
            <p:cNvSpPr/>
            <p:nvPr/>
          </p:nvSpPr>
          <p:spPr>
            <a:xfrm>
              <a:off x="5662385" y="2516852"/>
              <a:ext cx="476414" cy="12543"/>
            </a:xfrm>
            <a:custGeom>
              <a:avLst/>
              <a:gdLst/>
              <a:ahLst/>
              <a:cxnLst/>
              <a:rect l="l" t="t" r="r" b="b"/>
              <a:pathLst>
                <a:path w="22182" h="584" extrusionOk="0">
                  <a:moveTo>
                    <a:pt x="286" y="0"/>
                  </a:moveTo>
                  <a:cubicBezTo>
                    <a:pt x="131" y="0"/>
                    <a:pt x="0" y="131"/>
                    <a:pt x="0" y="286"/>
                  </a:cubicBezTo>
                  <a:cubicBezTo>
                    <a:pt x="0" y="453"/>
                    <a:pt x="131" y="584"/>
                    <a:pt x="286" y="584"/>
                  </a:cubicBezTo>
                  <a:lnTo>
                    <a:pt x="21896" y="584"/>
                  </a:lnTo>
                  <a:cubicBezTo>
                    <a:pt x="22051" y="584"/>
                    <a:pt x="22182" y="453"/>
                    <a:pt x="22182" y="286"/>
                  </a:cubicBezTo>
                  <a:cubicBezTo>
                    <a:pt x="22182" y="131"/>
                    <a:pt x="22051" y="0"/>
                    <a:pt x="218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764;p26">
              <a:extLst>
                <a:ext uri="{FF2B5EF4-FFF2-40B4-BE49-F238E27FC236}">
                  <a16:creationId xmlns:a16="http://schemas.microsoft.com/office/drawing/2014/main" id="{F9676783-772D-A490-8D7E-A525C5C29D34}"/>
                </a:ext>
              </a:extLst>
            </p:cNvPr>
            <p:cNvSpPr/>
            <p:nvPr/>
          </p:nvSpPr>
          <p:spPr>
            <a:xfrm>
              <a:off x="5648833" y="2096662"/>
              <a:ext cx="234513" cy="432729"/>
            </a:xfrm>
            <a:custGeom>
              <a:avLst/>
              <a:gdLst/>
              <a:ahLst/>
              <a:cxnLst/>
              <a:rect l="l" t="t" r="r" b="b"/>
              <a:pathLst>
                <a:path w="10919" h="20148" extrusionOk="0">
                  <a:moveTo>
                    <a:pt x="378" y="0"/>
                  </a:moveTo>
                  <a:cubicBezTo>
                    <a:pt x="326" y="0"/>
                    <a:pt x="274" y="13"/>
                    <a:pt x="226" y="38"/>
                  </a:cubicBezTo>
                  <a:cubicBezTo>
                    <a:pt x="60" y="122"/>
                    <a:pt x="0" y="312"/>
                    <a:pt x="83" y="479"/>
                  </a:cubicBezTo>
                  <a:lnTo>
                    <a:pt x="10251" y="19969"/>
                  </a:lnTo>
                  <a:cubicBezTo>
                    <a:pt x="10311" y="20088"/>
                    <a:pt x="10430" y="20148"/>
                    <a:pt x="10549" y="20148"/>
                  </a:cubicBezTo>
                  <a:cubicBezTo>
                    <a:pt x="10597" y="20148"/>
                    <a:pt x="10644" y="20136"/>
                    <a:pt x="10692" y="20112"/>
                  </a:cubicBezTo>
                  <a:cubicBezTo>
                    <a:pt x="10859" y="20029"/>
                    <a:pt x="10918" y="19838"/>
                    <a:pt x="10835" y="19672"/>
                  </a:cubicBezTo>
                  <a:lnTo>
                    <a:pt x="667" y="169"/>
                  </a:lnTo>
                  <a:cubicBezTo>
                    <a:pt x="609" y="62"/>
                    <a:pt x="494" y="0"/>
                    <a:pt x="3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765;p26">
              <a:extLst>
                <a:ext uri="{FF2B5EF4-FFF2-40B4-BE49-F238E27FC236}">
                  <a16:creationId xmlns:a16="http://schemas.microsoft.com/office/drawing/2014/main" id="{D3AEC7AE-FB5E-957E-E1D7-4AB427ABFAE6}"/>
                </a:ext>
              </a:extLst>
            </p:cNvPr>
            <p:cNvSpPr/>
            <p:nvPr/>
          </p:nvSpPr>
          <p:spPr>
            <a:xfrm>
              <a:off x="5457304" y="2903220"/>
              <a:ext cx="749264" cy="1483988"/>
            </a:xfrm>
            <a:custGeom>
              <a:avLst/>
              <a:gdLst/>
              <a:ahLst/>
              <a:cxnLst/>
              <a:rect l="l" t="t" r="r" b="b"/>
              <a:pathLst>
                <a:path w="34886" h="69095" extrusionOk="0">
                  <a:moveTo>
                    <a:pt x="34461" y="0"/>
                  </a:moveTo>
                  <a:cubicBezTo>
                    <a:pt x="34264" y="0"/>
                    <a:pt x="34087" y="149"/>
                    <a:pt x="34064" y="360"/>
                  </a:cubicBezTo>
                  <a:cubicBezTo>
                    <a:pt x="34053" y="467"/>
                    <a:pt x="32743" y="11837"/>
                    <a:pt x="27921" y="25851"/>
                  </a:cubicBezTo>
                  <a:cubicBezTo>
                    <a:pt x="23480" y="38757"/>
                    <a:pt x="15062" y="56617"/>
                    <a:pt x="203" y="68380"/>
                  </a:cubicBezTo>
                  <a:cubicBezTo>
                    <a:pt x="24" y="68523"/>
                    <a:pt x="1" y="68773"/>
                    <a:pt x="132" y="68951"/>
                  </a:cubicBezTo>
                  <a:cubicBezTo>
                    <a:pt x="215" y="69047"/>
                    <a:pt x="334" y="69094"/>
                    <a:pt x="453" y="69094"/>
                  </a:cubicBezTo>
                  <a:cubicBezTo>
                    <a:pt x="536" y="69094"/>
                    <a:pt x="632" y="69070"/>
                    <a:pt x="703" y="69011"/>
                  </a:cubicBezTo>
                  <a:cubicBezTo>
                    <a:pt x="15717" y="57117"/>
                    <a:pt x="24206" y="39114"/>
                    <a:pt x="28683" y="26089"/>
                  </a:cubicBezTo>
                  <a:cubicBezTo>
                    <a:pt x="33529" y="12004"/>
                    <a:pt x="34850" y="562"/>
                    <a:pt x="34862" y="443"/>
                  </a:cubicBezTo>
                  <a:cubicBezTo>
                    <a:pt x="34886" y="229"/>
                    <a:pt x="34731" y="26"/>
                    <a:pt x="34505" y="2"/>
                  </a:cubicBezTo>
                  <a:cubicBezTo>
                    <a:pt x="34490" y="1"/>
                    <a:pt x="34476" y="0"/>
                    <a:pt x="344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766;p26">
              <a:extLst>
                <a:ext uri="{FF2B5EF4-FFF2-40B4-BE49-F238E27FC236}">
                  <a16:creationId xmlns:a16="http://schemas.microsoft.com/office/drawing/2014/main" id="{8F65DDD5-DC93-9A89-71BC-702652478F79}"/>
                </a:ext>
              </a:extLst>
            </p:cNvPr>
            <p:cNvSpPr/>
            <p:nvPr/>
          </p:nvSpPr>
          <p:spPr>
            <a:xfrm>
              <a:off x="5662385" y="3224177"/>
              <a:ext cx="476414" cy="12285"/>
            </a:xfrm>
            <a:custGeom>
              <a:avLst/>
              <a:gdLst/>
              <a:ahLst/>
              <a:cxnLst/>
              <a:rect l="l" t="t" r="r" b="b"/>
              <a:pathLst>
                <a:path w="22182" h="572" extrusionOk="0">
                  <a:moveTo>
                    <a:pt x="286" y="0"/>
                  </a:moveTo>
                  <a:cubicBezTo>
                    <a:pt x="131" y="0"/>
                    <a:pt x="0" y="119"/>
                    <a:pt x="0" y="286"/>
                  </a:cubicBezTo>
                  <a:cubicBezTo>
                    <a:pt x="0" y="441"/>
                    <a:pt x="131" y="572"/>
                    <a:pt x="286" y="572"/>
                  </a:cubicBezTo>
                  <a:lnTo>
                    <a:pt x="21896" y="572"/>
                  </a:lnTo>
                  <a:cubicBezTo>
                    <a:pt x="22051" y="572"/>
                    <a:pt x="22182" y="441"/>
                    <a:pt x="22182" y="286"/>
                  </a:cubicBezTo>
                  <a:cubicBezTo>
                    <a:pt x="22182" y="119"/>
                    <a:pt x="22051" y="0"/>
                    <a:pt x="218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767;p26">
              <a:extLst>
                <a:ext uri="{FF2B5EF4-FFF2-40B4-BE49-F238E27FC236}">
                  <a16:creationId xmlns:a16="http://schemas.microsoft.com/office/drawing/2014/main" id="{092AA3BD-3BA3-A031-211D-9C5778B7BA0C}"/>
                </a:ext>
              </a:extLst>
            </p:cNvPr>
            <p:cNvSpPr/>
            <p:nvPr/>
          </p:nvSpPr>
          <p:spPr>
            <a:xfrm>
              <a:off x="5648833" y="3223877"/>
              <a:ext cx="234513" cy="432986"/>
            </a:xfrm>
            <a:custGeom>
              <a:avLst/>
              <a:gdLst/>
              <a:ahLst/>
              <a:cxnLst/>
              <a:rect l="l" t="t" r="r" b="b"/>
              <a:pathLst>
                <a:path w="10919" h="20160" extrusionOk="0">
                  <a:moveTo>
                    <a:pt x="10543" y="0"/>
                  </a:moveTo>
                  <a:cubicBezTo>
                    <a:pt x="10425" y="0"/>
                    <a:pt x="10309" y="65"/>
                    <a:pt x="10251" y="181"/>
                  </a:cubicBezTo>
                  <a:lnTo>
                    <a:pt x="83" y="19671"/>
                  </a:lnTo>
                  <a:cubicBezTo>
                    <a:pt x="0" y="19838"/>
                    <a:pt x="60" y="20028"/>
                    <a:pt x="226" y="20112"/>
                  </a:cubicBezTo>
                  <a:cubicBezTo>
                    <a:pt x="274" y="20136"/>
                    <a:pt x="322" y="20159"/>
                    <a:pt x="369" y="20159"/>
                  </a:cubicBezTo>
                  <a:cubicBezTo>
                    <a:pt x="488" y="20159"/>
                    <a:pt x="607" y="20088"/>
                    <a:pt x="667" y="19981"/>
                  </a:cubicBezTo>
                  <a:lnTo>
                    <a:pt x="10835" y="478"/>
                  </a:lnTo>
                  <a:cubicBezTo>
                    <a:pt x="10918" y="324"/>
                    <a:pt x="10859" y="121"/>
                    <a:pt x="10692" y="38"/>
                  </a:cubicBezTo>
                  <a:cubicBezTo>
                    <a:pt x="10645" y="13"/>
                    <a:pt x="10594" y="0"/>
                    <a:pt x="105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768;p26">
              <a:extLst>
                <a:ext uri="{FF2B5EF4-FFF2-40B4-BE49-F238E27FC236}">
                  <a16:creationId xmlns:a16="http://schemas.microsoft.com/office/drawing/2014/main" id="{7D52714F-D0B8-1778-7790-91F872ECBE28}"/>
                </a:ext>
              </a:extLst>
            </p:cNvPr>
            <p:cNvSpPr/>
            <p:nvPr/>
          </p:nvSpPr>
          <p:spPr>
            <a:xfrm>
              <a:off x="6072803" y="2485645"/>
              <a:ext cx="66000" cy="76224"/>
            </a:xfrm>
            <a:custGeom>
              <a:avLst/>
              <a:gdLst/>
              <a:ahLst/>
              <a:cxnLst/>
              <a:rect l="l" t="t" r="r" b="b"/>
              <a:pathLst>
                <a:path w="3073" h="3549" extrusionOk="0">
                  <a:moveTo>
                    <a:pt x="1" y="1"/>
                  </a:moveTo>
                  <a:lnTo>
                    <a:pt x="1" y="3549"/>
                  </a:lnTo>
                  <a:lnTo>
                    <a:pt x="3073" y="177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769;p26">
              <a:extLst>
                <a:ext uri="{FF2B5EF4-FFF2-40B4-BE49-F238E27FC236}">
                  <a16:creationId xmlns:a16="http://schemas.microsoft.com/office/drawing/2014/main" id="{C51CE7CB-0675-70CB-7535-A550E30CADFD}"/>
                </a:ext>
              </a:extLst>
            </p:cNvPr>
            <p:cNvSpPr/>
            <p:nvPr/>
          </p:nvSpPr>
          <p:spPr>
            <a:xfrm>
              <a:off x="5819129" y="2453428"/>
              <a:ext cx="69845" cy="75708"/>
            </a:xfrm>
            <a:custGeom>
              <a:avLst/>
              <a:gdLst/>
              <a:ahLst/>
              <a:cxnLst/>
              <a:rect l="l" t="t" r="r" b="b"/>
              <a:pathLst>
                <a:path w="3252" h="3525" extrusionOk="0">
                  <a:moveTo>
                    <a:pt x="3251" y="1"/>
                  </a:moveTo>
                  <a:lnTo>
                    <a:pt x="1" y="1418"/>
                  </a:lnTo>
                  <a:lnTo>
                    <a:pt x="2858" y="3525"/>
                  </a:lnTo>
                  <a:lnTo>
                    <a:pt x="325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770;p26">
              <a:extLst>
                <a:ext uri="{FF2B5EF4-FFF2-40B4-BE49-F238E27FC236}">
                  <a16:creationId xmlns:a16="http://schemas.microsoft.com/office/drawing/2014/main" id="{41E010FE-DE1C-7B63-8BF2-4BB4D2062ACC}"/>
                </a:ext>
              </a:extLst>
            </p:cNvPr>
            <p:cNvSpPr/>
            <p:nvPr/>
          </p:nvSpPr>
          <p:spPr>
            <a:xfrm>
              <a:off x="6072803" y="3190930"/>
              <a:ext cx="66000" cy="76224"/>
            </a:xfrm>
            <a:custGeom>
              <a:avLst/>
              <a:gdLst/>
              <a:ahLst/>
              <a:cxnLst/>
              <a:rect l="l" t="t" r="r" b="b"/>
              <a:pathLst>
                <a:path w="3073" h="3549" extrusionOk="0">
                  <a:moveTo>
                    <a:pt x="1" y="0"/>
                  </a:moveTo>
                  <a:lnTo>
                    <a:pt x="1" y="3548"/>
                  </a:lnTo>
                  <a:lnTo>
                    <a:pt x="3073" y="17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771;p26">
              <a:extLst>
                <a:ext uri="{FF2B5EF4-FFF2-40B4-BE49-F238E27FC236}">
                  <a16:creationId xmlns:a16="http://schemas.microsoft.com/office/drawing/2014/main" id="{8CE8E74C-5FFD-15E5-FA92-AAE62907EFED}"/>
                </a:ext>
              </a:extLst>
            </p:cNvPr>
            <p:cNvSpPr/>
            <p:nvPr/>
          </p:nvSpPr>
          <p:spPr>
            <a:xfrm>
              <a:off x="5819129" y="3223662"/>
              <a:ext cx="69845" cy="75708"/>
            </a:xfrm>
            <a:custGeom>
              <a:avLst/>
              <a:gdLst/>
              <a:ahLst/>
              <a:cxnLst/>
              <a:rect l="l" t="t" r="r" b="b"/>
              <a:pathLst>
                <a:path w="3252" h="3525" extrusionOk="0">
                  <a:moveTo>
                    <a:pt x="2858" y="0"/>
                  </a:moveTo>
                  <a:lnTo>
                    <a:pt x="1" y="2108"/>
                  </a:lnTo>
                  <a:lnTo>
                    <a:pt x="3251" y="3524"/>
                  </a:lnTo>
                  <a:lnTo>
                    <a:pt x="28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772;p26">
              <a:extLst>
                <a:ext uri="{FF2B5EF4-FFF2-40B4-BE49-F238E27FC236}">
                  <a16:creationId xmlns:a16="http://schemas.microsoft.com/office/drawing/2014/main" id="{DFA0D9A2-DF80-326E-FFD1-FF61AF564712}"/>
                </a:ext>
              </a:extLst>
            </p:cNvPr>
            <p:cNvSpPr/>
            <p:nvPr/>
          </p:nvSpPr>
          <p:spPr>
            <a:xfrm>
              <a:off x="4876288" y="4155236"/>
              <a:ext cx="1452973" cy="446718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24"/>
                    <a:pt x="4703" y="21027"/>
                    <a:pt x="10514" y="21027"/>
                  </a:cubicBezTo>
                  <a:cubicBezTo>
                    <a:pt x="16312" y="21027"/>
                    <a:pt x="21027" y="16324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 dirty="0">
                  <a:latin typeface="Fira Sans Extra Condensed Medium"/>
                  <a:sym typeface="Fira Sans Extra Condensed Medium"/>
                </a:rPr>
                <a:t>Major category for Causes</a:t>
              </a:r>
              <a:endParaRPr dirty="0"/>
            </a:p>
          </p:txBody>
        </p:sp>
        <p:sp>
          <p:nvSpPr>
            <p:cNvPr id="1053" name="Google Shape;773;p26">
              <a:extLst>
                <a:ext uri="{FF2B5EF4-FFF2-40B4-BE49-F238E27FC236}">
                  <a16:creationId xmlns:a16="http://schemas.microsoft.com/office/drawing/2014/main" id="{21C9699E-E2C7-5E7A-F06A-BD680EFC6B5A}"/>
                </a:ext>
              </a:extLst>
            </p:cNvPr>
            <p:cNvSpPr/>
            <p:nvPr/>
          </p:nvSpPr>
          <p:spPr>
            <a:xfrm>
              <a:off x="4876288" y="1048970"/>
              <a:ext cx="1452975" cy="479765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12"/>
                    <a:pt x="4703" y="21027"/>
                    <a:pt x="10514" y="21027"/>
                  </a:cubicBezTo>
                  <a:cubicBezTo>
                    <a:pt x="16312" y="21027"/>
                    <a:pt x="21027" y="16312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dirty="0"/>
                <a:t>Major category for causes</a:t>
              </a:r>
              <a:endParaRPr dirty="0"/>
            </a:p>
          </p:txBody>
        </p:sp>
      </p:grpSp>
      <p:grpSp>
        <p:nvGrpSpPr>
          <p:cNvPr id="1058" name="Google Shape;778;p26">
            <a:extLst>
              <a:ext uri="{FF2B5EF4-FFF2-40B4-BE49-F238E27FC236}">
                <a16:creationId xmlns:a16="http://schemas.microsoft.com/office/drawing/2014/main" id="{5FA54992-137F-0CA0-E46E-BC5503149914}"/>
              </a:ext>
            </a:extLst>
          </p:cNvPr>
          <p:cNvGrpSpPr/>
          <p:nvPr/>
        </p:nvGrpSpPr>
        <p:grpSpPr>
          <a:xfrm>
            <a:off x="4199463" y="1766564"/>
            <a:ext cx="1896539" cy="4542736"/>
            <a:chOff x="3092535" y="1175777"/>
            <a:chExt cx="1589106" cy="3420392"/>
          </a:xfrm>
        </p:grpSpPr>
        <p:sp>
          <p:nvSpPr>
            <p:cNvPr id="1059" name="Google Shape;779;p26">
              <a:extLst>
                <a:ext uri="{FF2B5EF4-FFF2-40B4-BE49-F238E27FC236}">
                  <a16:creationId xmlns:a16="http://schemas.microsoft.com/office/drawing/2014/main" id="{02CE69E3-2181-466C-F3E7-BFC9E0B019B9}"/>
                </a:ext>
              </a:extLst>
            </p:cNvPr>
            <p:cNvSpPr/>
            <p:nvPr/>
          </p:nvSpPr>
          <p:spPr>
            <a:xfrm>
              <a:off x="3947818" y="1571660"/>
              <a:ext cx="678174" cy="1312404"/>
            </a:xfrm>
            <a:custGeom>
              <a:avLst/>
              <a:gdLst/>
              <a:ahLst/>
              <a:cxnLst/>
              <a:rect l="l" t="t" r="r" b="b"/>
              <a:pathLst>
                <a:path w="31576" h="61106" extrusionOk="0">
                  <a:moveTo>
                    <a:pt x="402" y="0"/>
                  </a:moveTo>
                  <a:cubicBezTo>
                    <a:pt x="295" y="0"/>
                    <a:pt x="189" y="49"/>
                    <a:pt x="119" y="146"/>
                  </a:cubicBezTo>
                  <a:cubicBezTo>
                    <a:pt x="0" y="301"/>
                    <a:pt x="24" y="527"/>
                    <a:pt x="179" y="646"/>
                  </a:cubicBezTo>
                  <a:cubicBezTo>
                    <a:pt x="13633" y="11052"/>
                    <a:pt x="21253" y="26840"/>
                    <a:pt x="25277" y="38258"/>
                  </a:cubicBezTo>
                  <a:cubicBezTo>
                    <a:pt x="29647" y="50640"/>
                    <a:pt x="30837" y="60689"/>
                    <a:pt x="30849" y="60796"/>
                  </a:cubicBezTo>
                  <a:cubicBezTo>
                    <a:pt x="30861" y="60975"/>
                    <a:pt x="31016" y="61106"/>
                    <a:pt x="31206" y="61106"/>
                  </a:cubicBezTo>
                  <a:lnTo>
                    <a:pt x="31242" y="61106"/>
                  </a:lnTo>
                  <a:cubicBezTo>
                    <a:pt x="31445" y="61082"/>
                    <a:pt x="31576" y="60903"/>
                    <a:pt x="31564" y="60713"/>
                  </a:cubicBezTo>
                  <a:cubicBezTo>
                    <a:pt x="31552" y="60606"/>
                    <a:pt x="30349" y="50485"/>
                    <a:pt x="25968" y="38032"/>
                  </a:cubicBezTo>
                  <a:cubicBezTo>
                    <a:pt x="21908" y="26518"/>
                    <a:pt x="14216" y="10588"/>
                    <a:pt x="619" y="74"/>
                  </a:cubicBezTo>
                  <a:cubicBezTo>
                    <a:pt x="555" y="25"/>
                    <a:pt x="478" y="0"/>
                    <a:pt x="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780;p26">
              <a:extLst>
                <a:ext uri="{FF2B5EF4-FFF2-40B4-BE49-F238E27FC236}">
                  <a16:creationId xmlns:a16="http://schemas.microsoft.com/office/drawing/2014/main" id="{868DF4BA-BBB6-935F-C47E-3010613FCA1D}"/>
                </a:ext>
              </a:extLst>
            </p:cNvPr>
            <p:cNvSpPr/>
            <p:nvPr/>
          </p:nvSpPr>
          <p:spPr>
            <a:xfrm>
              <a:off x="4066977" y="2516852"/>
              <a:ext cx="476414" cy="12543"/>
            </a:xfrm>
            <a:custGeom>
              <a:avLst/>
              <a:gdLst/>
              <a:ahLst/>
              <a:cxnLst/>
              <a:rect l="l" t="t" r="r" b="b"/>
              <a:pathLst>
                <a:path w="22182" h="584" extrusionOk="0">
                  <a:moveTo>
                    <a:pt x="286" y="0"/>
                  </a:moveTo>
                  <a:cubicBezTo>
                    <a:pt x="120" y="0"/>
                    <a:pt x="1" y="131"/>
                    <a:pt x="1" y="286"/>
                  </a:cubicBezTo>
                  <a:cubicBezTo>
                    <a:pt x="1" y="453"/>
                    <a:pt x="120" y="584"/>
                    <a:pt x="286" y="584"/>
                  </a:cubicBezTo>
                  <a:lnTo>
                    <a:pt x="21884" y="584"/>
                  </a:lnTo>
                  <a:cubicBezTo>
                    <a:pt x="22051" y="584"/>
                    <a:pt x="22182" y="453"/>
                    <a:pt x="22182" y="286"/>
                  </a:cubicBezTo>
                  <a:cubicBezTo>
                    <a:pt x="22182" y="131"/>
                    <a:pt x="22051" y="0"/>
                    <a:pt x="21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781;p26">
              <a:extLst>
                <a:ext uri="{FF2B5EF4-FFF2-40B4-BE49-F238E27FC236}">
                  <a16:creationId xmlns:a16="http://schemas.microsoft.com/office/drawing/2014/main" id="{42A6EA8A-40CC-D2D3-777D-299DC5229EA6}"/>
                </a:ext>
              </a:extLst>
            </p:cNvPr>
            <p:cNvSpPr/>
            <p:nvPr/>
          </p:nvSpPr>
          <p:spPr>
            <a:xfrm>
              <a:off x="4053424" y="2096662"/>
              <a:ext cx="234513" cy="432729"/>
            </a:xfrm>
            <a:custGeom>
              <a:avLst/>
              <a:gdLst/>
              <a:ahLst/>
              <a:cxnLst/>
              <a:rect l="l" t="t" r="r" b="b"/>
              <a:pathLst>
                <a:path w="10919" h="20148" extrusionOk="0">
                  <a:moveTo>
                    <a:pt x="375" y="0"/>
                  </a:moveTo>
                  <a:cubicBezTo>
                    <a:pt x="325" y="0"/>
                    <a:pt x="274" y="13"/>
                    <a:pt x="227" y="38"/>
                  </a:cubicBezTo>
                  <a:cubicBezTo>
                    <a:pt x="60" y="122"/>
                    <a:pt x="0" y="312"/>
                    <a:pt x="84" y="479"/>
                  </a:cubicBezTo>
                  <a:lnTo>
                    <a:pt x="10252" y="19969"/>
                  </a:lnTo>
                  <a:cubicBezTo>
                    <a:pt x="10311" y="20088"/>
                    <a:pt x="10430" y="20148"/>
                    <a:pt x="10538" y="20148"/>
                  </a:cubicBezTo>
                  <a:cubicBezTo>
                    <a:pt x="10597" y="20148"/>
                    <a:pt x="10645" y="20136"/>
                    <a:pt x="10692" y="20112"/>
                  </a:cubicBezTo>
                  <a:cubicBezTo>
                    <a:pt x="10859" y="20029"/>
                    <a:pt x="10919" y="19838"/>
                    <a:pt x="10835" y="19672"/>
                  </a:cubicBezTo>
                  <a:lnTo>
                    <a:pt x="655" y="169"/>
                  </a:lnTo>
                  <a:cubicBezTo>
                    <a:pt x="598" y="62"/>
                    <a:pt x="488" y="0"/>
                    <a:pt x="3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782;p26">
              <a:extLst>
                <a:ext uri="{FF2B5EF4-FFF2-40B4-BE49-F238E27FC236}">
                  <a16:creationId xmlns:a16="http://schemas.microsoft.com/office/drawing/2014/main" id="{BD029BE7-DF0F-9282-9653-AA4282275509}"/>
                </a:ext>
              </a:extLst>
            </p:cNvPr>
            <p:cNvSpPr/>
            <p:nvPr/>
          </p:nvSpPr>
          <p:spPr>
            <a:xfrm>
              <a:off x="3947818" y="2869172"/>
              <a:ext cx="678174" cy="1312404"/>
            </a:xfrm>
            <a:custGeom>
              <a:avLst/>
              <a:gdLst/>
              <a:ahLst/>
              <a:cxnLst/>
              <a:rect l="l" t="t" r="r" b="b"/>
              <a:pathLst>
                <a:path w="31576" h="61106" extrusionOk="0">
                  <a:moveTo>
                    <a:pt x="31198" y="1"/>
                  </a:moveTo>
                  <a:cubicBezTo>
                    <a:pt x="31015" y="1"/>
                    <a:pt x="30860" y="137"/>
                    <a:pt x="30849" y="325"/>
                  </a:cubicBezTo>
                  <a:cubicBezTo>
                    <a:pt x="30837" y="420"/>
                    <a:pt x="29647" y="10469"/>
                    <a:pt x="25277" y="22863"/>
                  </a:cubicBezTo>
                  <a:cubicBezTo>
                    <a:pt x="21253" y="34269"/>
                    <a:pt x="13633" y="50069"/>
                    <a:pt x="179" y="60463"/>
                  </a:cubicBezTo>
                  <a:cubicBezTo>
                    <a:pt x="24" y="60582"/>
                    <a:pt x="0" y="60808"/>
                    <a:pt x="119" y="60975"/>
                  </a:cubicBezTo>
                  <a:cubicBezTo>
                    <a:pt x="191" y="61058"/>
                    <a:pt x="298" y="61106"/>
                    <a:pt x="405" y="61106"/>
                  </a:cubicBezTo>
                  <a:cubicBezTo>
                    <a:pt x="476" y="61106"/>
                    <a:pt x="560" y="61082"/>
                    <a:pt x="619" y="61035"/>
                  </a:cubicBezTo>
                  <a:cubicBezTo>
                    <a:pt x="14216" y="50521"/>
                    <a:pt x="21908" y="34591"/>
                    <a:pt x="25968" y="23077"/>
                  </a:cubicBezTo>
                  <a:cubicBezTo>
                    <a:pt x="30349" y="10624"/>
                    <a:pt x="31552" y="503"/>
                    <a:pt x="31564" y="396"/>
                  </a:cubicBezTo>
                  <a:cubicBezTo>
                    <a:pt x="31576" y="206"/>
                    <a:pt x="31445" y="27"/>
                    <a:pt x="31242" y="3"/>
                  </a:cubicBezTo>
                  <a:cubicBezTo>
                    <a:pt x="31227" y="1"/>
                    <a:pt x="31213" y="1"/>
                    <a:pt x="31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783;p26">
              <a:extLst>
                <a:ext uri="{FF2B5EF4-FFF2-40B4-BE49-F238E27FC236}">
                  <a16:creationId xmlns:a16="http://schemas.microsoft.com/office/drawing/2014/main" id="{5F5CCEDF-975B-6427-A201-8EF225DD0414}"/>
                </a:ext>
              </a:extLst>
            </p:cNvPr>
            <p:cNvSpPr/>
            <p:nvPr/>
          </p:nvSpPr>
          <p:spPr>
            <a:xfrm>
              <a:off x="4066977" y="3224177"/>
              <a:ext cx="476414" cy="12285"/>
            </a:xfrm>
            <a:custGeom>
              <a:avLst/>
              <a:gdLst/>
              <a:ahLst/>
              <a:cxnLst/>
              <a:rect l="l" t="t" r="r" b="b"/>
              <a:pathLst>
                <a:path w="22182" h="572" extrusionOk="0">
                  <a:moveTo>
                    <a:pt x="286" y="0"/>
                  </a:moveTo>
                  <a:cubicBezTo>
                    <a:pt x="120" y="0"/>
                    <a:pt x="1" y="119"/>
                    <a:pt x="1" y="286"/>
                  </a:cubicBezTo>
                  <a:cubicBezTo>
                    <a:pt x="1" y="441"/>
                    <a:pt x="120" y="572"/>
                    <a:pt x="286" y="572"/>
                  </a:cubicBezTo>
                  <a:lnTo>
                    <a:pt x="21884" y="572"/>
                  </a:lnTo>
                  <a:cubicBezTo>
                    <a:pt x="22051" y="572"/>
                    <a:pt x="22182" y="441"/>
                    <a:pt x="22182" y="286"/>
                  </a:cubicBezTo>
                  <a:cubicBezTo>
                    <a:pt x="22182" y="119"/>
                    <a:pt x="22051" y="0"/>
                    <a:pt x="21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784;p26">
              <a:extLst>
                <a:ext uri="{FF2B5EF4-FFF2-40B4-BE49-F238E27FC236}">
                  <a16:creationId xmlns:a16="http://schemas.microsoft.com/office/drawing/2014/main" id="{2BBD12D0-E1B2-5CD0-929A-55E8AF7A8313}"/>
                </a:ext>
              </a:extLst>
            </p:cNvPr>
            <p:cNvSpPr/>
            <p:nvPr/>
          </p:nvSpPr>
          <p:spPr>
            <a:xfrm>
              <a:off x="4053424" y="3223877"/>
              <a:ext cx="234513" cy="432986"/>
            </a:xfrm>
            <a:custGeom>
              <a:avLst/>
              <a:gdLst/>
              <a:ahLst/>
              <a:cxnLst/>
              <a:rect l="l" t="t" r="r" b="b"/>
              <a:pathLst>
                <a:path w="10919" h="20160" extrusionOk="0">
                  <a:moveTo>
                    <a:pt x="10543" y="0"/>
                  </a:moveTo>
                  <a:cubicBezTo>
                    <a:pt x="10426" y="0"/>
                    <a:pt x="10310" y="65"/>
                    <a:pt x="10252" y="181"/>
                  </a:cubicBezTo>
                  <a:lnTo>
                    <a:pt x="84" y="19671"/>
                  </a:lnTo>
                  <a:cubicBezTo>
                    <a:pt x="0" y="19838"/>
                    <a:pt x="60" y="20028"/>
                    <a:pt x="227" y="20112"/>
                  </a:cubicBezTo>
                  <a:cubicBezTo>
                    <a:pt x="274" y="20136"/>
                    <a:pt x="322" y="20159"/>
                    <a:pt x="370" y="20159"/>
                  </a:cubicBezTo>
                  <a:cubicBezTo>
                    <a:pt x="489" y="20159"/>
                    <a:pt x="608" y="20088"/>
                    <a:pt x="655" y="19981"/>
                  </a:cubicBezTo>
                  <a:lnTo>
                    <a:pt x="10835" y="478"/>
                  </a:lnTo>
                  <a:cubicBezTo>
                    <a:pt x="10919" y="324"/>
                    <a:pt x="10859" y="121"/>
                    <a:pt x="10692" y="38"/>
                  </a:cubicBezTo>
                  <a:cubicBezTo>
                    <a:pt x="10645" y="13"/>
                    <a:pt x="10594" y="0"/>
                    <a:pt x="105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785;p26">
              <a:extLst>
                <a:ext uri="{FF2B5EF4-FFF2-40B4-BE49-F238E27FC236}">
                  <a16:creationId xmlns:a16="http://schemas.microsoft.com/office/drawing/2014/main" id="{9376EB5A-EA10-7A4E-BEF2-B88CA79626A0}"/>
                </a:ext>
              </a:extLst>
            </p:cNvPr>
            <p:cNvSpPr/>
            <p:nvPr/>
          </p:nvSpPr>
          <p:spPr>
            <a:xfrm>
              <a:off x="4477158" y="2485645"/>
              <a:ext cx="65979" cy="76224"/>
            </a:xfrm>
            <a:custGeom>
              <a:avLst/>
              <a:gdLst/>
              <a:ahLst/>
              <a:cxnLst/>
              <a:rect l="l" t="t" r="r" b="b"/>
              <a:pathLst>
                <a:path w="3072" h="3549" extrusionOk="0">
                  <a:moveTo>
                    <a:pt x="0" y="1"/>
                  </a:moveTo>
                  <a:lnTo>
                    <a:pt x="0" y="3549"/>
                  </a:lnTo>
                  <a:lnTo>
                    <a:pt x="3072" y="177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786;p26">
              <a:extLst>
                <a:ext uri="{FF2B5EF4-FFF2-40B4-BE49-F238E27FC236}">
                  <a16:creationId xmlns:a16="http://schemas.microsoft.com/office/drawing/2014/main" id="{62E42193-5675-84E6-F865-7D63DB9534B5}"/>
                </a:ext>
              </a:extLst>
            </p:cNvPr>
            <p:cNvSpPr/>
            <p:nvPr/>
          </p:nvSpPr>
          <p:spPr>
            <a:xfrm>
              <a:off x="4223485" y="2453428"/>
              <a:ext cx="69823" cy="75708"/>
            </a:xfrm>
            <a:custGeom>
              <a:avLst/>
              <a:gdLst/>
              <a:ahLst/>
              <a:cxnLst/>
              <a:rect l="l" t="t" r="r" b="b"/>
              <a:pathLst>
                <a:path w="3251" h="3525" extrusionOk="0">
                  <a:moveTo>
                    <a:pt x="3251" y="1"/>
                  </a:moveTo>
                  <a:lnTo>
                    <a:pt x="0" y="1418"/>
                  </a:lnTo>
                  <a:lnTo>
                    <a:pt x="2858" y="3525"/>
                  </a:lnTo>
                  <a:lnTo>
                    <a:pt x="325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787;p26">
              <a:extLst>
                <a:ext uri="{FF2B5EF4-FFF2-40B4-BE49-F238E27FC236}">
                  <a16:creationId xmlns:a16="http://schemas.microsoft.com/office/drawing/2014/main" id="{6ADE2E4E-80CF-3289-6E07-33F9E18BBA9D}"/>
                </a:ext>
              </a:extLst>
            </p:cNvPr>
            <p:cNvSpPr/>
            <p:nvPr/>
          </p:nvSpPr>
          <p:spPr>
            <a:xfrm>
              <a:off x="4477158" y="3190930"/>
              <a:ext cx="65979" cy="76224"/>
            </a:xfrm>
            <a:custGeom>
              <a:avLst/>
              <a:gdLst/>
              <a:ahLst/>
              <a:cxnLst/>
              <a:rect l="l" t="t" r="r" b="b"/>
              <a:pathLst>
                <a:path w="3072" h="3549" extrusionOk="0">
                  <a:moveTo>
                    <a:pt x="0" y="0"/>
                  </a:moveTo>
                  <a:lnTo>
                    <a:pt x="0" y="3548"/>
                  </a:lnTo>
                  <a:lnTo>
                    <a:pt x="3072" y="1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788;p26">
              <a:extLst>
                <a:ext uri="{FF2B5EF4-FFF2-40B4-BE49-F238E27FC236}">
                  <a16:creationId xmlns:a16="http://schemas.microsoft.com/office/drawing/2014/main" id="{AF8B6D3D-AF31-A30E-7D94-4917AC0A0D17}"/>
                </a:ext>
              </a:extLst>
            </p:cNvPr>
            <p:cNvSpPr/>
            <p:nvPr/>
          </p:nvSpPr>
          <p:spPr>
            <a:xfrm>
              <a:off x="4223485" y="3223662"/>
              <a:ext cx="69823" cy="75708"/>
            </a:xfrm>
            <a:custGeom>
              <a:avLst/>
              <a:gdLst/>
              <a:ahLst/>
              <a:cxnLst/>
              <a:rect l="l" t="t" r="r" b="b"/>
              <a:pathLst>
                <a:path w="3251" h="3525" extrusionOk="0">
                  <a:moveTo>
                    <a:pt x="2858" y="0"/>
                  </a:moveTo>
                  <a:lnTo>
                    <a:pt x="0" y="2108"/>
                  </a:lnTo>
                  <a:lnTo>
                    <a:pt x="3251" y="3524"/>
                  </a:lnTo>
                  <a:lnTo>
                    <a:pt x="28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789;p26">
              <a:extLst>
                <a:ext uri="{FF2B5EF4-FFF2-40B4-BE49-F238E27FC236}">
                  <a16:creationId xmlns:a16="http://schemas.microsoft.com/office/drawing/2014/main" id="{0DCA53BC-E38B-1FCB-D1B7-813D9334A85F}"/>
                </a:ext>
              </a:extLst>
            </p:cNvPr>
            <p:cNvSpPr/>
            <p:nvPr/>
          </p:nvSpPr>
          <p:spPr>
            <a:xfrm>
              <a:off x="4563584" y="2786633"/>
              <a:ext cx="73410" cy="73926"/>
            </a:xfrm>
            <a:custGeom>
              <a:avLst/>
              <a:gdLst/>
              <a:ahLst/>
              <a:cxnLst/>
              <a:rect l="l" t="t" r="r" b="b"/>
              <a:pathLst>
                <a:path w="3418" h="3442" extrusionOk="0">
                  <a:moveTo>
                    <a:pt x="3418" y="0"/>
                  </a:moveTo>
                  <a:lnTo>
                    <a:pt x="0" y="989"/>
                  </a:lnTo>
                  <a:lnTo>
                    <a:pt x="2560" y="3441"/>
                  </a:lnTo>
                  <a:lnTo>
                    <a:pt x="34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790;p26">
              <a:extLst>
                <a:ext uri="{FF2B5EF4-FFF2-40B4-BE49-F238E27FC236}">
                  <a16:creationId xmlns:a16="http://schemas.microsoft.com/office/drawing/2014/main" id="{BCFCC9D9-106A-7080-E972-255B9B6D01E7}"/>
                </a:ext>
              </a:extLst>
            </p:cNvPr>
            <p:cNvSpPr/>
            <p:nvPr/>
          </p:nvSpPr>
          <p:spPr>
            <a:xfrm>
              <a:off x="4563584" y="2888674"/>
              <a:ext cx="73410" cy="73904"/>
            </a:xfrm>
            <a:custGeom>
              <a:avLst/>
              <a:gdLst/>
              <a:ahLst/>
              <a:cxnLst/>
              <a:rect l="l" t="t" r="r" b="b"/>
              <a:pathLst>
                <a:path w="3418" h="3441" extrusionOk="0">
                  <a:moveTo>
                    <a:pt x="2560" y="0"/>
                  </a:moveTo>
                  <a:lnTo>
                    <a:pt x="0" y="2453"/>
                  </a:lnTo>
                  <a:lnTo>
                    <a:pt x="3418" y="3441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791;p26">
              <a:extLst>
                <a:ext uri="{FF2B5EF4-FFF2-40B4-BE49-F238E27FC236}">
                  <a16:creationId xmlns:a16="http://schemas.microsoft.com/office/drawing/2014/main" id="{DABC169A-73E3-CAC9-A5AA-EBAABFC22EE4}"/>
                </a:ext>
              </a:extLst>
            </p:cNvPr>
            <p:cNvSpPr txBox="1"/>
            <p:nvPr/>
          </p:nvSpPr>
          <p:spPr>
            <a:xfrm>
              <a:off x="3294838" y="1973447"/>
              <a:ext cx="759000" cy="2055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Detailed cause</a:t>
              </a:r>
            </a:p>
          </p:txBody>
        </p:sp>
        <p:sp>
          <p:nvSpPr>
            <p:cNvPr id="1072" name="Google Shape;792;p26">
              <a:extLst>
                <a:ext uri="{FF2B5EF4-FFF2-40B4-BE49-F238E27FC236}">
                  <a16:creationId xmlns:a16="http://schemas.microsoft.com/office/drawing/2014/main" id="{03250578-FD5E-5D5D-9C60-D40280B8C9FE}"/>
                </a:ext>
              </a:extLst>
            </p:cNvPr>
            <p:cNvSpPr txBox="1"/>
            <p:nvPr/>
          </p:nvSpPr>
          <p:spPr>
            <a:xfrm>
              <a:off x="3294838" y="2409822"/>
              <a:ext cx="759000" cy="2055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Detailed cause</a:t>
              </a:r>
            </a:p>
          </p:txBody>
        </p:sp>
        <p:sp>
          <p:nvSpPr>
            <p:cNvPr id="1073" name="Google Shape;793;p26">
              <a:extLst>
                <a:ext uri="{FF2B5EF4-FFF2-40B4-BE49-F238E27FC236}">
                  <a16:creationId xmlns:a16="http://schemas.microsoft.com/office/drawing/2014/main" id="{B4698E50-469D-C618-8739-B023D8A1743F}"/>
                </a:ext>
              </a:extLst>
            </p:cNvPr>
            <p:cNvSpPr txBox="1"/>
            <p:nvPr/>
          </p:nvSpPr>
          <p:spPr>
            <a:xfrm>
              <a:off x="3172176" y="3089168"/>
              <a:ext cx="955018" cy="22164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r"/>
              <a:r>
                <a:rPr lang="en-US" sz="11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Detailed cause</a:t>
              </a:r>
            </a:p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75" name="Google Shape;795;p26">
              <a:extLst>
                <a:ext uri="{FF2B5EF4-FFF2-40B4-BE49-F238E27FC236}">
                  <a16:creationId xmlns:a16="http://schemas.microsoft.com/office/drawing/2014/main" id="{7283B60C-556C-84EC-8573-95DB96DBD0D6}"/>
                </a:ext>
              </a:extLst>
            </p:cNvPr>
            <p:cNvSpPr/>
            <p:nvPr/>
          </p:nvSpPr>
          <p:spPr>
            <a:xfrm>
              <a:off x="3173781" y="1175777"/>
              <a:ext cx="1507860" cy="440176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12"/>
                    <a:pt x="4703" y="21027"/>
                    <a:pt x="10514" y="21027"/>
                  </a:cubicBezTo>
                  <a:cubicBezTo>
                    <a:pt x="16312" y="21027"/>
                    <a:pt x="21027" y="16312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dirty="0"/>
                <a:t>Major category for causes</a:t>
              </a:r>
              <a:endParaRPr dirty="0"/>
            </a:p>
          </p:txBody>
        </p:sp>
        <p:sp>
          <p:nvSpPr>
            <p:cNvPr id="1076" name="Google Shape;796;p26">
              <a:extLst>
                <a:ext uri="{FF2B5EF4-FFF2-40B4-BE49-F238E27FC236}">
                  <a16:creationId xmlns:a16="http://schemas.microsoft.com/office/drawing/2014/main" id="{8F96AB41-4559-314D-5FC9-C887050D0542}"/>
                </a:ext>
              </a:extLst>
            </p:cNvPr>
            <p:cNvSpPr/>
            <p:nvPr/>
          </p:nvSpPr>
          <p:spPr>
            <a:xfrm>
              <a:off x="3092535" y="4163183"/>
              <a:ext cx="1553737" cy="432986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12"/>
                    <a:pt x="4703" y="21027"/>
                    <a:pt x="10514" y="21027"/>
                  </a:cubicBezTo>
                  <a:cubicBezTo>
                    <a:pt x="16312" y="21027"/>
                    <a:pt x="21027" y="16312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 dirty="0">
                  <a:latin typeface="Fira Sans Extra Condensed Medium"/>
                  <a:sym typeface="Fira Sans Extra Condensed Medium"/>
                </a:rPr>
                <a:t>Major category for causes</a:t>
              </a:r>
              <a:endParaRPr dirty="0"/>
            </a:p>
          </p:txBody>
        </p:sp>
      </p:grpSp>
      <p:grpSp>
        <p:nvGrpSpPr>
          <p:cNvPr id="1077" name="Google Shape;797;p26">
            <a:extLst>
              <a:ext uri="{FF2B5EF4-FFF2-40B4-BE49-F238E27FC236}">
                <a16:creationId xmlns:a16="http://schemas.microsoft.com/office/drawing/2014/main" id="{2A54F840-8E8B-E4A7-BC87-C40A2D476C7A}"/>
              </a:ext>
            </a:extLst>
          </p:cNvPr>
          <p:cNvGrpSpPr/>
          <p:nvPr/>
        </p:nvGrpSpPr>
        <p:grpSpPr>
          <a:xfrm>
            <a:off x="1893973" y="1903538"/>
            <a:ext cx="1902666" cy="3835122"/>
            <a:chOff x="1786325" y="1387873"/>
            <a:chExt cx="1594241" cy="2913608"/>
          </a:xfrm>
        </p:grpSpPr>
        <p:sp>
          <p:nvSpPr>
            <p:cNvPr id="1078" name="Google Shape;798;p26">
              <a:extLst>
                <a:ext uri="{FF2B5EF4-FFF2-40B4-BE49-F238E27FC236}">
                  <a16:creationId xmlns:a16="http://schemas.microsoft.com/office/drawing/2014/main" id="{245E450B-2B5D-EBBF-9703-EBE12BDE1226}"/>
                </a:ext>
              </a:extLst>
            </p:cNvPr>
            <p:cNvSpPr/>
            <p:nvPr/>
          </p:nvSpPr>
          <p:spPr>
            <a:xfrm>
              <a:off x="2598158" y="1796661"/>
              <a:ext cx="527058" cy="1086139"/>
            </a:xfrm>
            <a:custGeom>
              <a:avLst/>
              <a:gdLst/>
              <a:ahLst/>
              <a:cxnLst/>
              <a:rect l="l" t="t" r="r" b="b"/>
              <a:pathLst>
                <a:path w="24540" h="50571" extrusionOk="0">
                  <a:moveTo>
                    <a:pt x="318" y="1"/>
                  </a:moveTo>
                  <a:cubicBezTo>
                    <a:pt x="237" y="1"/>
                    <a:pt x="155" y="34"/>
                    <a:pt x="96" y="100"/>
                  </a:cubicBezTo>
                  <a:cubicBezTo>
                    <a:pt x="0" y="231"/>
                    <a:pt x="12" y="409"/>
                    <a:pt x="131" y="516"/>
                  </a:cubicBezTo>
                  <a:cubicBezTo>
                    <a:pt x="20146" y="17007"/>
                    <a:pt x="23920" y="49987"/>
                    <a:pt x="23956" y="50308"/>
                  </a:cubicBezTo>
                  <a:cubicBezTo>
                    <a:pt x="23968" y="50463"/>
                    <a:pt x="24087" y="50570"/>
                    <a:pt x="24242" y="50570"/>
                  </a:cubicBezTo>
                  <a:lnTo>
                    <a:pt x="24265" y="50570"/>
                  </a:lnTo>
                  <a:cubicBezTo>
                    <a:pt x="24432" y="50546"/>
                    <a:pt x="24539" y="50415"/>
                    <a:pt x="24527" y="50249"/>
                  </a:cubicBezTo>
                  <a:cubicBezTo>
                    <a:pt x="24492" y="49915"/>
                    <a:pt x="20705" y="16709"/>
                    <a:pt x="501" y="64"/>
                  </a:cubicBezTo>
                  <a:cubicBezTo>
                    <a:pt x="448" y="22"/>
                    <a:pt x="383" y="1"/>
                    <a:pt x="31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799;p26">
              <a:extLst>
                <a:ext uri="{FF2B5EF4-FFF2-40B4-BE49-F238E27FC236}">
                  <a16:creationId xmlns:a16="http://schemas.microsoft.com/office/drawing/2014/main" id="{D28C0900-40CC-BDFD-E99A-9AA84CF8CF13}"/>
                </a:ext>
              </a:extLst>
            </p:cNvPr>
            <p:cNvSpPr/>
            <p:nvPr/>
          </p:nvSpPr>
          <p:spPr>
            <a:xfrm>
              <a:off x="2571310" y="2516852"/>
              <a:ext cx="473600" cy="12543"/>
            </a:xfrm>
            <a:custGeom>
              <a:avLst/>
              <a:gdLst/>
              <a:ahLst/>
              <a:cxnLst/>
              <a:rect l="l" t="t" r="r" b="b"/>
              <a:pathLst>
                <a:path w="22051" h="584" extrusionOk="0">
                  <a:moveTo>
                    <a:pt x="298" y="0"/>
                  </a:moveTo>
                  <a:cubicBezTo>
                    <a:pt x="131" y="0"/>
                    <a:pt x="0" y="131"/>
                    <a:pt x="0" y="286"/>
                  </a:cubicBezTo>
                  <a:cubicBezTo>
                    <a:pt x="0" y="453"/>
                    <a:pt x="131" y="584"/>
                    <a:pt x="298" y="584"/>
                  </a:cubicBezTo>
                  <a:lnTo>
                    <a:pt x="21896" y="584"/>
                  </a:lnTo>
                  <a:cubicBezTo>
                    <a:pt x="22051" y="584"/>
                    <a:pt x="21979" y="453"/>
                    <a:pt x="21979" y="286"/>
                  </a:cubicBezTo>
                  <a:cubicBezTo>
                    <a:pt x="21979" y="131"/>
                    <a:pt x="22051" y="0"/>
                    <a:pt x="218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801;p26">
              <a:extLst>
                <a:ext uri="{FF2B5EF4-FFF2-40B4-BE49-F238E27FC236}">
                  <a16:creationId xmlns:a16="http://schemas.microsoft.com/office/drawing/2014/main" id="{8EEF4C4C-79C8-2DCE-459F-5118410E37FA}"/>
                </a:ext>
              </a:extLst>
            </p:cNvPr>
            <p:cNvSpPr/>
            <p:nvPr/>
          </p:nvSpPr>
          <p:spPr>
            <a:xfrm>
              <a:off x="2598158" y="2870482"/>
              <a:ext cx="527058" cy="1086332"/>
            </a:xfrm>
            <a:custGeom>
              <a:avLst/>
              <a:gdLst/>
              <a:ahLst/>
              <a:cxnLst/>
              <a:rect l="l" t="t" r="r" b="b"/>
              <a:pathLst>
                <a:path w="24540" h="50580" extrusionOk="0">
                  <a:moveTo>
                    <a:pt x="24242" y="1"/>
                  </a:moveTo>
                  <a:cubicBezTo>
                    <a:pt x="24096" y="1"/>
                    <a:pt x="23967" y="105"/>
                    <a:pt x="23956" y="264"/>
                  </a:cubicBezTo>
                  <a:cubicBezTo>
                    <a:pt x="23920" y="597"/>
                    <a:pt x="20158" y="33565"/>
                    <a:pt x="131" y="50067"/>
                  </a:cubicBezTo>
                  <a:cubicBezTo>
                    <a:pt x="12" y="50163"/>
                    <a:pt x="0" y="50353"/>
                    <a:pt x="96" y="50472"/>
                  </a:cubicBezTo>
                  <a:cubicBezTo>
                    <a:pt x="155" y="50544"/>
                    <a:pt x="239" y="50579"/>
                    <a:pt x="322" y="50579"/>
                  </a:cubicBezTo>
                  <a:cubicBezTo>
                    <a:pt x="381" y="50579"/>
                    <a:pt x="453" y="50556"/>
                    <a:pt x="501" y="50508"/>
                  </a:cubicBezTo>
                  <a:cubicBezTo>
                    <a:pt x="20705" y="33863"/>
                    <a:pt x="24492" y="657"/>
                    <a:pt x="24527" y="323"/>
                  </a:cubicBezTo>
                  <a:cubicBezTo>
                    <a:pt x="24539" y="168"/>
                    <a:pt x="24432" y="26"/>
                    <a:pt x="24265" y="2"/>
                  </a:cubicBezTo>
                  <a:cubicBezTo>
                    <a:pt x="24258" y="1"/>
                    <a:pt x="24250" y="1"/>
                    <a:pt x="242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802;p26">
              <a:extLst>
                <a:ext uri="{FF2B5EF4-FFF2-40B4-BE49-F238E27FC236}">
                  <a16:creationId xmlns:a16="http://schemas.microsoft.com/office/drawing/2014/main" id="{5D44C318-6FED-45D9-49DE-60B244384A90}"/>
                </a:ext>
              </a:extLst>
            </p:cNvPr>
            <p:cNvSpPr/>
            <p:nvPr/>
          </p:nvSpPr>
          <p:spPr>
            <a:xfrm>
              <a:off x="2571310" y="3224177"/>
              <a:ext cx="473600" cy="12285"/>
            </a:xfrm>
            <a:custGeom>
              <a:avLst/>
              <a:gdLst/>
              <a:ahLst/>
              <a:cxnLst/>
              <a:rect l="l" t="t" r="r" b="b"/>
              <a:pathLst>
                <a:path w="22051" h="572" extrusionOk="0">
                  <a:moveTo>
                    <a:pt x="298" y="0"/>
                  </a:moveTo>
                  <a:cubicBezTo>
                    <a:pt x="131" y="0"/>
                    <a:pt x="0" y="119"/>
                    <a:pt x="0" y="286"/>
                  </a:cubicBezTo>
                  <a:cubicBezTo>
                    <a:pt x="0" y="441"/>
                    <a:pt x="131" y="572"/>
                    <a:pt x="298" y="572"/>
                  </a:cubicBezTo>
                  <a:lnTo>
                    <a:pt x="21896" y="572"/>
                  </a:lnTo>
                  <a:cubicBezTo>
                    <a:pt x="22051" y="572"/>
                    <a:pt x="22003" y="441"/>
                    <a:pt x="22003" y="286"/>
                  </a:cubicBezTo>
                  <a:cubicBezTo>
                    <a:pt x="22003" y="119"/>
                    <a:pt x="22051" y="0"/>
                    <a:pt x="218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803;p26">
              <a:extLst>
                <a:ext uri="{FF2B5EF4-FFF2-40B4-BE49-F238E27FC236}">
                  <a16:creationId xmlns:a16="http://schemas.microsoft.com/office/drawing/2014/main" id="{FABCDB1C-3864-38E9-1468-06D7B3E7035C}"/>
                </a:ext>
              </a:extLst>
            </p:cNvPr>
            <p:cNvSpPr/>
            <p:nvPr/>
          </p:nvSpPr>
          <p:spPr>
            <a:xfrm>
              <a:off x="2558016" y="3223877"/>
              <a:ext cx="234255" cy="432986"/>
            </a:xfrm>
            <a:custGeom>
              <a:avLst/>
              <a:gdLst/>
              <a:ahLst/>
              <a:cxnLst/>
              <a:rect l="l" t="t" r="r" b="b"/>
              <a:pathLst>
                <a:path w="10907" h="20160" extrusionOk="0">
                  <a:moveTo>
                    <a:pt x="10537" y="0"/>
                  </a:moveTo>
                  <a:cubicBezTo>
                    <a:pt x="10420" y="0"/>
                    <a:pt x="10310" y="65"/>
                    <a:pt x="10251" y="181"/>
                  </a:cubicBezTo>
                  <a:lnTo>
                    <a:pt x="84" y="19671"/>
                  </a:lnTo>
                  <a:cubicBezTo>
                    <a:pt x="0" y="19838"/>
                    <a:pt x="60" y="20028"/>
                    <a:pt x="214" y="20112"/>
                  </a:cubicBezTo>
                  <a:cubicBezTo>
                    <a:pt x="262" y="20136"/>
                    <a:pt x="322" y="20159"/>
                    <a:pt x="369" y="20159"/>
                  </a:cubicBezTo>
                  <a:cubicBezTo>
                    <a:pt x="488" y="20159"/>
                    <a:pt x="595" y="20088"/>
                    <a:pt x="655" y="19981"/>
                  </a:cubicBezTo>
                  <a:lnTo>
                    <a:pt x="10823" y="478"/>
                  </a:lnTo>
                  <a:cubicBezTo>
                    <a:pt x="10906" y="324"/>
                    <a:pt x="10847" y="121"/>
                    <a:pt x="10692" y="38"/>
                  </a:cubicBezTo>
                  <a:cubicBezTo>
                    <a:pt x="10641" y="13"/>
                    <a:pt x="10589" y="0"/>
                    <a:pt x="105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804;p26">
              <a:extLst>
                <a:ext uri="{FF2B5EF4-FFF2-40B4-BE49-F238E27FC236}">
                  <a16:creationId xmlns:a16="http://schemas.microsoft.com/office/drawing/2014/main" id="{9B0722D0-D8D1-9B01-5042-43122EBE9998}"/>
                </a:ext>
              </a:extLst>
            </p:cNvPr>
            <p:cNvSpPr/>
            <p:nvPr/>
          </p:nvSpPr>
          <p:spPr>
            <a:xfrm>
              <a:off x="2979945" y="2485645"/>
              <a:ext cx="66258" cy="76224"/>
            </a:xfrm>
            <a:custGeom>
              <a:avLst/>
              <a:gdLst/>
              <a:ahLst/>
              <a:cxnLst/>
              <a:rect l="l" t="t" r="r" b="b"/>
              <a:pathLst>
                <a:path w="3085" h="3549" extrusionOk="0">
                  <a:moveTo>
                    <a:pt x="0" y="1"/>
                  </a:moveTo>
                  <a:lnTo>
                    <a:pt x="0" y="3549"/>
                  </a:lnTo>
                  <a:lnTo>
                    <a:pt x="3084" y="177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806;p26">
              <a:extLst>
                <a:ext uri="{FF2B5EF4-FFF2-40B4-BE49-F238E27FC236}">
                  <a16:creationId xmlns:a16="http://schemas.microsoft.com/office/drawing/2014/main" id="{87460698-BD30-67BD-D23B-FB28C4F9F745}"/>
                </a:ext>
              </a:extLst>
            </p:cNvPr>
            <p:cNvSpPr/>
            <p:nvPr/>
          </p:nvSpPr>
          <p:spPr>
            <a:xfrm>
              <a:off x="2979945" y="3190930"/>
              <a:ext cx="66258" cy="76224"/>
            </a:xfrm>
            <a:custGeom>
              <a:avLst/>
              <a:gdLst/>
              <a:ahLst/>
              <a:cxnLst/>
              <a:rect l="l" t="t" r="r" b="b"/>
              <a:pathLst>
                <a:path w="3085" h="3549" extrusionOk="0">
                  <a:moveTo>
                    <a:pt x="0" y="0"/>
                  </a:moveTo>
                  <a:lnTo>
                    <a:pt x="0" y="3548"/>
                  </a:lnTo>
                  <a:lnTo>
                    <a:pt x="3084" y="1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807;p26">
              <a:extLst>
                <a:ext uri="{FF2B5EF4-FFF2-40B4-BE49-F238E27FC236}">
                  <a16:creationId xmlns:a16="http://schemas.microsoft.com/office/drawing/2014/main" id="{D40542FB-E63B-86B5-BB67-1A19DA97B68C}"/>
                </a:ext>
              </a:extLst>
            </p:cNvPr>
            <p:cNvSpPr/>
            <p:nvPr/>
          </p:nvSpPr>
          <p:spPr>
            <a:xfrm>
              <a:off x="2726530" y="3223662"/>
              <a:ext cx="69823" cy="75708"/>
            </a:xfrm>
            <a:custGeom>
              <a:avLst/>
              <a:gdLst/>
              <a:ahLst/>
              <a:cxnLst/>
              <a:rect l="l" t="t" r="r" b="b"/>
              <a:pathLst>
                <a:path w="3251" h="3525" extrusionOk="0">
                  <a:moveTo>
                    <a:pt x="2858" y="0"/>
                  </a:moveTo>
                  <a:lnTo>
                    <a:pt x="0" y="2108"/>
                  </a:lnTo>
                  <a:lnTo>
                    <a:pt x="3251" y="3524"/>
                  </a:lnTo>
                  <a:lnTo>
                    <a:pt x="28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808;p26">
              <a:extLst>
                <a:ext uri="{FF2B5EF4-FFF2-40B4-BE49-F238E27FC236}">
                  <a16:creationId xmlns:a16="http://schemas.microsoft.com/office/drawing/2014/main" id="{5233C7E9-90FD-CB02-35E7-B22B09EE4108}"/>
                </a:ext>
              </a:extLst>
            </p:cNvPr>
            <p:cNvSpPr txBox="1"/>
            <p:nvPr/>
          </p:nvSpPr>
          <p:spPr>
            <a:xfrm>
              <a:off x="1786325" y="1973447"/>
              <a:ext cx="759000" cy="2055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</a:t>
              </a:r>
              <a:r>
                <a:rPr lang="en" sz="11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etailed cause</a:t>
              </a:r>
              <a:endParaRPr sz="11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9" name="Google Shape;809;p26">
              <a:extLst>
                <a:ext uri="{FF2B5EF4-FFF2-40B4-BE49-F238E27FC236}">
                  <a16:creationId xmlns:a16="http://schemas.microsoft.com/office/drawing/2014/main" id="{C362D51F-A03E-24E9-4C58-58A34300E402}"/>
                </a:ext>
              </a:extLst>
            </p:cNvPr>
            <p:cNvSpPr txBox="1"/>
            <p:nvPr/>
          </p:nvSpPr>
          <p:spPr>
            <a:xfrm>
              <a:off x="1786325" y="2409822"/>
              <a:ext cx="759000" cy="2055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Detailed cause</a:t>
              </a:r>
            </a:p>
          </p:txBody>
        </p:sp>
        <p:sp>
          <p:nvSpPr>
            <p:cNvPr id="1090" name="Google Shape;810;p26">
              <a:extLst>
                <a:ext uri="{FF2B5EF4-FFF2-40B4-BE49-F238E27FC236}">
                  <a16:creationId xmlns:a16="http://schemas.microsoft.com/office/drawing/2014/main" id="{C4A79B7E-5F50-3786-EA36-6AB86681D9EF}"/>
                </a:ext>
              </a:extLst>
            </p:cNvPr>
            <p:cNvSpPr txBox="1"/>
            <p:nvPr/>
          </p:nvSpPr>
          <p:spPr>
            <a:xfrm>
              <a:off x="1786325" y="3137447"/>
              <a:ext cx="759000" cy="179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Detailed cause</a:t>
              </a:r>
            </a:p>
          </p:txBody>
        </p:sp>
        <p:sp>
          <p:nvSpPr>
            <p:cNvPr id="1091" name="Google Shape;811;p26">
              <a:extLst>
                <a:ext uri="{FF2B5EF4-FFF2-40B4-BE49-F238E27FC236}">
                  <a16:creationId xmlns:a16="http://schemas.microsoft.com/office/drawing/2014/main" id="{9952AAD6-1C1D-CC3D-C73F-4BEF0031E314}"/>
                </a:ext>
              </a:extLst>
            </p:cNvPr>
            <p:cNvSpPr txBox="1"/>
            <p:nvPr/>
          </p:nvSpPr>
          <p:spPr>
            <a:xfrm>
              <a:off x="1786325" y="3573822"/>
              <a:ext cx="759000" cy="2055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Detailed cause</a:t>
              </a:r>
            </a:p>
          </p:txBody>
        </p:sp>
        <p:sp>
          <p:nvSpPr>
            <p:cNvPr id="1092" name="Google Shape;812;p26">
              <a:extLst>
                <a:ext uri="{FF2B5EF4-FFF2-40B4-BE49-F238E27FC236}">
                  <a16:creationId xmlns:a16="http://schemas.microsoft.com/office/drawing/2014/main" id="{F4932BB2-5F8C-C01A-41FF-B9C707D37FA0}"/>
                </a:ext>
              </a:extLst>
            </p:cNvPr>
            <p:cNvSpPr/>
            <p:nvPr/>
          </p:nvSpPr>
          <p:spPr>
            <a:xfrm>
              <a:off x="1872706" y="1387873"/>
              <a:ext cx="1507860" cy="391094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12"/>
                    <a:pt x="4703" y="21027"/>
                    <a:pt x="10514" y="21027"/>
                  </a:cubicBezTo>
                  <a:cubicBezTo>
                    <a:pt x="16312" y="21027"/>
                    <a:pt x="21027" y="16312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dirty="0"/>
                <a:t>Major category for causes</a:t>
              </a:r>
              <a:endParaRPr dirty="0"/>
            </a:p>
          </p:txBody>
        </p:sp>
        <p:sp>
          <p:nvSpPr>
            <p:cNvPr id="1093" name="Google Shape;813;p26">
              <a:extLst>
                <a:ext uri="{FF2B5EF4-FFF2-40B4-BE49-F238E27FC236}">
                  <a16:creationId xmlns:a16="http://schemas.microsoft.com/office/drawing/2014/main" id="{B60047EF-1177-9507-CC87-8949648241CF}"/>
                </a:ext>
              </a:extLst>
            </p:cNvPr>
            <p:cNvSpPr/>
            <p:nvPr/>
          </p:nvSpPr>
          <p:spPr>
            <a:xfrm>
              <a:off x="1870824" y="3865074"/>
              <a:ext cx="1509741" cy="436407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12"/>
                    <a:pt x="4703" y="21027"/>
                    <a:pt x="10514" y="21027"/>
                  </a:cubicBezTo>
                  <a:cubicBezTo>
                    <a:pt x="16312" y="21027"/>
                    <a:pt x="21027" y="16312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dirty="0"/>
                <a:t>Major category for causes</a:t>
              </a:r>
              <a:endParaRPr dirty="0"/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69A6A81-D491-628F-F004-BE5842ED1647}"/>
              </a:ext>
            </a:extLst>
          </p:cNvPr>
          <p:cNvCxnSpPr>
            <a:stCxn id="1088" idx="3"/>
          </p:cNvCxnSpPr>
          <p:nvPr/>
        </p:nvCxnSpPr>
        <p:spPr>
          <a:xfrm>
            <a:off x="2799811" y="2809565"/>
            <a:ext cx="400589" cy="350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Google Shape;793;p26">
            <a:extLst>
              <a:ext uri="{FF2B5EF4-FFF2-40B4-BE49-F238E27FC236}">
                <a16:creationId xmlns:a16="http://schemas.microsoft.com/office/drawing/2014/main" id="{A83BA35E-0AA6-CE7B-52CE-9FBF51BE12EC}"/>
              </a:ext>
            </a:extLst>
          </p:cNvPr>
          <p:cNvSpPr txBox="1"/>
          <p:nvPr/>
        </p:nvSpPr>
        <p:spPr>
          <a:xfrm>
            <a:off x="4192011" y="4905234"/>
            <a:ext cx="1139779" cy="2943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US" sz="11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Detailed cause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" name="Google Shape;793;p26">
            <a:extLst>
              <a:ext uri="{FF2B5EF4-FFF2-40B4-BE49-F238E27FC236}">
                <a16:creationId xmlns:a16="http://schemas.microsoft.com/office/drawing/2014/main" id="{12DDE928-0B33-18AD-689E-F3D6BB180715}"/>
              </a:ext>
            </a:extLst>
          </p:cNvPr>
          <p:cNvSpPr txBox="1"/>
          <p:nvPr/>
        </p:nvSpPr>
        <p:spPr>
          <a:xfrm>
            <a:off x="6751771" y="2695249"/>
            <a:ext cx="1139779" cy="2943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US" sz="11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Detailed cause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" name="Google Shape;793;p26">
            <a:extLst>
              <a:ext uri="{FF2B5EF4-FFF2-40B4-BE49-F238E27FC236}">
                <a16:creationId xmlns:a16="http://schemas.microsoft.com/office/drawing/2014/main" id="{55EA61BB-BC7E-FAC7-5D81-1F24E4E54D15}"/>
              </a:ext>
            </a:extLst>
          </p:cNvPr>
          <p:cNvSpPr txBox="1"/>
          <p:nvPr/>
        </p:nvSpPr>
        <p:spPr>
          <a:xfrm>
            <a:off x="6761445" y="3457868"/>
            <a:ext cx="1139779" cy="2943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US" sz="11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Detailed cause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793;p26">
            <a:extLst>
              <a:ext uri="{FF2B5EF4-FFF2-40B4-BE49-F238E27FC236}">
                <a16:creationId xmlns:a16="http://schemas.microsoft.com/office/drawing/2014/main" id="{EE20B6BD-A58B-C7BE-677B-008D3DD0E63D}"/>
              </a:ext>
            </a:extLst>
          </p:cNvPr>
          <p:cNvSpPr txBox="1"/>
          <p:nvPr/>
        </p:nvSpPr>
        <p:spPr>
          <a:xfrm>
            <a:off x="6789731" y="4258105"/>
            <a:ext cx="1139779" cy="2943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US" sz="11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Detailed cause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" name="Google Shape;793;p26">
            <a:extLst>
              <a:ext uri="{FF2B5EF4-FFF2-40B4-BE49-F238E27FC236}">
                <a16:creationId xmlns:a16="http://schemas.microsoft.com/office/drawing/2014/main" id="{F134E812-ABD7-D7E2-4CC1-E70C6DF6EC19}"/>
              </a:ext>
            </a:extLst>
          </p:cNvPr>
          <p:cNvSpPr txBox="1"/>
          <p:nvPr/>
        </p:nvSpPr>
        <p:spPr>
          <a:xfrm>
            <a:off x="6904559" y="4996244"/>
            <a:ext cx="1139779" cy="2943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US" sz="11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Detailed cause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172A91-DB07-F357-2CA1-DA1464C1E90C}"/>
              </a:ext>
            </a:extLst>
          </p:cNvPr>
          <p:cNvSpPr txBox="1"/>
          <p:nvPr/>
        </p:nvSpPr>
        <p:spPr>
          <a:xfrm>
            <a:off x="8919713" y="914400"/>
            <a:ext cx="3174521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Major categories may include governance structure, policies, personnel, resources, central monitoring system, or communication plan. </a:t>
            </a:r>
          </a:p>
        </p:txBody>
      </p:sp>
    </p:spTree>
    <p:extLst>
      <p:ext uri="{BB962C8B-B14F-4D97-AF65-F5344CB8AC3E}">
        <p14:creationId xmlns:p14="http://schemas.microsoft.com/office/powerpoint/2010/main" val="38433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240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Fira Sans Extra Condensed Medium</vt:lpstr>
      <vt:lpstr>Gill Sans MT</vt:lpstr>
      <vt:lpstr>Roboto</vt:lpstr>
      <vt:lpstr>Office Theme</vt:lpstr>
      <vt:lpstr>CAUSE &amp; EFFECT DIAGRAM </vt:lpstr>
      <vt:lpstr>CAUSE &amp; EFFECT DIAGRAM: How to create and use the diagram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&amp; EFFECT DIAGRAM</dc:title>
  <dc:creator>Jung Lee</dc:creator>
  <cp:lastModifiedBy>Rhea Fagnan</cp:lastModifiedBy>
  <cp:revision>5</cp:revision>
  <dcterms:created xsi:type="dcterms:W3CDTF">2023-11-01T18:02:34Z</dcterms:created>
  <dcterms:modified xsi:type="dcterms:W3CDTF">2023-12-15T21:48:32Z</dcterms:modified>
</cp:coreProperties>
</file>