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360" userDrawn="1">
          <p15:clr>
            <a:srgbClr val="A4A3A4"/>
          </p15:clr>
        </p15:guide>
        <p15:guide id="6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CD8"/>
    <a:srgbClr val="F4FD83"/>
    <a:srgbClr val="FBD985"/>
    <a:srgbClr val="FDB291"/>
    <a:srgbClr val="F9B9E4"/>
    <a:srgbClr val="FBD569"/>
    <a:srgbClr val="F6FD95"/>
    <a:srgbClr val="FECEB8"/>
    <a:srgbClr val="FDE295"/>
    <a:srgbClr val="EE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941" autoAdjust="0"/>
  </p:normalViewPr>
  <p:slideViewPr>
    <p:cSldViewPr snapToGrid="0" showGuides="1">
      <p:cViewPr varScale="1">
        <p:scale>
          <a:sx n="88" d="100"/>
          <a:sy n="88" d="100"/>
        </p:scale>
        <p:origin x="414" y="96"/>
      </p:cViewPr>
      <p:guideLst>
        <p:guide orient="horz" pos="360"/>
        <p:guide pos="3840"/>
      </p:guideLst>
    </p:cSldViewPr>
  </p:slideViewPr>
  <p:outlineViewPr>
    <p:cViewPr>
      <p:scale>
        <a:sx n="33" d="100"/>
        <a:sy n="33" d="100"/>
      </p:scale>
      <p:origin x="0" y="-32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8" d="100"/>
          <a:sy n="48" d="100"/>
        </p:scale>
        <p:origin x="2684" y="3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AC31C6-86CC-4986-9D57-FEB8224859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3EA96D-B685-4DB8-AAAD-03DBC19CE5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C8938-83D5-4D91-922D-1735B846DE2C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58A3E-1629-48A9-846F-958A6CCD59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6046E-95E6-4E03-8C52-6AD379D67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5E45-3CC1-48B0-9200-3FE6BFCCC6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70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D9086-AAB8-42A9-92C9-EA9C8F7F2814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4267-FD12-436C-A400-74799FCF0C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0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2B4267-FD12-436C-A400-74799FCF0C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3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34">
            <a:extLst>
              <a:ext uri="{FF2B5EF4-FFF2-40B4-BE49-F238E27FC236}">
                <a16:creationId xmlns:a16="http://schemas.microsoft.com/office/drawing/2014/main" id="{2D1EF856-2381-405C-A913-80809E59AAB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655566" y="245372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4FBB9E9-CEBE-45B8-BF68-9E764AEF4C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10761" y="4641488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46">
            <a:extLst>
              <a:ext uri="{FF2B5EF4-FFF2-40B4-BE49-F238E27FC236}">
                <a16:creationId xmlns:a16="http://schemas.microsoft.com/office/drawing/2014/main" id="{55B6C77E-DBDB-42A4-9B9B-3F2CF47584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710761" y="4240861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6" name="Picture Placeholder 34">
            <a:extLst>
              <a:ext uri="{FF2B5EF4-FFF2-40B4-BE49-F238E27FC236}">
                <a16:creationId xmlns:a16="http://schemas.microsoft.com/office/drawing/2014/main" id="{55DF7ED3-48B8-48C6-A240-C3F0AF04054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103465" y="245372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7" name="Picture Placeholder 34">
            <a:extLst>
              <a:ext uri="{FF2B5EF4-FFF2-40B4-BE49-F238E27FC236}">
                <a16:creationId xmlns:a16="http://schemas.microsoft.com/office/drawing/2014/main" id="{C38ECA3B-7319-4FDB-BCA5-42DE903E76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551364" y="245372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2" name="Picture Placeholder 34">
            <a:extLst>
              <a:ext uri="{FF2B5EF4-FFF2-40B4-BE49-F238E27FC236}">
                <a16:creationId xmlns:a16="http://schemas.microsoft.com/office/drawing/2014/main" id="{90EC8BEC-DD26-4CF5-9BA3-62FB1DE4E8F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655566" y="4186831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3" name="Picture Placeholder 34">
            <a:extLst>
              <a:ext uri="{FF2B5EF4-FFF2-40B4-BE49-F238E27FC236}">
                <a16:creationId xmlns:a16="http://schemas.microsoft.com/office/drawing/2014/main" id="{65A0AFA3-6580-43C1-B098-2C7BCA9F6C7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03465" y="4186831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4" name="Picture Placeholder 34">
            <a:extLst>
              <a:ext uri="{FF2B5EF4-FFF2-40B4-BE49-F238E27FC236}">
                <a16:creationId xmlns:a16="http://schemas.microsoft.com/office/drawing/2014/main" id="{633BE360-454A-4A5C-9104-60910DAB61B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551364" y="4186831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9" name="Picture Placeholder 34">
            <a:extLst>
              <a:ext uri="{FF2B5EF4-FFF2-40B4-BE49-F238E27FC236}">
                <a16:creationId xmlns:a16="http://schemas.microsoft.com/office/drawing/2014/main" id="{E846108A-BBFA-4FDA-9BAA-78AA09FEF2B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62501" y="306053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60" name="Picture Placeholder 34">
            <a:extLst>
              <a:ext uri="{FF2B5EF4-FFF2-40B4-BE49-F238E27FC236}">
                <a16:creationId xmlns:a16="http://schemas.microsoft.com/office/drawing/2014/main" id="{06FACEF4-EC76-40B1-ABAB-DFB9AB1C6F8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03465" y="5749817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77" name="Text Placeholder 39">
            <a:extLst>
              <a:ext uri="{FF2B5EF4-FFF2-40B4-BE49-F238E27FC236}">
                <a16:creationId xmlns:a16="http://schemas.microsoft.com/office/drawing/2014/main" id="{F9B127AA-A9E2-41AB-8FAE-D787CE0242B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10761" y="2877635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8" name="Text Placeholder 46">
            <a:extLst>
              <a:ext uri="{FF2B5EF4-FFF2-40B4-BE49-F238E27FC236}">
                <a16:creationId xmlns:a16="http://schemas.microsoft.com/office/drawing/2014/main" id="{716BD719-7234-4908-ABBF-43004C9CA9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10761" y="2477008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9" name="Text Placeholder 39">
            <a:extLst>
              <a:ext uri="{FF2B5EF4-FFF2-40B4-BE49-F238E27FC236}">
                <a16:creationId xmlns:a16="http://schemas.microsoft.com/office/drawing/2014/main" id="{626608D9-0200-4530-A392-8778E0D0440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116956" y="4641488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0" name="Text Placeholder 46">
            <a:extLst>
              <a:ext uri="{FF2B5EF4-FFF2-40B4-BE49-F238E27FC236}">
                <a16:creationId xmlns:a16="http://schemas.microsoft.com/office/drawing/2014/main" id="{752DFA8A-D6FA-4ECD-9E35-F71EA4E99C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16956" y="4240861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1" name="Text Placeholder 39">
            <a:extLst>
              <a:ext uri="{FF2B5EF4-FFF2-40B4-BE49-F238E27FC236}">
                <a16:creationId xmlns:a16="http://schemas.microsoft.com/office/drawing/2014/main" id="{CF686D19-A348-4080-A966-C34BC802E27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116956" y="2877635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2" name="Text Placeholder 46">
            <a:extLst>
              <a:ext uri="{FF2B5EF4-FFF2-40B4-BE49-F238E27FC236}">
                <a16:creationId xmlns:a16="http://schemas.microsoft.com/office/drawing/2014/main" id="{60735320-27D8-4F8E-A024-598776C9D1C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16956" y="2477008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3" name="Text Placeholder 39">
            <a:extLst>
              <a:ext uri="{FF2B5EF4-FFF2-40B4-BE49-F238E27FC236}">
                <a16:creationId xmlns:a16="http://schemas.microsoft.com/office/drawing/2014/main" id="{EAAFD4E3-0D64-4DC4-AC95-C45ABD2AE6F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16956" y="613828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4" name="Text Placeholder 46">
            <a:extLst>
              <a:ext uri="{FF2B5EF4-FFF2-40B4-BE49-F238E27FC236}">
                <a16:creationId xmlns:a16="http://schemas.microsoft.com/office/drawing/2014/main" id="{4E33188F-DB97-4480-8F80-07EABC10A01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16956" y="5750417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5" name="Text Placeholder 39">
            <a:extLst>
              <a:ext uri="{FF2B5EF4-FFF2-40B4-BE49-F238E27FC236}">
                <a16:creationId xmlns:a16="http://schemas.microsoft.com/office/drawing/2014/main" id="{72308068-AAC7-4C44-AAF1-B2E1EC218C5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553374" y="2877635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6" name="Text Placeholder 46">
            <a:extLst>
              <a:ext uri="{FF2B5EF4-FFF2-40B4-BE49-F238E27FC236}">
                <a16:creationId xmlns:a16="http://schemas.microsoft.com/office/drawing/2014/main" id="{0601897E-1B17-49DA-9E03-BCE007BD9AC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553374" y="2477008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7" name="Text Placeholder 39">
            <a:extLst>
              <a:ext uri="{FF2B5EF4-FFF2-40B4-BE49-F238E27FC236}">
                <a16:creationId xmlns:a16="http://schemas.microsoft.com/office/drawing/2014/main" id="{19CE1DF1-96AA-415F-9715-D5354F419B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553374" y="4641488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8" name="Text Placeholder 46">
            <a:extLst>
              <a:ext uri="{FF2B5EF4-FFF2-40B4-BE49-F238E27FC236}">
                <a16:creationId xmlns:a16="http://schemas.microsoft.com/office/drawing/2014/main" id="{9F9535F2-A766-44AF-9AD3-51BA2C6F2ED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553374" y="4240861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9" name="Text Placeholder 39">
            <a:extLst>
              <a:ext uri="{FF2B5EF4-FFF2-40B4-BE49-F238E27FC236}">
                <a16:creationId xmlns:a16="http://schemas.microsoft.com/office/drawing/2014/main" id="{15177575-6B71-4584-8E0B-D151D973200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749692" y="814919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0" name="Text Placeholder 46">
            <a:extLst>
              <a:ext uri="{FF2B5EF4-FFF2-40B4-BE49-F238E27FC236}">
                <a16:creationId xmlns:a16="http://schemas.microsoft.com/office/drawing/2014/main" id="{FC7F0546-1415-48CA-8E73-91D3480ED57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49692" y="411976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017577-965B-4F93-A2EE-44D638A8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098" y="457200"/>
            <a:ext cx="6096001" cy="6016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3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 userDrawn="1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 userDrawn="1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4">
            <a:extLst>
              <a:ext uri="{FF2B5EF4-FFF2-40B4-BE49-F238E27FC236}">
                <a16:creationId xmlns:a16="http://schemas.microsoft.com/office/drawing/2014/main" id="{EA10837A-18D5-41DD-A066-A079A09D86A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420935" y="466999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FD8132DE-D62C-4410-983C-9F458DCEF6D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2408126" y="930257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46">
            <a:extLst>
              <a:ext uri="{FF2B5EF4-FFF2-40B4-BE49-F238E27FC236}">
                <a16:creationId xmlns:a16="http://schemas.microsoft.com/office/drawing/2014/main" id="{DF68D5C6-4D23-4113-9FFA-AFAAB5A6DA0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408126" y="527314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8" name="Picture Placeholder 34">
            <a:extLst>
              <a:ext uri="{FF2B5EF4-FFF2-40B4-BE49-F238E27FC236}">
                <a16:creationId xmlns:a16="http://schemas.microsoft.com/office/drawing/2014/main" id="{2B75D755-4972-4E8B-ACD5-FAE778A8627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458965" y="24844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EEE7EDE-175B-450F-B4D2-50D992E53C5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446156" y="294771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91051322-19B5-41CA-BEAB-A8F1B8CA54E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446156" y="254476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Picture Placeholder 34">
            <a:extLst>
              <a:ext uri="{FF2B5EF4-FFF2-40B4-BE49-F238E27FC236}">
                <a16:creationId xmlns:a16="http://schemas.microsoft.com/office/drawing/2014/main" id="{966FF594-D5D5-4FD4-A245-AAF0D053095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030968" y="24844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3A5DD9C2-78E8-4416-B2C1-F07A9E25832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018159" y="294771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46">
            <a:extLst>
              <a:ext uri="{FF2B5EF4-FFF2-40B4-BE49-F238E27FC236}">
                <a16:creationId xmlns:a16="http://schemas.microsoft.com/office/drawing/2014/main" id="{D8A4734F-8867-4923-806F-AE04360B22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018159" y="254476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Picture Placeholder 34">
            <a:extLst>
              <a:ext uri="{FF2B5EF4-FFF2-40B4-BE49-F238E27FC236}">
                <a16:creationId xmlns:a16="http://schemas.microsoft.com/office/drawing/2014/main" id="{B03F66BE-0084-45A8-85FC-1448DEA89D7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586860" y="420178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8" name="Text Placeholder 39">
            <a:extLst>
              <a:ext uri="{FF2B5EF4-FFF2-40B4-BE49-F238E27FC236}">
                <a16:creationId xmlns:a16="http://schemas.microsoft.com/office/drawing/2014/main" id="{3F9DA6EE-3DE6-4493-AD6B-BEC7EE858CE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574051" y="466504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1" name="Text Placeholder 46">
            <a:extLst>
              <a:ext uri="{FF2B5EF4-FFF2-40B4-BE49-F238E27FC236}">
                <a16:creationId xmlns:a16="http://schemas.microsoft.com/office/drawing/2014/main" id="{DD5495C5-2CD2-4593-BC1F-CF0E7D3601E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574051" y="426209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2" name="Picture Placeholder 34">
            <a:extLst>
              <a:ext uri="{FF2B5EF4-FFF2-40B4-BE49-F238E27FC236}">
                <a16:creationId xmlns:a16="http://schemas.microsoft.com/office/drawing/2014/main" id="{D2B54852-DC63-410D-BE2A-4D723492843F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5818607" y="420178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63" name="Text Placeholder 39">
            <a:extLst>
              <a:ext uri="{FF2B5EF4-FFF2-40B4-BE49-F238E27FC236}">
                <a16:creationId xmlns:a16="http://schemas.microsoft.com/office/drawing/2014/main" id="{13567973-FE07-4747-9500-D565A3EF286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805798" y="466504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Text Placeholder 46">
            <a:extLst>
              <a:ext uri="{FF2B5EF4-FFF2-40B4-BE49-F238E27FC236}">
                <a16:creationId xmlns:a16="http://schemas.microsoft.com/office/drawing/2014/main" id="{FCE91BB7-DB4C-4F95-ADC1-2757AA68964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805798" y="426209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Picture Placeholder 34">
            <a:extLst>
              <a:ext uri="{FF2B5EF4-FFF2-40B4-BE49-F238E27FC236}">
                <a16:creationId xmlns:a16="http://schemas.microsoft.com/office/drawing/2014/main" id="{7082A562-BADD-429E-BB11-8A40EE253FC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8027987" y="5637179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66" name="Text Placeholder 39">
            <a:extLst>
              <a:ext uri="{FF2B5EF4-FFF2-40B4-BE49-F238E27FC236}">
                <a16:creationId xmlns:a16="http://schemas.microsoft.com/office/drawing/2014/main" id="{C8F3380A-C45C-44C2-BE84-98D3DADAEDA3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9015178" y="6100437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Text Placeholder 46">
            <a:extLst>
              <a:ext uri="{FF2B5EF4-FFF2-40B4-BE49-F238E27FC236}">
                <a16:creationId xmlns:a16="http://schemas.microsoft.com/office/drawing/2014/main" id="{67C61256-88BA-4ADF-A3CB-77D1B459CAE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15178" y="5697494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D5DA0-8F16-4F11-8B6E-A593133FA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098" y="457200"/>
            <a:ext cx="6096001" cy="6016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885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EAA216C1-AB2E-40F5-9FEB-99A051529B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61591" y="26163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6" name="Picture Placeholder 34">
            <a:extLst>
              <a:ext uri="{FF2B5EF4-FFF2-40B4-BE49-F238E27FC236}">
                <a16:creationId xmlns:a16="http://schemas.microsoft.com/office/drawing/2014/main" id="{FAEA8B42-3F7F-41AD-BABE-4EEB23482AE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20929" y="26163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7" name="Picture Placeholder 34">
            <a:extLst>
              <a:ext uri="{FF2B5EF4-FFF2-40B4-BE49-F238E27FC236}">
                <a16:creationId xmlns:a16="http://schemas.microsoft.com/office/drawing/2014/main" id="{7567D676-2C80-4141-893B-11FCC59F843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07299" y="26163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8" name="Picture Placeholder 34">
            <a:extLst>
              <a:ext uri="{FF2B5EF4-FFF2-40B4-BE49-F238E27FC236}">
                <a16:creationId xmlns:a16="http://schemas.microsoft.com/office/drawing/2014/main" id="{6F952DCC-32A4-47A9-94B1-DD217C6081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456949" y="26163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6074907-686A-4144-BB8F-791A360F4C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643" y="4491306"/>
            <a:ext cx="2158999" cy="601662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008E0623-EC20-45C5-91A6-0F11089BC4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80136" y="4491306"/>
            <a:ext cx="1983726" cy="601662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61293D0A-B2E6-4C99-A936-14475FCCE59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28138" y="4491306"/>
            <a:ext cx="1983726" cy="601662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39">
            <a:extLst>
              <a:ext uri="{FF2B5EF4-FFF2-40B4-BE49-F238E27FC236}">
                <a16:creationId xmlns:a16="http://schemas.microsoft.com/office/drawing/2014/main" id="{1527FC22-EC4A-4577-9F30-4B76AC7BCE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76136" y="4491306"/>
            <a:ext cx="1983726" cy="601662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D77457B-088A-4D58-BA8E-B758F3A6A0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457" y="4019516"/>
            <a:ext cx="2585943" cy="369311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DD29B92B-5D6C-4077-8F1A-743E03C13A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81457" y="4019516"/>
            <a:ext cx="2585943" cy="369311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13F3E81B-98F9-43EF-B142-E08146C84E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26144" y="4019516"/>
            <a:ext cx="2585943" cy="369311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DBC70D5F-BACB-4A84-A4D0-71ECD4393E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74144" y="4019516"/>
            <a:ext cx="2585943" cy="369311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E23D0-0FF0-42C6-B15F-A719DFDD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9402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758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610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5652" y="6356350"/>
            <a:ext cx="5820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6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s://education.uwmedicine.org/md-program-policies-handbook/policy-on-supervision-of-medical-students-in-clinical-settings/" TargetMode="External"/><Relationship Id="rId1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cation.uwmedicine.org/wp-content/uploads/2023/04/WWAMI-SOM-CV-CHECKLIST-4.2023-Final.pdf" TargetMode="External"/><Relationship Id="rId11" Type="http://schemas.openxmlformats.org/officeDocument/2006/relationships/image" Target="../media/image6.svg"/><Relationship Id="rId5" Type="http://schemas.openxmlformats.org/officeDocument/2006/relationships/hyperlink" Target="https://education.uwmedicine.org/wwami-faculty-appointments/" TargetMode="External"/><Relationship Id="rId15" Type="http://schemas.openxmlformats.org/officeDocument/2006/relationships/hyperlink" Target="https://education.uwmedicine.org/wp-content/uploads/2023/01/A-Check-Global.png" TargetMode="External"/><Relationship Id="rId10" Type="http://schemas.openxmlformats.org/officeDocument/2006/relationships/image" Target="../media/image5.png"/><Relationship Id="rId19" Type="http://schemas.openxmlformats.org/officeDocument/2006/relationships/image" Target="../media/image12.svg"/><Relationship Id="rId4" Type="http://schemas.openxmlformats.org/officeDocument/2006/relationships/image" Target="../media/image2.svg"/><Relationship Id="rId9" Type="http://schemas.openxmlformats.org/officeDocument/2006/relationships/hyperlink" Target="https://education.uwmedicine.org/wwami-faculty-appointments/faculty-appointment-tips-faqs/" TargetMode="External"/><Relationship Id="rId1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4EBDD5F-FF94-487A-BBC4-E50423E8D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5689" y="4286687"/>
            <a:ext cx="840963" cy="840963"/>
          </a:xfrm>
          <a:prstGeom prst="ellipse">
            <a:avLst/>
          </a:prstGeom>
          <a:solidFill>
            <a:srgbClr val="F4FD83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2DC97EE-1C75-4EFE-ACC8-71559A6A3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940" y="5509381"/>
            <a:ext cx="840963" cy="840963"/>
          </a:xfrm>
          <a:prstGeom prst="ellipse">
            <a:avLst/>
          </a:prstGeom>
          <a:solidFill>
            <a:srgbClr val="F9B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E02964-43CD-4CA8-922C-AC4CE887F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71764" y="2566758"/>
            <a:ext cx="840963" cy="840963"/>
          </a:xfrm>
          <a:prstGeom prst="ellipse">
            <a:avLst/>
          </a:prstGeom>
          <a:solidFill>
            <a:srgbClr val="FDB291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003C6E1-DAB0-406D-A0FE-AD4258B4F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0124" y="2558408"/>
            <a:ext cx="840963" cy="840963"/>
          </a:xfrm>
          <a:prstGeom prst="ellipse">
            <a:avLst/>
          </a:prstGeom>
          <a:solidFill>
            <a:srgbClr val="FBD569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944EB2-487B-450A-8932-B48B6A944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17935" y="4286687"/>
            <a:ext cx="840963" cy="840963"/>
          </a:xfrm>
          <a:prstGeom prst="ellipse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63A44AD-2E4C-4AC0-B897-B75DA4A35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64187" y="961788"/>
            <a:ext cx="840963" cy="8409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 descr="timeline">
            <a:extLst>
              <a:ext uri="{FF2B5EF4-FFF2-40B4-BE49-F238E27FC236}">
                <a16:creationId xmlns:a16="http://schemas.microsoft.com/office/drawing/2014/main" id="{915DE441-0B8B-4BCE-8E3B-4246BC09E7A1}"/>
              </a:ext>
            </a:extLst>
          </p:cNvPr>
          <p:cNvGrpSpPr/>
          <p:nvPr/>
        </p:nvGrpSpPr>
        <p:grpSpPr>
          <a:xfrm>
            <a:off x="976547" y="1458965"/>
            <a:ext cx="10278189" cy="5752254"/>
            <a:chOff x="976547" y="1458965"/>
            <a:chExt cx="10278189" cy="575225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6FAB540-C491-4F6D-A6FE-A267705EEA5B}"/>
                </a:ext>
              </a:extLst>
            </p:cNvPr>
            <p:cNvGrpSpPr/>
            <p:nvPr/>
          </p:nvGrpSpPr>
          <p:grpSpPr>
            <a:xfrm rot="5400000" flipH="1">
              <a:off x="9555848" y="2219844"/>
              <a:ext cx="1624126" cy="1773651"/>
              <a:chOff x="6415077" y="1171530"/>
              <a:chExt cx="1890380" cy="1890380"/>
            </a:xfrm>
          </p:grpSpPr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8065E7CB-23F1-435F-AF44-714D3ED3AEEC}"/>
                  </a:ext>
                </a:extLst>
              </p:cNvPr>
              <p:cNvSpPr/>
              <p:nvPr/>
            </p:nvSpPr>
            <p:spPr>
              <a:xfrm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35E4FBCD-37DC-40E0-9AC8-B2466900D8BE}"/>
                  </a:ext>
                </a:extLst>
              </p:cNvPr>
              <p:cNvSpPr/>
              <p:nvPr/>
            </p:nvSpPr>
            <p:spPr>
              <a:xfrm flipH="1"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CFEE95A-087F-4F9C-876F-9F92595763B6}"/>
                </a:ext>
              </a:extLst>
            </p:cNvPr>
            <p:cNvGrpSpPr/>
            <p:nvPr/>
          </p:nvGrpSpPr>
          <p:grpSpPr>
            <a:xfrm rot="16200000" flipH="1">
              <a:off x="1051310" y="3843465"/>
              <a:ext cx="1624126" cy="1773651"/>
              <a:chOff x="6415077" y="1171530"/>
              <a:chExt cx="1890380" cy="1890380"/>
            </a:xfrm>
          </p:grpSpPr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0BEF374B-D633-4C49-A916-320DB8732251}"/>
                  </a:ext>
                </a:extLst>
              </p:cNvPr>
              <p:cNvSpPr/>
              <p:nvPr/>
            </p:nvSpPr>
            <p:spPr>
              <a:xfrm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7EA3C2CD-982C-4EAD-AF27-8F363D90EDB9}"/>
                  </a:ext>
                </a:extLst>
              </p:cNvPr>
              <p:cNvSpPr/>
              <p:nvPr/>
            </p:nvSpPr>
            <p:spPr>
              <a:xfrm flipH="1"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AF71C86D-5144-4D25-B6A2-918DC4160A1F}"/>
                </a:ext>
              </a:extLst>
            </p:cNvPr>
            <p:cNvSpPr/>
            <p:nvPr/>
          </p:nvSpPr>
          <p:spPr>
            <a:xfrm rot="16200000" flipH="1">
              <a:off x="1705996" y="1478703"/>
              <a:ext cx="834433" cy="794957"/>
            </a:xfrm>
            <a:custGeom>
              <a:avLst/>
              <a:gdLst>
                <a:gd name="connsiteX0" fmla="*/ 834432 w 1668865"/>
                <a:gd name="connsiteY0" fmla="*/ 0 h 1589914"/>
                <a:gd name="connsiteX1" fmla="*/ 1668865 w 1668865"/>
                <a:gd name="connsiteY1" fmla="*/ 794957 h 1589914"/>
                <a:gd name="connsiteX2" fmla="*/ 834433 w 1668865"/>
                <a:gd name="connsiteY2" fmla="*/ 794957 h 1589914"/>
                <a:gd name="connsiteX3" fmla="*/ 834432 w 1668865"/>
                <a:gd name="connsiteY3" fmla="*/ 0 h 1589914"/>
                <a:gd name="connsiteX0" fmla="*/ 834432 w 1668865"/>
                <a:gd name="connsiteY0" fmla="*/ 0 h 1589914"/>
                <a:gd name="connsiteX1" fmla="*/ 1668865 w 1668865"/>
                <a:gd name="connsiteY1" fmla="*/ 794957 h 1589914"/>
                <a:gd name="connsiteX0" fmla="*/ 0 w 834433"/>
                <a:gd name="connsiteY0" fmla="*/ 0 h 794957"/>
                <a:gd name="connsiteX1" fmla="*/ 834433 w 834433"/>
                <a:gd name="connsiteY1" fmla="*/ 794957 h 794957"/>
                <a:gd name="connsiteX2" fmla="*/ 1 w 834433"/>
                <a:gd name="connsiteY2" fmla="*/ 794957 h 794957"/>
                <a:gd name="connsiteX3" fmla="*/ 0 w 834433"/>
                <a:gd name="connsiteY3" fmla="*/ 0 h 794957"/>
                <a:gd name="connsiteX0" fmla="*/ 64295 w 834433"/>
                <a:gd name="connsiteY0" fmla="*/ 0 h 794957"/>
                <a:gd name="connsiteX1" fmla="*/ 834433 w 834433"/>
                <a:gd name="connsiteY1" fmla="*/ 794957 h 794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34433" h="794957" stroke="0" extrusionOk="0">
                  <a:moveTo>
                    <a:pt x="0" y="0"/>
                  </a:moveTo>
                  <a:cubicBezTo>
                    <a:pt x="460845" y="0"/>
                    <a:pt x="834433" y="355914"/>
                    <a:pt x="834433" y="794957"/>
                  </a:cubicBezTo>
                  <a:lnTo>
                    <a:pt x="1" y="794957"/>
                  </a:lnTo>
                  <a:cubicBezTo>
                    <a:pt x="1" y="529971"/>
                    <a:pt x="0" y="264986"/>
                    <a:pt x="0" y="0"/>
                  </a:cubicBezTo>
                  <a:close/>
                </a:path>
                <a:path w="834433" h="794957" fill="none">
                  <a:moveTo>
                    <a:pt x="64295" y="0"/>
                  </a:moveTo>
                  <a:cubicBezTo>
                    <a:pt x="525140" y="0"/>
                    <a:pt x="834433" y="355914"/>
                    <a:pt x="834433" y="794957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5507F1A1-1EB3-4835-A723-6E0CC155369B}"/>
                </a:ext>
              </a:extLst>
            </p:cNvPr>
            <p:cNvSpPr/>
            <p:nvPr/>
          </p:nvSpPr>
          <p:spPr>
            <a:xfrm rot="5400000" flipH="1">
              <a:off x="5908738" y="5581830"/>
              <a:ext cx="1668865" cy="158991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1AC131-C2D0-4567-9511-EA65CA7EE2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9536" y="2293398"/>
              <a:ext cx="78959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A0A091F-631C-4120-B174-67D45A6A13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49703" y="3918227"/>
              <a:ext cx="85357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BF890A1-93BF-4879-9ED9-E25DBB7E6053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 flipV="1">
              <a:off x="1849705" y="5542113"/>
              <a:ext cx="4893466" cy="2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Placeholder 22" descr="Garden Tools">
            <a:extLst>
              <a:ext uri="{FF2B5EF4-FFF2-40B4-BE49-F238E27FC236}">
                <a16:creationId xmlns:a16="http://schemas.microsoft.com/office/drawing/2014/main" id="{47016B31-9AF9-4A2C-8992-088D6BE179A3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87981" y="881265"/>
            <a:ext cx="887413" cy="889000"/>
          </a:xfrm>
        </p:spPr>
      </p:pic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C25C378-80FF-4681-8B38-CD93033F258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2379546" y="1364261"/>
            <a:ext cx="2719044" cy="601662"/>
          </a:xfrm>
        </p:spPr>
        <p:txBody>
          <a:bodyPr/>
          <a:lstStyle/>
          <a:p>
            <a:r>
              <a:rPr lang="en-US" sz="1100" dirty="0"/>
              <a:t>All </a:t>
            </a:r>
            <a:r>
              <a:rPr lang="en-US" sz="1100" dirty="0">
                <a:hlinkClick r:id="rId5"/>
              </a:rPr>
              <a:t>5 documents </a:t>
            </a:r>
            <a:r>
              <a:rPr lang="en-US" sz="1100" dirty="0"/>
              <a:t>completed and signed </a:t>
            </a:r>
          </a:p>
          <a:p>
            <a:r>
              <a:rPr lang="en-US" dirty="0"/>
              <a:t>Recent CV with all </a:t>
            </a:r>
            <a:r>
              <a:rPr lang="en-US" dirty="0">
                <a:hlinkClick r:id="rId6"/>
              </a:rPr>
              <a:t>required data </a:t>
            </a:r>
            <a:endParaRPr lang="en-US" sz="1100" dirty="0"/>
          </a:p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A655D06-4225-4A2B-AEF8-4E2C18FE017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283697" y="766570"/>
            <a:ext cx="2719045" cy="615635"/>
          </a:xfrm>
        </p:spPr>
        <p:txBody>
          <a:bodyPr/>
          <a:lstStyle/>
          <a:p>
            <a:r>
              <a:rPr lang="en-US" dirty="0"/>
              <a:t>WWAMI Faculty Candidate Appointment Process</a:t>
            </a:r>
          </a:p>
        </p:txBody>
      </p:sp>
      <p:pic>
        <p:nvPicPr>
          <p:cNvPr id="50" name="Picture Placeholder 49" descr="Seed Packet">
            <a:extLst>
              <a:ext uri="{FF2B5EF4-FFF2-40B4-BE49-F238E27FC236}">
                <a16:creationId xmlns:a16="http://schemas.microsoft.com/office/drawing/2014/main" id="{BC1A8F56-CD55-494E-91FC-4D0C55EE3922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/>
      </p:pic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C9B9DFF3-1270-46CD-83D5-5C0F3710735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290937" y="2803905"/>
            <a:ext cx="3053996" cy="601662"/>
          </a:xfrm>
        </p:spPr>
        <p:txBody>
          <a:bodyPr/>
          <a:lstStyle/>
          <a:p>
            <a:r>
              <a:rPr lang="en-US" sz="1100" dirty="0"/>
              <a:t>Regional Office reviews application, and reaches out if </a:t>
            </a:r>
            <a:r>
              <a:rPr lang="en-US" sz="1100" dirty="0">
                <a:hlinkClick r:id="rId9"/>
              </a:rPr>
              <a:t>additional information</a:t>
            </a:r>
            <a:r>
              <a:rPr lang="en-US" sz="1100" dirty="0"/>
              <a:t> is needed</a:t>
            </a:r>
          </a:p>
          <a:p>
            <a:r>
              <a:rPr lang="en-US" dirty="0"/>
              <a:t>3-4 week processing time </a:t>
            </a:r>
            <a:endParaRPr lang="en-US" sz="1100" dirty="0"/>
          </a:p>
          <a:p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788CAD0-F091-43AE-9E0B-C44D9BCFFDB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182707" y="2477222"/>
            <a:ext cx="2259865" cy="379168"/>
          </a:xfrm>
        </p:spPr>
        <p:txBody>
          <a:bodyPr/>
          <a:lstStyle/>
          <a:p>
            <a:r>
              <a:rPr lang="en-US" dirty="0"/>
              <a:t>WWAMI Site Admin</a:t>
            </a:r>
          </a:p>
        </p:txBody>
      </p:sp>
      <p:pic>
        <p:nvPicPr>
          <p:cNvPr id="52" name="Picture Placeholder 51" descr="Sprouting Seed">
            <a:extLst>
              <a:ext uri="{FF2B5EF4-FFF2-40B4-BE49-F238E27FC236}">
                <a16:creationId xmlns:a16="http://schemas.microsoft.com/office/drawing/2014/main" id="{05183537-C2C3-43F6-935E-27E647202486}"/>
              </a:ext>
            </a:extLst>
          </p:cNvPr>
          <p:cNvPicPr>
            <a:picLocks noGrp="1" noChangeAspect="1"/>
          </p:cNvPicPr>
          <p:nvPr>
            <p:ph type="pic" sz="quarter" idx="43"/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7811048" y="2476105"/>
            <a:ext cx="887413" cy="889000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8CA8C-F8B5-45B2-8FCA-3A6F8DF40E9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801098" y="2926432"/>
            <a:ext cx="2138339" cy="1015200"/>
          </a:xfrm>
        </p:spPr>
        <p:txBody>
          <a:bodyPr/>
          <a:lstStyle/>
          <a:p>
            <a:r>
              <a:rPr lang="en-US" dirty="0"/>
              <a:t>2 weeks processing time</a:t>
            </a:r>
          </a:p>
          <a:p>
            <a:r>
              <a:rPr lang="en-US" dirty="0"/>
              <a:t>If application is complete, you will receive an email on </a:t>
            </a:r>
            <a:r>
              <a:rPr lang="en-US" dirty="0">
                <a:hlinkClick r:id="rId12"/>
              </a:rPr>
              <a:t>UW’s Policy on Supervision of Medical Students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E64BD-FC67-4B26-8FED-8E078A3CF22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652011" y="2361274"/>
            <a:ext cx="2560957" cy="299767"/>
          </a:xfrm>
        </p:spPr>
        <p:txBody>
          <a:bodyPr/>
          <a:lstStyle/>
          <a:p>
            <a:r>
              <a:rPr lang="en-US" sz="1600" dirty="0"/>
              <a:t>Academic, Rural, and Regional Affairs Seattle</a:t>
            </a:r>
          </a:p>
        </p:txBody>
      </p:sp>
      <p:pic>
        <p:nvPicPr>
          <p:cNvPr id="57" name="Picture Placeholder 56" descr="Deciduous tree">
            <a:extLst>
              <a:ext uri="{FF2B5EF4-FFF2-40B4-BE49-F238E27FC236}">
                <a16:creationId xmlns:a16="http://schemas.microsoft.com/office/drawing/2014/main" id="{A83112AD-B949-4C0B-B56E-D32DC625D856}"/>
              </a:ext>
            </a:extLst>
          </p:cNvPr>
          <p:cNvPicPr>
            <a:picLocks noGrp="1" noChangeAspect="1"/>
          </p:cNvPicPr>
          <p:nvPr>
            <p:ph type="pic" sz="quarter" idx="46"/>
          </p:nvPr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/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97D2850-98E7-4919-B0CF-C3FCCCD1B00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410564" y="4480780"/>
            <a:ext cx="2642560" cy="601662"/>
          </a:xfrm>
        </p:spPr>
        <p:txBody>
          <a:bodyPr/>
          <a:lstStyle/>
          <a:p>
            <a:r>
              <a:rPr lang="en-US" sz="1100" dirty="0"/>
              <a:t>4 months processing time</a:t>
            </a:r>
          </a:p>
          <a:p>
            <a:r>
              <a:rPr lang="en-US" dirty="0"/>
              <a:t>If no additional information is needed, </a:t>
            </a:r>
            <a:r>
              <a:rPr lang="en-US" dirty="0">
                <a:hlinkClick r:id="rId15"/>
              </a:rPr>
              <a:t>background check email </a:t>
            </a:r>
            <a:r>
              <a:rPr lang="en-US" dirty="0"/>
              <a:t>will be sent</a:t>
            </a:r>
          </a:p>
          <a:p>
            <a:r>
              <a:rPr lang="en-US" sz="1100" dirty="0"/>
              <a:t>Welcome and Offer Letters sent</a:t>
            </a:r>
          </a:p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A0F53B-4BED-46EF-9057-6334F372F67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422697" y="4119521"/>
            <a:ext cx="2138339" cy="299767"/>
          </a:xfrm>
        </p:spPr>
        <p:txBody>
          <a:bodyPr/>
          <a:lstStyle/>
          <a:p>
            <a:r>
              <a:rPr lang="en-US" dirty="0"/>
              <a:t>Departments</a:t>
            </a:r>
          </a:p>
        </p:txBody>
      </p:sp>
      <p:pic>
        <p:nvPicPr>
          <p:cNvPr id="55" name="Picture Placeholder 54" descr="Plant">
            <a:extLst>
              <a:ext uri="{FF2B5EF4-FFF2-40B4-BE49-F238E27FC236}">
                <a16:creationId xmlns:a16="http://schemas.microsoft.com/office/drawing/2014/main" id="{FBE14225-80F2-406E-9F56-CBFC89FC7CDF}"/>
              </a:ext>
            </a:extLst>
          </p:cNvPr>
          <p:cNvPicPr>
            <a:picLocks noGrp="1" noChangeAspect="1"/>
          </p:cNvPicPr>
          <p:nvPr>
            <p:ph type="pic" sz="quarter" idx="49"/>
          </p:nvPr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6076249" y="4238650"/>
            <a:ext cx="887413" cy="889000"/>
          </a:xfrm>
        </p:spPr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6B23F16-63C4-4CE4-9CB8-640B2DFFBE5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805798" y="4665041"/>
            <a:ext cx="2444670" cy="739815"/>
          </a:xfrm>
        </p:spPr>
        <p:txBody>
          <a:bodyPr/>
          <a:lstStyle/>
          <a:p>
            <a:r>
              <a:rPr lang="en-US" sz="1100" dirty="0"/>
              <a:t>Offer letter </a:t>
            </a:r>
            <a:r>
              <a:rPr lang="en-US" dirty="0"/>
              <a:t>reviewed, signed, and returned to your departmental contact, to complete appointment. Appointment will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proceed without this step being complete</a:t>
            </a:r>
            <a:endParaRPr lang="en-US" sz="1100" dirty="0"/>
          </a:p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0B357ED-D4DE-4947-9921-0142523A768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805798" y="4262099"/>
            <a:ext cx="2675287" cy="299767"/>
          </a:xfrm>
        </p:spPr>
        <p:txBody>
          <a:bodyPr/>
          <a:lstStyle/>
          <a:p>
            <a:r>
              <a:rPr lang="en-US" dirty="0"/>
              <a:t>Offer Letter Accepted</a:t>
            </a:r>
          </a:p>
        </p:txBody>
      </p:sp>
      <p:pic>
        <p:nvPicPr>
          <p:cNvPr id="60" name="Picture Placeholder 59" descr="Apple">
            <a:extLst>
              <a:ext uri="{FF2B5EF4-FFF2-40B4-BE49-F238E27FC236}">
                <a16:creationId xmlns:a16="http://schemas.microsoft.com/office/drawing/2014/main" id="{6592CDC9-FA33-4CCA-A716-E0EB2D714F58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7776514" y="5461344"/>
            <a:ext cx="887413" cy="889000"/>
          </a:xfr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A19BD99-1FDD-406D-B94B-E97493647B4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8622406" y="5819917"/>
            <a:ext cx="2138339" cy="601662"/>
          </a:xfrm>
        </p:spPr>
        <p:txBody>
          <a:bodyPr/>
          <a:lstStyle/>
          <a:p>
            <a:r>
              <a:rPr lang="en-US" sz="1100" dirty="0"/>
              <a:t>Appointment submitted and entered into Workday</a:t>
            </a:r>
          </a:p>
          <a:p>
            <a:r>
              <a:rPr lang="en-US" dirty="0"/>
              <a:t>UW NetID generated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F5D9E13-3778-4E76-95F1-32465C1D6C90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544807" y="5509381"/>
            <a:ext cx="2346877" cy="299767"/>
          </a:xfrm>
        </p:spPr>
        <p:txBody>
          <a:bodyPr/>
          <a:lstStyle/>
          <a:p>
            <a:r>
              <a:rPr lang="en-US" dirty="0"/>
              <a:t>Appointment Complete</a:t>
            </a:r>
          </a:p>
        </p:txBody>
      </p:sp>
      <p:sp>
        <p:nvSpPr>
          <p:cNvPr id="54" name="Oval 53" descr="timeline markers">
            <a:extLst>
              <a:ext uri="{FF2B5EF4-FFF2-40B4-BE49-F238E27FC236}">
                <a16:creationId xmlns:a16="http://schemas.microsoft.com/office/drawing/2014/main" id="{860921B8-3D91-48AB-A236-95079DA8AD01}"/>
              </a:ext>
            </a:extLst>
          </p:cNvPr>
          <p:cNvSpPr/>
          <p:nvPr/>
        </p:nvSpPr>
        <p:spPr>
          <a:xfrm>
            <a:off x="1823299" y="1943175"/>
            <a:ext cx="168964" cy="1689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5" name="Oval 104" descr="timeline markers">
            <a:extLst>
              <a:ext uri="{FF2B5EF4-FFF2-40B4-BE49-F238E27FC236}">
                <a16:creationId xmlns:a16="http://schemas.microsoft.com/office/drawing/2014/main" id="{E92417A0-A309-465F-88E7-0DED361313C1}"/>
              </a:ext>
            </a:extLst>
          </p:cNvPr>
          <p:cNvSpPr/>
          <p:nvPr/>
        </p:nvSpPr>
        <p:spPr>
          <a:xfrm>
            <a:off x="7453646" y="6285904"/>
            <a:ext cx="168964" cy="168964"/>
          </a:xfrm>
          <a:prstGeom prst="ellipse">
            <a:avLst/>
          </a:prstGeom>
          <a:solidFill>
            <a:srgbClr val="F69CD8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6" name="Oval 105" descr="timeline markers">
            <a:extLst>
              <a:ext uri="{FF2B5EF4-FFF2-40B4-BE49-F238E27FC236}">
                <a16:creationId xmlns:a16="http://schemas.microsoft.com/office/drawing/2014/main" id="{9E78D0A5-5816-4D38-925E-3537C6B2CF07}"/>
              </a:ext>
            </a:extLst>
          </p:cNvPr>
          <p:cNvSpPr/>
          <p:nvPr/>
        </p:nvSpPr>
        <p:spPr>
          <a:xfrm>
            <a:off x="9081504" y="2210200"/>
            <a:ext cx="168964" cy="168964"/>
          </a:xfrm>
          <a:prstGeom prst="ellipse">
            <a:avLst/>
          </a:prstGeom>
          <a:solidFill>
            <a:srgbClr val="FBD985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8" name="Oval 107" descr="timeline markers">
            <a:extLst>
              <a:ext uri="{FF2B5EF4-FFF2-40B4-BE49-F238E27FC236}">
                <a16:creationId xmlns:a16="http://schemas.microsoft.com/office/drawing/2014/main" id="{857D08D2-A1C9-489D-8348-CFB47CDE3AB1}"/>
              </a:ext>
            </a:extLst>
          </p:cNvPr>
          <p:cNvSpPr/>
          <p:nvPr/>
        </p:nvSpPr>
        <p:spPr>
          <a:xfrm>
            <a:off x="4499321" y="2210200"/>
            <a:ext cx="168964" cy="168964"/>
          </a:xfrm>
          <a:prstGeom prst="ellipse">
            <a:avLst/>
          </a:prstGeom>
          <a:solidFill>
            <a:srgbClr val="FDB29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10" name="Oval 109" descr="timeline markers">
            <a:extLst>
              <a:ext uri="{FF2B5EF4-FFF2-40B4-BE49-F238E27FC236}">
                <a16:creationId xmlns:a16="http://schemas.microsoft.com/office/drawing/2014/main" id="{19A80ABD-E90D-411F-BF88-7E1ED68E1846}"/>
              </a:ext>
            </a:extLst>
          </p:cNvPr>
          <p:cNvSpPr/>
          <p:nvPr/>
        </p:nvSpPr>
        <p:spPr>
          <a:xfrm>
            <a:off x="2665717" y="3835862"/>
            <a:ext cx="168964" cy="168964"/>
          </a:xfrm>
          <a:prstGeom prst="ellipse">
            <a:avLst/>
          </a:prstGeom>
          <a:solidFill>
            <a:srgbClr val="F4FD83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11" name="Oval 110" descr="timeline markers">
            <a:extLst>
              <a:ext uri="{FF2B5EF4-FFF2-40B4-BE49-F238E27FC236}">
                <a16:creationId xmlns:a16="http://schemas.microsoft.com/office/drawing/2014/main" id="{467F323A-16F5-4015-85F9-EED889A6702A}"/>
              </a:ext>
            </a:extLst>
          </p:cNvPr>
          <p:cNvSpPr/>
          <p:nvPr/>
        </p:nvSpPr>
        <p:spPr>
          <a:xfrm>
            <a:off x="6884455" y="3835862"/>
            <a:ext cx="168964" cy="1689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225BA5-9FA7-4106-AC33-85F2D35EC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Faculty Appointment Growth Timeline </a:t>
            </a:r>
          </a:p>
        </p:txBody>
      </p:sp>
    </p:spTree>
    <p:extLst>
      <p:ext uri="{BB962C8B-B14F-4D97-AF65-F5344CB8AC3E}">
        <p14:creationId xmlns:p14="http://schemas.microsoft.com/office/powerpoint/2010/main" val="2673003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02B775F-F54D-44C9-8A5E-6C450232D59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099EBB6-D1EF-4345-A0D5-56C8432B26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7F63A3-93DF-4331-8C04-BB726C702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049FB4-E04C-4A47-A7EB-D9A7EE3720B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2_Office Theme</vt:lpstr>
      <vt:lpstr>New Faculty Appointment Growth Timeline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2020-08-04T04:55:06Z</dcterms:created>
  <dcterms:modified xsi:type="dcterms:W3CDTF">2023-05-10T18:55:12Z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