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7" r:id="rId3"/>
  </p:sldMasterIdLst>
  <p:notesMasterIdLst>
    <p:notesMasterId r:id="rId32"/>
  </p:notesMasterIdLst>
  <p:sldIdLst>
    <p:sldId id="329" r:id="rId4"/>
    <p:sldId id="328" r:id="rId5"/>
    <p:sldId id="341" r:id="rId6"/>
    <p:sldId id="346" r:id="rId7"/>
    <p:sldId id="344" r:id="rId8"/>
    <p:sldId id="343" r:id="rId9"/>
    <p:sldId id="342" r:id="rId10"/>
    <p:sldId id="339" r:id="rId11"/>
    <p:sldId id="352" r:id="rId12"/>
    <p:sldId id="340" r:id="rId13"/>
    <p:sldId id="351" r:id="rId14"/>
    <p:sldId id="350" r:id="rId15"/>
    <p:sldId id="349" r:id="rId16"/>
    <p:sldId id="369" r:id="rId17"/>
    <p:sldId id="368" r:id="rId18"/>
    <p:sldId id="348" r:id="rId19"/>
    <p:sldId id="347" r:id="rId20"/>
    <p:sldId id="358" r:id="rId21"/>
    <p:sldId id="357" r:id="rId22"/>
    <p:sldId id="356" r:id="rId23"/>
    <p:sldId id="370" r:id="rId24"/>
    <p:sldId id="353" r:id="rId25"/>
    <p:sldId id="371" r:id="rId26"/>
    <p:sldId id="360" r:id="rId27"/>
    <p:sldId id="363" r:id="rId28"/>
    <p:sldId id="362" r:id="rId29"/>
    <p:sldId id="365" r:id="rId30"/>
    <p:sldId id="3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01"/>
    <a:srgbClr val="333D47"/>
    <a:srgbClr val="3D2E69"/>
    <a:srgbClr val="2E2161"/>
    <a:srgbClr val="61AFDF"/>
    <a:srgbClr val="6C2B69"/>
    <a:srgbClr val="FFFFFF"/>
    <a:srgbClr val="2C295C"/>
    <a:srgbClr val="93B0CE"/>
    <a:srgbClr val="496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2"/>
    <p:restoredTop sz="94667"/>
  </p:normalViewPr>
  <p:slideViewPr>
    <p:cSldViewPr snapToGrid="0" snapToObjects="1">
      <p:cViewPr varScale="1">
        <p:scale>
          <a:sx n="116" d="100"/>
          <a:sy n="116" d="100"/>
        </p:scale>
        <p:origin x="72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015BD-136C-463C-9BCE-F0CF8EA58EE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C743EB8-273A-4C2B-973C-AA0A7DFB0D7A}">
      <dgm:prSet phldrT="[Text]" custT="1"/>
      <dgm:spPr>
        <a:solidFill>
          <a:schemeClr val="accent1">
            <a:lumMod val="60000"/>
            <a:lumOff val="40000"/>
          </a:schemeClr>
        </a:solidFill>
      </dgm:spPr>
      <dgm:t>
        <a:bodyPr/>
        <a:lstStyle/>
        <a:p>
          <a:r>
            <a:rPr lang="en-US" sz="900" b="1" dirty="0" smtClean="0">
              <a:solidFill>
                <a:schemeClr val="tx2"/>
              </a:solidFill>
              <a:latin typeface="Arial" panose="020B0604020202020204" pitchFamily="34" charset="0"/>
              <a:cs typeface="Arial" panose="020B0604020202020204" pitchFamily="34" charset="0"/>
            </a:rPr>
            <a:t>Protected health information (PHI) </a:t>
          </a:r>
        </a:p>
        <a:p>
          <a:endParaRPr lang="en-US" sz="900" b="1" dirty="0">
            <a:latin typeface="Arial" panose="020B0604020202020204" pitchFamily="34" charset="0"/>
            <a:cs typeface="Arial" panose="020B0604020202020204" pitchFamily="34" charset="0"/>
          </a:endParaRPr>
        </a:p>
      </dgm:t>
    </dgm:pt>
    <dgm:pt modelId="{D3D80F58-3D3A-42E7-AA75-D2779D6EAE90}" type="parTrans" cxnId="{337FA97D-C791-49C0-B284-7BE0C2D24C02}">
      <dgm:prSet/>
      <dgm:spPr/>
      <dgm:t>
        <a:bodyPr/>
        <a:lstStyle/>
        <a:p>
          <a:endParaRPr lang="en-US"/>
        </a:p>
      </dgm:t>
    </dgm:pt>
    <dgm:pt modelId="{A6BB8186-96D7-44C9-83DD-1E9590E90960}" type="sibTrans" cxnId="{337FA97D-C791-49C0-B284-7BE0C2D24C02}">
      <dgm:prSet/>
      <dgm:spPr/>
      <dgm:t>
        <a:bodyPr/>
        <a:lstStyle/>
        <a:p>
          <a:endParaRPr lang="en-US"/>
        </a:p>
      </dgm:t>
    </dgm:pt>
    <dgm:pt modelId="{C7A6133E-0898-432C-B35B-D706AEC71F98}">
      <dgm:prSet phldrT="[Text]" custT="1"/>
      <dgm:spPr>
        <a:solidFill>
          <a:srgbClr val="FF9933"/>
        </a:solidFill>
      </dgm:spPr>
      <dgm:t>
        <a:bodyPr/>
        <a:lstStyle/>
        <a:p>
          <a:r>
            <a:rPr lang="en-US" sz="900" b="1" dirty="0" smtClean="0">
              <a:solidFill>
                <a:schemeClr val="tx2"/>
              </a:solidFill>
              <a:latin typeface="Arial" panose="020B0604020202020204" pitchFamily="34" charset="0"/>
              <a:cs typeface="Arial" panose="020B0604020202020204" pitchFamily="34" charset="0"/>
            </a:rPr>
            <a:t>Personally identifiable information (PII)</a:t>
          </a:r>
          <a:endParaRPr lang="en-US" sz="900" b="1" dirty="0">
            <a:solidFill>
              <a:schemeClr val="tx2"/>
            </a:solidFill>
            <a:latin typeface="Arial" panose="020B0604020202020204" pitchFamily="34" charset="0"/>
            <a:cs typeface="Arial" panose="020B0604020202020204" pitchFamily="34" charset="0"/>
          </a:endParaRPr>
        </a:p>
      </dgm:t>
    </dgm:pt>
    <dgm:pt modelId="{658961B3-1CDC-407A-8112-0045BDE40DB2}" type="parTrans" cxnId="{311C4535-6659-4734-9D67-B9DD27728FE4}">
      <dgm:prSet/>
      <dgm:spPr/>
      <dgm:t>
        <a:bodyPr/>
        <a:lstStyle/>
        <a:p>
          <a:endParaRPr lang="en-US"/>
        </a:p>
      </dgm:t>
    </dgm:pt>
    <dgm:pt modelId="{66110802-989A-459E-A281-B680C94A6AD0}" type="sibTrans" cxnId="{311C4535-6659-4734-9D67-B9DD27728FE4}">
      <dgm:prSet/>
      <dgm:spPr/>
      <dgm:t>
        <a:bodyPr/>
        <a:lstStyle/>
        <a:p>
          <a:endParaRPr lang="en-US"/>
        </a:p>
      </dgm:t>
    </dgm:pt>
    <dgm:pt modelId="{FC85007A-9845-423E-8DBF-615B89DCCB2C}">
      <dgm:prSet phldrT="[Text]" custT="1"/>
      <dgm:spPr>
        <a:solidFill>
          <a:srgbClr val="FF9933"/>
        </a:solidFill>
      </dgm:spPr>
      <dgm:t>
        <a:bodyPr/>
        <a:lstStyle/>
        <a:p>
          <a:r>
            <a:rPr lang="en-US" sz="900" b="1" dirty="0" smtClean="0">
              <a:latin typeface="Arial" panose="020B0604020202020204" pitchFamily="34" charset="0"/>
              <a:cs typeface="Arial" panose="020B0604020202020204" pitchFamily="34" charset="0"/>
            </a:rPr>
            <a:t>Financial information (credit card, SSN, DOL)</a:t>
          </a:r>
          <a:endParaRPr lang="en-US" sz="900" b="1" dirty="0">
            <a:latin typeface="Arial" panose="020B0604020202020204" pitchFamily="34" charset="0"/>
            <a:cs typeface="Arial" panose="020B0604020202020204" pitchFamily="34" charset="0"/>
          </a:endParaRPr>
        </a:p>
      </dgm:t>
    </dgm:pt>
    <dgm:pt modelId="{3EABB4D4-398B-4803-A33E-FEBC8F5362C8}" type="parTrans" cxnId="{41DBBDBB-6F26-4DF4-A7B6-1A1715A1281F}">
      <dgm:prSet/>
      <dgm:spPr/>
      <dgm:t>
        <a:bodyPr/>
        <a:lstStyle/>
        <a:p>
          <a:endParaRPr lang="en-US"/>
        </a:p>
      </dgm:t>
    </dgm:pt>
    <dgm:pt modelId="{EFFC3E92-7489-47A4-9DD9-191EFBA716EA}" type="sibTrans" cxnId="{41DBBDBB-6F26-4DF4-A7B6-1A1715A1281F}">
      <dgm:prSet/>
      <dgm:spPr/>
      <dgm:t>
        <a:bodyPr/>
        <a:lstStyle/>
        <a:p>
          <a:endParaRPr lang="en-US"/>
        </a:p>
      </dgm:t>
    </dgm:pt>
    <dgm:pt modelId="{486698F1-94D6-415A-A196-0269C158301C}">
      <dgm:prSet phldrT="[Text]" custT="1"/>
      <dgm:spPr>
        <a:solidFill>
          <a:srgbClr val="FF9933"/>
        </a:solidFill>
      </dgm:spPr>
      <dgm:t>
        <a:bodyPr/>
        <a:lstStyle/>
        <a:p>
          <a:r>
            <a:rPr lang="en-US" sz="900" b="1" dirty="0" smtClean="0">
              <a:latin typeface="Arial" panose="020B0604020202020204" pitchFamily="34" charset="0"/>
              <a:cs typeface="Arial" panose="020B0604020202020204" pitchFamily="34" charset="0"/>
            </a:rPr>
            <a:t>Protected under HIPAA &amp; RCW (including breach </a:t>
          </a:r>
          <a:r>
            <a:rPr lang="en-US" sz="850" b="1" dirty="0" smtClean="0">
              <a:latin typeface="Arial" panose="020B0604020202020204" pitchFamily="34" charset="0"/>
              <a:cs typeface="Arial" panose="020B0604020202020204" pitchFamily="34" charset="0"/>
            </a:rPr>
            <a:t>notification</a:t>
          </a:r>
          <a:r>
            <a:rPr lang="en-US" sz="900" dirty="0" smtClean="0">
              <a:latin typeface="Georgia" panose="02040502050405020303" pitchFamily="18" charset="0"/>
            </a:rPr>
            <a:t>) </a:t>
          </a:r>
          <a:endParaRPr lang="en-US" sz="900" dirty="0"/>
        </a:p>
      </dgm:t>
    </dgm:pt>
    <dgm:pt modelId="{F11D7DC0-649B-4312-BD1A-EF9E184828A5}" type="parTrans" cxnId="{D0D9A263-B29B-4DEF-A97B-4AB4B6C7E814}">
      <dgm:prSet/>
      <dgm:spPr/>
      <dgm:t>
        <a:bodyPr/>
        <a:lstStyle/>
        <a:p>
          <a:endParaRPr lang="en-US"/>
        </a:p>
      </dgm:t>
    </dgm:pt>
    <dgm:pt modelId="{B07B43BA-4322-40E0-AECA-D584A74B3CD2}" type="sibTrans" cxnId="{D0D9A263-B29B-4DEF-A97B-4AB4B6C7E814}">
      <dgm:prSet/>
      <dgm:spPr/>
      <dgm:t>
        <a:bodyPr/>
        <a:lstStyle/>
        <a:p>
          <a:endParaRPr lang="en-US"/>
        </a:p>
      </dgm:t>
    </dgm:pt>
    <dgm:pt modelId="{1089CE15-F2EB-4187-9CC0-8E1B8D237CB9}">
      <dgm:prSet phldrT="[Text]" custT="1"/>
      <dgm:spPr>
        <a:solidFill>
          <a:schemeClr val="accent1">
            <a:lumMod val="60000"/>
            <a:lumOff val="40000"/>
          </a:schemeClr>
        </a:solidFill>
      </dgm:spPr>
      <dgm:t>
        <a:bodyPr/>
        <a:lstStyle/>
        <a:p>
          <a:r>
            <a:rPr lang="en-US" sz="900" b="1" dirty="0" smtClean="0">
              <a:latin typeface="Arial" panose="020B0604020202020204" pitchFamily="34" charset="0"/>
              <a:cs typeface="Arial" panose="020B0604020202020204" pitchFamily="34" charset="0"/>
            </a:rPr>
            <a:t>Protected under HIPAA &amp; RCW</a:t>
          </a:r>
          <a:endParaRPr lang="en-US" sz="900" b="1" dirty="0">
            <a:latin typeface="Arial" panose="020B0604020202020204" pitchFamily="34" charset="0"/>
            <a:cs typeface="Arial" panose="020B0604020202020204" pitchFamily="34" charset="0"/>
          </a:endParaRPr>
        </a:p>
      </dgm:t>
    </dgm:pt>
    <dgm:pt modelId="{FBC0C2C7-4DBB-4AFF-8DB8-8E734B61B08A}" type="parTrans" cxnId="{40185B48-812C-451A-B620-92E94757B207}">
      <dgm:prSet/>
      <dgm:spPr/>
      <dgm:t>
        <a:bodyPr/>
        <a:lstStyle/>
        <a:p>
          <a:endParaRPr lang="en-US"/>
        </a:p>
      </dgm:t>
    </dgm:pt>
    <dgm:pt modelId="{97B66AEB-E356-45FA-AFE0-DA0BFEC8CACF}" type="sibTrans" cxnId="{40185B48-812C-451A-B620-92E94757B207}">
      <dgm:prSet/>
      <dgm:spPr/>
      <dgm:t>
        <a:bodyPr/>
        <a:lstStyle/>
        <a:p>
          <a:endParaRPr lang="en-US"/>
        </a:p>
      </dgm:t>
    </dgm:pt>
    <dgm:pt modelId="{2B9C298E-6FE6-4C96-83E4-FF42993DCE5F}">
      <dgm:prSet phldrT="[Text]" custT="1"/>
      <dgm:spPr>
        <a:solidFill>
          <a:srgbClr val="00B0F0"/>
        </a:solidFill>
      </dgm:spPr>
      <dgm:t>
        <a:bodyPr/>
        <a:lstStyle/>
        <a:p>
          <a:r>
            <a:rPr lang="en-US" sz="900" b="1" dirty="0" smtClean="0">
              <a:solidFill>
                <a:schemeClr val="tx2"/>
              </a:solidFill>
              <a:latin typeface="Arial" panose="020B0604020202020204" pitchFamily="34" charset="0"/>
              <a:cs typeface="Arial" panose="020B0604020202020204" pitchFamily="34" charset="0"/>
            </a:rPr>
            <a:t>Employee Information</a:t>
          </a:r>
          <a:endParaRPr lang="en-US" sz="900" b="1" dirty="0">
            <a:solidFill>
              <a:schemeClr val="tx2"/>
            </a:solidFill>
            <a:latin typeface="Arial" panose="020B0604020202020204" pitchFamily="34" charset="0"/>
            <a:cs typeface="Arial" panose="020B0604020202020204" pitchFamily="34" charset="0"/>
          </a:endParaRPr>
        </a:p>
      </dgm:t>
    </dgm:pt>
    <dgm:pt modelId="{D0994892-889D-4AD9-857C-670E8BF16064}" type="parTrans" cxnId="{F86BF031-E8EA-402B-AEA2-4BD61F3E683A}">
      <dgm:prSet/>
      <dgm:spPr/>
      <dgm:t>
        <a:bodyPr/>
        <a:lstStyle/>
        <a:p>
          <a:endParaRPr lang="en-US"/>
        </a:p>
      </dgm:t>
    </dgm:pt>
    <dgm:pt modelId="{DAA254C1-8926-477E-816B-2F6F56EADC85}" type="sibTrans" cxnId="{F86BF031-E8EA-402B-AEA2-4BD61F3E683A}">
      <dgm:prSet/>
      <dgm:spPr/>
      <dgm:t>
        <a:bodyPr/>
        <a:lstStyle/>
        <a:p>
          <a:endParaRPr lang="en-US"/>
        </a:p>
      </dgm:t>
    </dgm:pt>
    <dgm:pt modelId="{46E763E4-FEB2-4723-91D7-0DFC13FE210C}">
      <dgm:prSet phldrT="[Text]" custT="1"/>
      <dgm:spPr>
        <a:solidFill>
          <a:srgbClr val="00B0F0"/>
        </a:solidFill>
      </dgm:spPr>
      <dgm:t>
        <a:bodyPr/>
        <a:lstStyle/>
        <a:p>
          <a:r>
            <a:rPr lang="en-US" sz="900" b="1" dirty="0" smtClean="0">
              <a:latin typeface="Arial" panose="020B0604020202020204" pitchFamily="34" charset="0"/>
              <a:cs typeface="Arial" panose="020B0604020202020204" pitchFamily="34" charset="0"/>
            </a:rPr>
            <a:t>(personal contact info, performance </a:t>
          </a:r>
          <a:r>
            <a:rPr lang="en-US" sz="850" b="1" dirty="0" smtClean="0">
              <a:latin typeface="Arial" panose="020B0604020202020204" pitchFamily="34" charset="0"/>
              <a:cs typeface="Arial" panose="020B0604020202020204" pitchFamily="34" charset="0"/>
            </a:rPr>
            <a:t>evaluations</a:t>
          </a:r>
          <a:r>
            <a:rPr lang="en-US" sz="900" b="1"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dgm:t>
    </dgm:pt>
    <dgm:pt modelId="{728BC3F0-F829-4EFE-A84F-EACF1C993F40}" type="parTrans" cxnId="{0D02F9CF-40F6-4151-BDB1-CF409322AEAD}">
      <dgm:prSet/>
      <dgm:spPr/>
      <dgm:t>
        <a:bodyPr/>
        <a:lstStyle/>
        <a:p>
          <a:endParaRPr lang="en-US"/>
        </a:p>
      </dgm:t>
    </dgm:pt>
    <dgm:pt modelId="{8F480BA9-106B-4163-AA17-41FBE5F2C60F}" type="sibTrans" cxnId="{0D02F9CF-40F6-4151-BDB1-CF409322AEAD}">
      <dgm:prSet/>
      <dgm:spPr/>
      <dgm:t>
        <a:bodyPr/>
        <a:lstStyle/>
        <a:p>
          <a:endParaRPr lang="en-US"/>
        </a:p>
      </dgm:t>
    </dgm:pt>
    <dgm:pt modelId="{542C5C7D-CC06-44C6-AE44-833BC1EE87E5}">
      <dgm:prSet phldrT="[Text]" custT="1"/>
      <dgm:spPr>
        <a:solidFill>
          <a:srgbClr val="00CC00"/>
        </a:solidFill>
      </dgm:spPr>
      <dgm:t>
        <a:bodyPr/>
        <a:lstStyle/>
        <a:p>
          <a:r>
            <a:rPr lang="en-US" sz="900" b="1" dirty="0" smtClean="0">
              <a:solidFill>
                <a:schemeClr val="tx2"/>
              </a:solidFill>
              <a:latin typeface="Arial" panose="020B0604020202020204" pitchFamily="34" charset="0"/>
              <a:cs typeface="Arial" panose="020B0604020202020204" pitchFamily="34" charset="0"/>
            </a:rPr>
            <a:t>Individual student records </a:t>
          </a:r>
          <a:endParaRPr lang="en-US" sz="900" b="1" dirty="0">
            <a:solidFill>
              <a:schemeClr val="tx2"/>
            </a:solidFill>
            <a:latin typeface="Arial" panose="020B0604020202020204" pitchFamily="34" charset="0"/>
            <a:cs typeface="Arial" panose="020B0604020202020204" pitchFamily="34" charset="0"/>
          </a:endParaRPr>
        </a:p>
      </dgm:t>
    </dgm:pt>
    <dgm:pt modelId="{AB2AAC47-0B33-4EDB-89A3-C37D8B269B38}" type="parTrans" cxnId="{327E0CF4-2E0F-4B6C-B483-C31DB5EA97E8}">
      <dgm:prSet/>
      <dgm:spPr/>
      <dgm:t>
        <a:bodyPr/>
        <a:lstStyle/>
        <a:p>
          <a:endParaRPr lang="en-US"/>
        </a:p>
      </dgm:t>
    </dgm:pt>
    <dgm:pt modelId="{EDA3A72D-F5C7-4DD9-8614-8CA7790E995E}" type="sibTrans" cxnId="{327E0CF4-2E0F-4B6C-B483-C31DB5EA97E8}">
      <dgm:prSet/>
      <dgm:spPr/>
      <dgm:t>
        <a:bodyPr/>
        <a:lstStyle/>
        <a:p>
          <a:endParaRPr lang="en-US"/>
        </a:p>
      </dgm:t>
    </dgm:pt>
    <dgm:pt modelId="{A418ABBB-A458-4678-93CD-2A9EDB3BE4ED}">
      <dgm:prSet phldrT="[Text]" custT="1"/>
      <dgm:spPr>
        <a:solidFill>
          <a:srgbClr val="00CC00"/>
        </a:solidFill>
      </dgm:spPr>
      <dgm:t>
        <a:bodyPr/>
        <a:lstStyle/>
        <a:p>
          <a:r>
            <a:rPr lang="en-US" sz="900" b="1" dirty="0" smtClean="0">
              <a:latin typeface="Arial" panose="020B0604020202020204" pitchFamily="34" charset="0"/>
              <a:cs typeface="Arial" panose="020B0604020202020204" pitchFamily="34" charset="0"/>
            </a:rPr>
            <a:t>Protected under</a:t>
          </a:r>
        </a:p>
        <a:p>
          <a:r>
            <a:rPr lang="en-US" sz="900" b="1" dirty="0" smtClean="0">
              <a:latin typeface="Arial" panose="020B0604020202020204" pitchFamily="34" charset="0"/>
              <a:cs typeface="Arial" panose="020B0604020202020204" pitchFamily="34" charset="0"/>
            </a:rPr>
            <a:t>FERPA</a:t>
          </a:r>
          <a:endParaRPr lang="en-US" sz="900" b="1" dirty="0">
            <a:latin typeface="Arial" panose="020B0604020202020204" pitchFamily="34" charset="0"/>
            <a:cs typeface="Arial" panose="020B0604020202020204" pitchFamily="34" charset="0"/>
          </a:endParaRPr>
        </a:p>
      </dgm:t>
    </dgm:pt>
    <dgm:pt modelId="{01E77ABB-286C-4CCB-8F2D-3DDE585E090E}" type="parTrans" cxnId="{7F304FD3-6469-4DB8-8BC5-90FE6E457906}">
      <dgm:prSet/>
      <dgm:spPr/>
      <dgm:t>
        <a:bodyPr/>
        <a:lstStyle/>
        <a:p>
          <a:endParaRPr lang="en-US"/>
        </a:p>
      </dgm:t>
    </dgm:pt>
    <dgm:pt modelId="{4207FD1F-FA71-495D-9AC8-EAB74E1E159A}" type="sibTrans" cxnId="{7F304FD3-6469-4DB8-8BC5-90FE6E457906}">
      <dgm:prSet/>
      <dgm:spPr/>
      <dgm:t>
        <a:bodyPr/>
        <a:lstStyle/>
        <a:p>
          <a:endParaRPr lang="en-US"/>
        </a:p>
      </dgm:t>
    </dgm:pt>
    <dgm:pt modelId="{81191E10-38AF-429F-9E11-0EE0CE43D390}">
      <dgm:prSet phldrT="[Text]" custT="1"/>
      <dgm:spPr>
        <a:solidFill>
          <a:schemeClr val="accent6">
            <a:lumMod val="75000"/>
          </a:schemeClr>
        </a:solidFill>
      </dgm:spPr>
      <dgm:t>
        <a:bodyPr/>
        <a:lstStyle/>
        <a:p>
          <a:r>
            <a:rPr lang="en-US" sz="2400" b="1" cap="none" dirty="0" smtClean="0">
              <a:latin typeface="Arial" panose="020B0604020202020204" pitchFamily="34" charset="0"/>
              <a:cs typeface="Arial" panose="020B0604020202020204" pitchFamily="34" charset="0"/>
            </a:rPr>
            <a:t>PHI, PII, Employee Information, Student Records</a:t>
          </a:r>
          <a:endParaRPr lang="en-US" sz="2400" b="1" dirty="0">
            <a:latin typeface="Arial" panose="020B0604020202020204" pitchFamily="34" charset="0"/>
            <a:cs typeface="Arial" panose="020B0604020202020204" pitchFamily="34" charset="0"/>
          </a:endParaRPr>
        </a:p>
      </dgm:t>
    </dgm:pt>
    <dgm:pt modelId="{AA3B47EC-4BB1-44EE-BB42-5D26EB09846B}" type="sibTrans" cxnId="{A1F8C803-46FD-488E-8A87-53937D7F97A4}">
      <dgm:prSet/>
      <dgm:spPr/>
      <dgm:t>
        <a:bodyPr/>
        <a:lstStyle/>
        <a:p>
          <a:endParaRPr lang="en-US"/>
        </a:p>
      </dgm:t>
    </dgm:pt>
    <dgm:pt modelId="{180A06FA-B95E-4BBD-A2C1-1F5FA03804EF}" type="parTrans" cxnId="{A1F8C803-46FD-488E-8A87-53937D7F97A4}">
      <dgm:prSet/>
      <dgm:spPr/>
      <dgm:t>
        <a:bodyPr/>
        <a:lstStyle/>
        <a:p>
          <a:endParaRPr lang="en-US"/>
        </a:p>
      </dgm:t>
    </dgm:pt>
    <dgm:pt modelId="{43B411D8-28BD-44BA-A1B3-B58D9C5052BE}">
      <dgm:prSet phldrT="[Text]" custT="1"/>
      <dgm:spPr>
        <a:solidFill>
          <a:srgbClr val="00B0F0"/>
        </a:solidFill>
      </dgm:spPr>
      <dgm:t>
        <a:bodyPr/>
        <a:lstStyle/>
        <a:p>
          <a:r>
            <a:rPr lang="en-US" sz="900" b="1" dirty="0" smtClean="0">
              <a:latin typeface="Arial" panose="020B0604020202020204" pitchFamily="34" charset="0"/>
              <a:cs typeface="Arial" panose="020B0604020202020204" pitchFamily="34" charset="0"/>
            </a:rPr>
            <a:t>Protected under RCW (including breach </a:t>
          </a:r>
          <a:r>
            <a:rPr lang="en-US" sz="850" b="1" dirty="0" smtClean="0">
              <a:latin typeface="Arial" panose="020B0604020202020204" pitchFamily="34" charset="0"/>
              <a:cs typeface="Arial" panose="020B0604020202020204" pitchFamily="34" charset="0"/>
            </a:rPr>
            <a:t>notification</a:t>
          </a:r>
          <a:r>
            <a:rPr lang="en-US" sz="900" b="1"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dgm:t>
    </dgm:pt>
    <dgm:pt modelId="{A9BE2C30-9CF7-4023-A2F9-76A35885612C}" type="parTrans" cxnId="{70A5C127-E06E-4384-BEB8-3C42960ED407}">
      <dgm:prSet/>
      <dgm:spPr/>
      <dgm:t>
        <a:bodyPr/>
        <a:lstStyle/>
        <a:p>
          <a:endParaRPr lang="en-US"/>
        </a:p>
      </dgm:t>
    </dgm:pt>
    <dgm:pt modelId="{2043C60A-76E8-42BE-B924-B829A8C7E159}" type="sibTrans" cxnId="{70A5C127-E06E-4384-BEB8-3C42960ED407}">
      <dgm:prSet/>
      <dgm:spPr/>
      <dgm:t>
        <a:bodyPr/>
        <a:lstStyle/>
        <a:p>
          <a:endParaRPr lang="en-US"/>
        </a:p>
      </dgm:t>
    </dgm:pt>
    <dgm:pt modelId="{43F3980E-0877-4D25-BA75-3072F0BF3463}" type="pres">
      <dgm:prSet presAssocID="{F1B015BD-136C-463C-9BCE-F0CF8EA58EEC}" presName="Name0" presStyleCnt="0">
        <dgm:presLayoutVars>
          <dgm:chMax val="1"/>
          <dgm:dir/>
          <dgm:animLvl val="ctr"/>
          <dgm:resizeHandles val="exact"/>
        </dgm:presLayoutVars>
      </dgm:prSet>
      <dgm:spPr/>
      <dgm:t>
        <a:bodyPr/>
        <a:lstStyle/>
        <a:p>
          <a:endParaRPr lang="en-US"/>
        </a:p>
      </dgm:t>
    </dgm:pt>
    <dgm:pt modelId="{16C67622-3E3D-46E1-8398-A37097F7289E}" type="pres">
      <dgm:prSet presAssocID="{81191E10-38AF-429F-9E11-0EE0CE43D390}" presName="centerShape" presStyleLbl="node0" presStyleIdx="0" presStyleCnt="1" custScaleX="222176" custScaleY="216300"/>
      <dgm:spPr/>
      <dgm:t>
        <a:bodyPr/>
        <a:lstStyle/>
        <a:p>
          <a:endParaRPr lang="en-US"/>
        </a:p>
      </dgm:t>
    </dgm:pt>
    <dgm:pt modelId="{682E79F4-39D2-46E9-839F-8F9F6B4B4748}" type="pres">
      <dgm:prSet presAssocID="{4C743EB8-273A-4C2B-973C-AA0A7DFB0D7A}" presName="node" presStyleLbl="node1" presStyleIdx="0" presStyleCnt="10" custScaleX="117586" custScaleY="102585">
        <dgm:presLayoutVars>
          <dgm:bulletEnabled val="1"/>
        </dgm:presLayoutVars>
      </dgm:prSet>
      <dgm:spPr/>
      <dgm:t>
        <a:bodyPr/>
        <a:lstStyle/>
        <a:p>
          <a:endParaRPr lang="en-US"/>
        </a:p>
      </dgm:t>
    </dgm:pt>
    <dgm:pt modelId="{AC9F24A8-B6DE-4FF2-9980-5746538241D5}" type="pres">
      <dgm:prSet presAssocID="{4C743EB8-273A-4C2B-973C-AA0A7DFB0D7A}" presName="dummy" presStyleCnt="0"/>
      <dgm:spPr/>
    </dgm:pt>
    <dgm:pt modelId="{84F33F03-22C0-4DAD-B891-D6D33DBF23CD}" type="pres">
      <dgm:prSet presAssocID="{A6BB8186-96D7-44C9-83DD-1E9590E90960}" presName="sibTrans" presStyleLbl="sibTrans2D1" presStyleIdx="0" presStyleCnt="10"/>
      <dgm:spPr/>
      <dgm:t>
        <a:bodyPr/>
        <a:lstStyle/>
        <a:p>
          <a:endParaRPr lang="en-US"/>
        </a:p>
      </dgm:t>
    </dgm:pt>
    <dgm:pt modelId="{BC448504-0F0D-4960-A32E-E320E1B30E53}" type="pres">
      <dgm:prSet presAssocID="{1089CE15-F2EB-4187-9CC0-8E1B8D237CB9}" presName="node" presStyleLbl="node1" presStyleIdx="1" presStyleCnt="10" custScaleX="102585" custScaleY="102585" custRadScaleRad="96340" custRadScaleInc="-69145">
        <dgm:presLayoutVars>
          <dgm:bulletEnabled val="1"/>
        </dgm:presLayoutVars>
      </dgm:prSet>
      <dgm:spPr/>
      <dgm:t>
        <a:bodyPr/>
        <a:lstStyle/>
        <a:p>
          <a:endParaRPr lang="en-US"/>
        </a:p>
      </dgm:t>
    </dgm:pt>
    <dgm:pt modelId="{5D398AE5-979E-4533-ADAF-623E886B2207}" type="pres">
      <dgm:prSet presAssocID="{1089CE15-F2EB-4187-9CC0-8E1B8D237CB9}" presName="dummy" presStyleCnt="0"/>
      <dgm:spPr/>
    </dgm:pt>
    <dgm:pt modelId="{E3650C53-49F9-46E3-A982-275B10F6E4EE}" type="pres">
      <dgm:prSet presAssocID="{97B66AEB-E356-45FA-AFE0-DA0BFEC8CACF}" presName="sibTrans" presStyleLbl="sibTrans2D1" presStyleIdx="1" presStyleCnt="10"/>
      <dgm:spPr/>
      <dgm:t>
        <a:bodyPr/>
        <a:lstStyle/>
        <a:p>
          <a:endParaRPr lang="en-US"/>
        </a:p>
      </dgm:t>
    </dgm:pt>
    <dgm:pt modelId="{56C1192B-0225-45F5-A76A-DE5DD35B111C}" type="pres">
      <dgm:prSet presAssocID="{C7A6133E-0898-432C-B35B-D706AEC71F98}" presName="node" presStyleLbl="node1" presStyleIdx="2" presStyleCnt="10" custScaleX="117301" custScaleY="102585">
        <dgm:presLayoutVars>
          <dgm:bulletEnabled val="1"/>
        </dgm:presLayoutVars>
      </dgm:prSet>
      <dgm:spPr/>
      <dgm:t>
        <a:bodyPr/>
        <a:lstStyle/>
        <a:p>
          <a:endParaRPr lang="en-US"/>
        </a:p>
      </dgm:t>
    </dgm:pt>
    <dgm:pt modelId="{CCEDC8F8-84C2-46CE-92BD-1F2C38276CD1}" type="pres">
      <dgm:prSet presAssocID="{C7A6133E-0898-432C-B35B-D706AEC71F98}" presName="dummy" presStyleCnt="0"/>
      <dgm:spPr/>
    </dgm:pt>
    <dgm:pt modelId="{77BD3934-2779-4CC6-AAF9-F47C081F19AA}" type="pres">
      <dgm:prSet presAssocID="{66110802-989A-459E-A281-B680C94A6AD0}" presName="sibTrans" presStyleLbl="sibTrans2D1" presStyleIdx="2" presStyleCnt="10"/>
      <dgm:spPr/>
      <dgm:t>
        <a:bodyPr/>
        <a:lstStyle/>
        <a:p>
          <a:endParaRPr lang="en-US"/>
        </a:p>
      </dgm:t>
    </dgm:pt>
    <dgm:pt modelId="{E894B149-1CDF-4685-8E07-92A2E13FFF1B}" type="pres">
      <dgm:prSet presAssocID="{FC85007A-9845-423E-8DBF-615B89DCCB2C}" presName="node" presStyleLbl="node1" presStyleIdx="3" presStyleCnt="10" custScaleX="114523" custScaleY="102585" custRadScaleRad="100066" custRadScaleInc="-49709">
        <dgm:presLayoutVars>
          <dgm:bulletEnabled val="1"/>
        </dgm:presLayoutVars>
      </dgm:prSet>
      <dgm:spPr/>
      <dgm:t>
        <a:bodyPr/>
        <a:lstStyle/>
        <a:p>
          <a:endParaRPr lang="en-US"/>
        </a:p>
      </dgm:t>
    </dgm:pt>
    <dgm:pt modelId="{C2F28CBA-E806-4A0C-8CF0-20820AE18968}" type="pres">
      <dgm:prSet presAssocID="{FC85007A-9845-423E-8DBF-615B89DCCB2C}" presName="dummy" presStyleCnt="0"/>
      <dgm:spPr/>
    </dgm:pt>
    <dgm:pt modelId="{87F12588-83CF-4D02-9B47-8CA67AA87E8A}" type="pres">
      <dgm:prSet presAssocID="{EFFC3E92-7489-47A4-9DD9-191EFBA716EA}" presName="sibTrans" presStyleLbl="sibTrans2D1" presStyleIdx="3" presStyleCnt="10"/>
      <dgm:spPr/>
      <dgm:t>
        <a:bodyPr/>
        <a:lstStyle/>
        <a:p>
          <a:endParaRPr lang="en-US"/>
        </a:p>
      </dgm:t>
    </dgm:pt>
    <dgm:pt modelId="{BD187D93-E8E3-432E-8DF3-02F19770AD5D}" type="pres">
      <dgm:prSet presAssocID="{486698F1-94D6-415A-A196-0269C158301C}" presName="node" presStyleLbl="node1" presStyleIdx="4" presStyleCnt="10" custScaleX="120005" custScaleY="102585" custRadScaleRad="98320" custRadScaleInc="-111614">
        <dgm:presLayoutVars>
          <dgm:bulletEnabled val="1"/>
        </dgm:presLayoutVars>
      </dgm:prSet>
      <dgm:spPr/>
      <dgm:t>
        <a:bodyPr/>
        <a:lstStyle/>
        <a:p>
          <a:endParaRPr lang="en-US"/>
        </a:p>
      </dgm:t>
    </dgm:pt>
    <dgm:pt modelId="{0D490B8D-A425-4B19-986E-3607E5ECEEE9}" type="pres">
      <dgm:prSet presAssocID="{486698F1-94D6-415A-A196-0269C158301C}" presName="dummy" presStyleCnt="0"/>
      <dgm:spPr/>
    </dgm:pt>
    <dgm:pt modelId="{71D333DB-1B16-4DA0-A960-394354DF2871}" type="pres">
      <dgm:prSet presAssocID="{B07B43BA-4322-40E0-AECA-D584A74B3CD2}" presName="sibTrans" presStyleLbl="sibTrans2D1" presStyleIdx="4" presStyleCnt="10"/>
      <dgm:spPr/>
      <dgm:t>
        <a:bodyPr/>
        <a:lstStyle/>
        <a:p>
          <a:endParaRPr lang="en-US"/>
        </a:p>
      </dgm:t>
    </dgm:pt>
    <dgm:pt modelId="{72BC279B-2F7C-45A6-A7A3-074E39412A21}" type="pres">
      <dgm:prSet presAssocID="{2B9C298E-6FE6-4C96-83E4-FF42993DCE5F}" presName="node" presStyleLbl="node1" presStyleIdx="5" presStyleCnt="10" custScaleX="113330" custScaleY="101624">
        <dgm:presLayoutVars>
          <dgm:bulletEnabled val="1"/>
        </dgm:presLayoutVars>
      </dgm:prSet>
      <dgm:spPr/>
      <dgm:t>
        <a:bodyPr/>
        <a:lstStyle/>
        <a:p>
          <a:endParaRPr lang="en-US"/>
        </a:p>
      </dgm:t>
    </dgm:pt>
    <dgm:pt modelId="{513F5D06-2780-4F8E-B680-D5841B826E73}" type="pres">
      <dgm:prSet presAssocID="{2B9C298E-6FE6-4C96-83E4-FF42993DCE5F}" presName="dummy" presStyleCnt="0"/>
      <dgm:spPr/>
    </dgm:pt>
    <dgm:pt modelId="{CCBCC262-3B18-4BD5-8C1C-BF15384F6AF9}" type="pres">
      <dgm:prSet presAssocID="{DAA254C1-8926-477E-816B-2F6F56EADC85}" presName="sibTrans" presStyleLbl="sibTrans2D1" presStyleIdx="5" presStyleCnt="10"/>
      <dgm:spPr/>
      <dgm:t>
        <a:bodyPr/>
        <a:lstStyle/>
        <a:p>
          <a:endParaRPr lang="en-US"/>
        </a:p>
      </dgm:t>
    </dgm:pt>
    <dgm:pt modelId="{2B313AE6-4FF6-43C2-81AF-7A31CA3B71ED}" type="pres">
      <dgm:prSet presAssocID="{46E763E4-FEB2-4723-91D7-0DFC13FE210C}" presName="node" presStyleLbl="node1" presStyleIdx="6" presStyleCnt="10" custScaleX="126075" custScaleY="110270" custRadScaleRad="99602" custRadScaleInc="-59339">
        <dgm:presLayoutVars>
          <dgm:bulletEnabled val="1"/>
        </dgm:presLayoutVars>
      </dgm:prSet>
      <dgm:spPr/>
      <dgm:t>
        <a:bodyPr/>
        <a:lstStyle/>
        <a:p>
          <a:endParaRPr lang="en-US"/>
        </a:p>
      </dgm:t>
    </dgm:pt>
    <dgm:pt modelId="{5A91DFEB-2D8A-4A67-BAC6-AE81A6146703}" type="pres">
      <dgm:prSet presAssocID="{46E763E4-FEB2-4723-91D7-0DFC13FE210C}" presName="dummy" presStyleCnt="0"/>
      <dgm:spPr/>
    </dgm:pt>
    <dgm:pt modelId="{033BE2E5-54A3-47FA-8006-91CB0B12BA85}" type="pres">
      <dgm:prSet presAssocID="{8F480BA9-106B-4163-AA17-41FBE5F2C60F}" presName="sibTrans" presStyleLbl="sibTrans2D1" presStyleIdx="6" presStyleCnt="10"/>
      <dgm:spPr/>
      <dgm:t>
        <a:bodyPr/>
        <a:lstStyle/>
        <a:p>
          <a:endParaRPr lang="en-US"/>
        </a:p>
      </dgm:t>
    </dgm:pt>
    <dgm:pt modelId="{FC38C55E-FC30-4194-A302-3CDEECAF30C5}" type="pres">
      <dgm:prSet presAssocID="{43B411D8-28BD-44BA-A1B3-B58D9C5052BE}" presName="node" presStyleLbl="node1" presStyleIdx="7" presStyleCnt="10" custScaleX="108419" custScaleY="102585" custRadScaleRad="98638" custRadScaleInc="-107884">
        <dgm:presLayoutVars>
          <dgm:bulletEnabled val="1"/>
        </dgm:presLayoutVars>
      </dgm:prSet>
      <dgm:spPr/>
      <dgm:t>
        <a:bodyPr/>
        <a:lstStyle/>
        <a:p>
          <a:endParaRPr lang="en-US"/>
        </a:p>
      </dgm:t>
    </dgm:pt>
    <dgm:pt modelId="{F86819B4-D21F-4DAC-BFF7-4AD4D3EC50C7}" type="pres">
      <dgm:prSet presAssocID="{43B411D8-28BD-44BA-A1B3-B58D9C5052BE}" presName="dummy" presStyleCnt="0"/>
      <dgm:spPr/>
    </dgm:pt>
    <dgm:pt modelId="{0303B9F8-60F4-4FC5-A49B-3ACC0051A53E}" type="pres">
      <dgm:prSet presAssocID="{2043C60A-76E8-42BE-B924-B829A8C7E159}" presName="sibTrans" presStyleLbl="sibTrans2D1" presStyleIdx="7" presStyleCnt="10"/>
      <dgm:spPr/>
      <dgm:t>
        <a:bodyPr/>
        <a:lstStyle/>
        <a:p>
          <a:endParaRPr lang="en-US"/>
        </a:p>
      </dgm:t>
    </dgm:pt>
    <dgm:pt modelId="{01CD14C5-EF50-4A8B-AF7A-DFF6589AF213}" type="pres">
      <dgm:prSet presAssocID="{542C5C7D-CC06-44C6-AE44-833BC1EE87E5}" presName="node" presStyleLbl="node1" presStyleIdx="8" presStyleCnt="10" custScaleX="102585" custScaleY="102585" custRadScaleRad="98112" custRadScaleInc="-4694">
        <dgm:presLayoutVars>
          <dgm:bulletEnabled val="1"/>
        </dgm:presLayoutVars>
      </dgm:prSet>
      <dgm:spPr/>
      <dgm:t>
        <a:bodyPr/>
        <a:lstStyle/>
        <a:p>
          <a:endParaRPr lang="en-US"/>
        </a:p>
      </dgm:t>
    </dgm:pt>
    <dgm:pt modelId="{AB08B505-FF26-4BB3-BFA0-E7E01A57A0E0}" type="pres">
      <dgm:prSet presAssocID="{542C5C7D-CC06-44C6-AE44-833BC1EE87E5}" presName="dummy" presStyleCnt="0"/>
      <dgm:spPr/>
    </dgm:pt>
    <dgm:pt modelId="{AE003528-3558-4614-83C0-8C142AC28CC4}" type="pres">
      <dgm:prSet presAssocID="{EDA3A72D-F5C7-4DD9-8614-8CA7790E995E}" presName="sibTrans" presStyleLbl="sibTrans2D1" presStyleIdx="8" presStyleCnt="10"/>
      <dgm:spPr/>
      <dgm:t>
        <a:bodyPr/>
        <a:lstStyle/>
        <a:p>
          <a:endParaRPr lang="en-US"/>
        </a:p>
      </dgm:t>
    </dgm:pt>
    <dgm:pt modelId="{B8444FAA-2000-42BB-8697-F4899AA1F048}" type="pres">
      <dgm:prSet presAssocID="{A418ABBB-A458-4678-93CD-2A9EDB3BE4ED}" presName="node" presStyleLbl="node1" presStyleIdx="9" presStyleCnt="10" custScaleX="102585" custScaleY="102585" custRadScaleRad="101367" custRadScaleInc="-72670">
        <dgm:presLayoutVars>
          <dgm:bulletEnabled val="1"/>
        </dgm:presLayoutVars>
      </dgm:prSet>
      <dgm:spPr/>
      <dgm:t>
        <a:bodyPr/>
        <a:lstStyle/>
        <a:p>
          <a:endParaRPr lang="en-US"/>
        </a:p>
      </dgm:t>
    </dgm:pt>
    <dgm:pt modelId="{9E437E2E-7CDB-44EA-9CA7-F7362B13EBD2}" type="pres">
      <dgm:prSet presAssocID="{A418ABBB-A458-4678-93CD-2A9EDB3BE4ED}" presName="dummy" presStyleCnt="0"/>
      <dgm:spPr/>
    </dgm:pt>
    <dgm:pt modelId="{75455180-7F2C-4C66-BC60-DA7412CE085E}" type="pres">
      <dgm:prSet presAssocID="{4207FD1F-FA71-495D-9AC8-EAB74E1E159A}" presName="sibTrans" presStyleLbl="sibTrans2D1" presStyleIdx="9" presStyleCnt="10"/>
      <dgm:spPr/>
      <dgm:t>
        <a:bodyPr/>
        <a:lstStyle/>
        <a:p>
          <a:endParaRPr lang="en-US"/>
        </a:p>
      </dgm:t>
    </dgm:pt>
  </dgm:ptLst>
  <dgm:cxnLst>
    <dgm:cxn modelId="{41DBBDBB-6F26-4DF4-A7B6-1A1715A1281F}" srcId="{81191E10-38AF-429F-9E11-0EE0CE43D390}" destId="{FC85007A-9845-423E-8DBF-615B89DCCB2C}" srcOrd="3" destOrd="0" parTransId="{3EABB4D4-398B-4803-A33E-FEBC8F5362C8}" sibTransId="{EFFC3E92-7489-47A4-9DD9-191EFBA716EA}"/>
    <dgm:cxn modelId="{AADF7A00-D8E9-4538-B6EF-37C729D5C6F7}" type="presOf" srcId="{2B9C298E-6FE6-4C96-83E4-FF42993DCE5F}" destId="{72BC279B-2F7C-45A6-A7A3-074E39412A21}" srcOrd="0" destOrd="0" presId="urn:microsoft.com/office/officeart/2005/8/layout/radial6"/>
    <dgm:cxn modelId="{A4ABB03A-9184-4593-8BAD-306E25A85867}" type="presOf" srcId="{542C5C7D-CC06-44C6-AE44-833BC1EE87E5}" destId="{01CD14C5-EF50-4A8B-AF7A-DFF6589AF213}" srcOrd="0" destOrd="0" presId="urn:microsoft.com/office/officeart/2005/8/layout/radial6"/>
    <dgm:cxn modelId="{337FA97D-C791-49C0-B284-7BE0C2D24C02}" srcId="{81191E10-38AF-429F-9E11-0EE0CE43D390}" destId="{4C743EB8-273A-4C2B-973C-AA0A7DFB0D7A}" srcOrd="0" destOrd="0" parTransId="{D3D80F58-3D3A-42E7-AA75-D2779D6EAE90}" sibTransId="{A6BB8186-96D7-44C9-83DD-1E9590E90960}"/>
    <dgm:cxn modelId="{017D7A12-EC58-4A07-ABDD-3495D1EB8301}" type="presOf" srcId="{A6BB8186-96D7-44C9-83DD-1E9590E90960}" destId="{84F33F03-22C0-4DAD-B891-D6D33DBF23CD}" srcOrd="0" destOrd="0" presId="urn:microsoft.com/office/officeart/2005/8/layout/radial6"/>
    <dgm:cxn modelId="{A1F8C803-46FD-488E-8A87-53937D7F97A4}" srcId="{F1B015BD-136C-463C-9BCE-F0CF8EA58EEC}" destId="{81191E10-38AF-429F-9E11-0EE0CE43D390}" srcOrd="0" destOrd="0" parTransId="{180A06FA-B95E-4BBD-A2C1-1F5FA03804EF}" sibTransId="{AA3B47EC-4BB1-44EE-BB42-5D26EB09846B}"/>
    <dgm:cxn modelId="{07203C1E-87FE-4B2C-81F5-B7B9397A1F49}" type="presOf" srcId="{EFFC3E92-7489-47A4-9DD9-191EFBA716EA}" destId="{87F12588-83CF-4D02-9B47-8CA67AA87E8A}" srcOrd="0" destOrd="0" presId="urn:microsoft.com/office/officeart/2005/8/layout/radial6"/>
    <dgm:cxn modelId="{07DF3F20-D847-4DAC-A95D-43F10D061377}" type="presOf" srcId="{A418ABBB-A458-4678-93CD-2A9EDB3BE4ED}" destId="{B8444FAA-2000-42BB-8697-F4899AA1F048}" srcOrd="0" destOrd="0" presId="urn:microsoft.com/office/officeart/2005/8/layout/radial6"/>
    <dgm:cxn modelId="{9D053460-10A8-4617-9C05-61FA2DB1DB57}" type="presOf" srcId="{486698F1-94D6-415A-A196-0269C158301C}" destId="{BD187D93-E8E3-432E-8DF3-02F19770AD5D}" srcOrd="0" destOrd="0" presId="urn:microsoft.com/office/officeart/2005/8/layout/radial6"/>
    <dgm:cxn modelId="{24DD2327-79A4-418C-BE58-E7CD125E6231}" type="presOf" srcId="{FC85007A-9845-423E-8DBF-615B89DCCB2C}" destId="{E894B149-1CDF-4685-8E07-92A2E13FFF1B}" srcOrd="0" destOrd="0" presId="urn:microsoft.com/office/officeart/2005/8/layout/radial6"/>
    <dgm:cxn modelId="{311C4535-6659-4734-9D67-B9DD27728FE4}" srcId="{81191E10-38AF-429F-9E11-0EE0CE43D390}" destId="{C7A6133E-0898-432C-B35B-D706AEC71F98}" srcOrd="2" destOrd="0" parTransId="{658961B3-1CDC-407A-8112-0045BDE40DB2}" sibTransId="{66110802-989A-459E-A281-B680C94A6AD0}"/>
    <dgm:cxn modelId="{70A5C127-E06E-4384-BEB8-3C42960ED407}" srcId="{81191E10-38AF-429F-9E11-0EE0CE43D390}" destId="{43B411D8-28BD-44BA-A1B3-B58D9C5052BE}" srcOrd="7" destOrd="0" parTransId="{A9BE2C30-9CF7-4023-A2F9-76A35885612C}" sibTransId="{2043C60A-76E8-42BE-B924-B829A8C7E159}"/>
    <dgm:cxn modelId="{40185B48-812C-451A-B620-92E94757B207}" srcId="{81191E10-38AF-429F-9E11-0EE0CE43D390}" destId="{1089CE15-F2EB-4187-9CC0-8E1B8D237CB9}" srcOrd="1" destOrd="0" parTransId="{FBC0C2C7-4DBB-4AFF-8DB8-8E734B61B08A}" sibTransId="{97B66AEB-E356-45FA-AFE0-DA0BFEC8CACF}"/>
    <dgm:cxn modelId="{1774D1AE-DC59-4716-A6B3-9EEA21059B68}" type="presOf" srcId="{C7A6133E-0898-432C-B35B-D706AEC71F98}" destId="{56C1192B-0225-45F5-A76A-DE5DD35B111C}" srcOrd="0" destOrd="0" presId="urn:microsoft.com/office/officeart/2005/8/layout/radial6"/>
    <dgm:cxn modelId="{D0D9A263-B29B-4DEF-A97B-4AB4B6C7E814}" srcId="{81191E10-38AF-429F-9E11-0EE0CE43D390}" destId="{486698F1-94D6-415A-A196-0269C158301C}" srcOrd="4" destOrd="0" parTransId="{F11D7DC0-649B-4312-BD1A-EF9E184828A5}" sibTransId="{B07B43BA-4322-40E0-AECA-D584A74B3CD2}"/>
    <dgm:cxn modelId="{20BB390C-2599-4305-9D09-70F06E700515}" type="presOf" srcId="{DAA254C1-8926-477E-816B-2F6F56EADC85}" destId="{CCBCC262-3B18-4BD5-8C1C-BF15384F6AF9}" srcOrd="0" destOrd="0" presId="urn:microsoft.com/office/officeart/2005/8/layout/radial6"/>
    <dgm:cxn modelId="{7F304FD3-6469-4DB8-8BC5-90FE6E457906}" srcId="{81191E10-38AF-429F-9E11-0EE0CE43D390}" destId="{A418ABBB-A458-4678-93CD-2A9EDB3BE4ED}" srcOrd="9" destOrd="0" parTransId="{01E77ABB-286C-4CCB-8F2D-3DDE585E090E}" sibTransId="{4207FD1F-FA71-495D-9AC8-EAB74E1E159A}"/>
    <dgm:cxn modelId="{42E4B759-606C-4CAF-87DB-5826796B5732}" type="presOf" srcId="{4207FD1F-FA71-495D-9AC8-EAB74E1E159A}" destId="{75455180-7F2C-4C66-BC60-DA7412CE085E}" srcOrd="0" destOrd="0" presId="urn:microsoft.com/office/officeart/2005/8/layout/radial6"/>
    <dgm:cxn modelId="{420138D9-7AFB-42DC-9EB8-C105B1A85FF2}" type="presOf" srcId="{4C743EB8-273A-4C2B-973C-AA0A7DFB0D7A}" destId="{682E79F4-39D2-46E9-839F-8F9F6B4B4748}" srcOrd="0" destOrd="0" presId="urn:microsoft.com/office/officeart/2005/8/layout/radial6"/>
    <dgm:cxn modelId="{5182A0FC-E691-4FFF-A236-E77379FFE6C7}" type="presOf" srcId="{8F480BA9-106B-4163-AA17-41FBE5F2C60F}" destId="{033BE2E5-54A3-47FA-8006-91CB0B12BA85}" srcOrd="0" destOrd="0" presId="urn:microsoft.com/office/officeart/2005/8/layout/radial6"/>
    <dgm:cxn modelId="{F86BF031-E8EA-402B-AEA2-4BD61F3E683A}" srcId="{81191E10-38AF-429F-9E11-0EE0CE43D390}" destId="{2B9C298E-6FE6-4C96-83E4-FF42993DCE5F}" srcOrd="5" destOrd="0" parTransId="{D0994892-889D-4AD9-857C-670E8BF16064}" sibTransId="{DAA254C1-8926-477E-816B-2F6F56EADC85}"/>
    <dgm:cxn modelId="{00D21F30-9FC7-4AB0-9327-0347695A2273}" type="presOf" srcId="{97B66AEB-E356-45FA-AFE0-DA0BFEC8CACF}" destId="{E3650C53-49F9-46E3-A982-275B10F6E4EE}" srcOrd="0" destOrd="0" presId="urn:microsoft.com/office/officeart/2005/8/layout/radial6"/>
    <dgm:cxn modelId="{766A783A-4E2E-480B-A64A-41AB238CBFC4}" type="presOf" srcId="{2043C60A-76E8-42BE-B924-B829A8C7E159}" destId="{0303B9F8-60F4-4FC5-A49B-3ACC0051A53E}" srcOrd="0" destOrd="0" presId="urn:microsoft.com/office/officeart/2005/8/layout/radial6"/>
    <dgm:cxn modelId="{52268DE8-9170-4189-94F0-B2DD2D2902A2}" type="presOf" srcId="{66110802-989A-459E-A281-B680C94A6AD0}" destId="{77BD3934-2779-4CC6-AAF9-F47C081F19AA}" srcOrd="0" destOrd="0" presId="urn:microsoft.com/office/officeart/2005/8/layout/radial6"/>
    <dgm:cxn modelId="{9C4A1F9E-2CA9-4F9A-806F-5C159B0D65AD}" type="presOf" srcId="{B07B43BA-4322-40E0-AECA-D584A74B3CD2}" destId="{71D333DB-1B16-4DA0-A960-394354DF2871}" srcOrd="0" destOrd="0" presId="urn:microsoft.com/office/officeart/2005/8/layout/radial6"/>
    <dgm:cxn modelId="{327E0CF4-2E0F-4B6C-B483-C31DB5EA97E8}" srcId="{81191E10-38AF-429F-9E11-0EE0CE43D390}" destId="{542C5C7D-CC06-44C6-AE44-833BC1EE87E5}" srcOrd="8" destOrd="0" parTransId="{AB2AAC47-0B33-4EDB-89A3-C37D8B269B38}" sibTransId="{EDA3A72D-F5C7-4DD9-8614-8CA7790E995E}"/>
    <dgm:cxn modelId="{C80D7E53-25B3-4AC3-95DC-DA230E8876EF}" type="presOf" srcId="{81191E10-38AF-429F-9E11-0EE0CE43D390}" destId="{16C67622-3E3D-46E1-8398-A37097F7289E}" srcOrd="0" destOrd="0" presId="urn:microsoft.com/office/officeart/2005/8/layout/radial6"/>
    <dgm:cxn modelId="{1D9887D8-4781-4C38-8EDC-3AF167071D29}" type="presOf" srcId="{EDA3A72D-F5C7-4DD9-8614-8CA7790E995E}" destId="{AE003528-3558-4614-83C0-8C142AC28CC4}" srcOrd="0" destOrd="0" presId="urn:microsoft.com/office/officeart/2005/8/layout/radial6"/>
    <dgm:cxn modelId="{A8330E9E-55D7-4259-B03E-323C64635979}" type="presOf" srcId="{43B411D8-28BD-44BA-A1B3-B58D9C5052BE}" destId="{FC38C55E-FC30-4194-A302-3CDEECAF30C5}" srcOrd="0" destOrd="0" presId="urn:microsoft.com/office/officeart/2005/8/layout/radial6"/>
    <dgm:cxn modelId="{8F13559D-4794-4D7A-9D7E-7ECBA736EEDA}" type="presOf" srcId="{46E763E4-FEB2-4723-91D7-0DFC13FE210C}" destId="{2B313AE6-4FF6-43C2-81AF-7A31CA3B71ED}" srcOrd="0" destOrd="0" presId="urn:microsoft.com/office/officeart/2005/8/layout/radial6"/>
    <dgm:cxn modelId="{C65A8F41-1182-4992-9024-740A5E350E4D}" type="presOf" srcId="{F1B015BD-136C-463C-9BCE-F0CF8EA58EEC}" destId="{43F3980E-0877-4D25-BA75-3072F0BF3463}" srcOrd="0" destOrd="0" presId="urn:microsoft.com/office/officeart/2005/8/layout/radial6"/>
    <dgm:cxn modelId="{94C2294B-9A85-48D8-977B-C00AC7494F45}" type="presOf" srcId="{1089CE15-F2EB-4187-9CC0-8E1B8D237CB9}" destId="{BC448504-0F0D-4960-A32E-E320E1B30E53}" srcOrd="0" destOrd="0" presId="urn:microsoft.com/office/officeart/2005/8/layout/radial6"/>
    <dgm:cxn modelId="{0D02F9CF-40F6-4151-BDB1-CF409322AEAD}" srcId="{81191E10-38AF-429F-9E11-0EE0CE43D390}" destId="{46E763E4-FEB2-4723-91D7-0DFC13FE210C}" srcOrd="6" destOrd="0" parTransId="{728BC3F0-F829-4EFE-A84F-EACF1C993F40}" sibTransId="{8F480BA9-106B-4163-AA17-41FBE5F2C60F}"/>
    <dgm:cxn modelId="{391EE000-527F-4D6C-8979-315A79710256}" type="presParOf" srcId="{43F3980E-0877-4D25-BA75-3072F0BF3463}" destId="{16C67622-3E3D-46E1-8398-A37097F7289E}" srcOrd="0" destOrd="0" presId="urn:microsoft.com/office/officeart/2005/8/layout/radial6"/>
    <dgm:cxn modelId="{F17AE453-6267-4AFF-B542-1AC78A111FA1}" type="presParOf" srcId="{43F3980E-0877-4D25-BA75-3072F0BF3463}" destId="{682E79F4-39D2-46E9-839F-8F9F6B4B4748}" srcOrd="1" destOrd="0" presId="urn:microsoft.com/office/officeart/2005/8/layout/radial6"/>
    <dgm:cxn modelId="{2DDF4494-FCB7-4110-A73B-2E056F0B02BF}" type="presParOf" srcId="{43F3980E-0877-4D25-BA75-3072F0BF3463}" destId="{AC9F24A8-B6DE-4FF2-9980-5746538241D5}" srcOrd="2" destOrd="0" presId="urn:microsoft.com/office/officeart/2005/8/layout/radial6"/>
    <dgm:cxn modelId="{FA8F3F42-E162-4F5C-A0DB-7BA00F325A32}" type="presParOf" srcId="{43F3980E-0877-4D25-BA75-3072F0BF3463}" destId="{84F33F03-22C0-4DAD-B891-D6D33DBF23CD}" srcOrd="3" destOrd="0" presId="urn:microsoft.com/office/officeart/2005/8/layout/radial6"/>
    <dgm:cxn modelId="{50A2FC8E-8959-4AF2-9B20-89021D437BEC}" type="presParOf" srcId="{43F3980E-0877-4D25-BA75-3072F0BF3463}" destId="{BC448504-0F0D-4960-A32E-E320E1B30E53}" srcOrd="4" destOrd="0" presId="urn:microsoft.com/office/officeart/2005/8/layout/radial6"/>
    <dgm:cxn modelId="{F3E8A9BA-A647-475A-996B-391DAE138689}" type="presParOf" srcId="{43F3980E-0877-4D25-BA75-3072F0BF3463}" destId="{5D398AE5-979E-4533-ADAF-623E886B2207}" srcOrd="5" destOrd="0" presId="urn:microsoft.com/office/officeart/2005/8/layout/radial6"/>
    <dgm:cxn modelId="{6761ABD0-CECB-4F74-A2CD-15D473F3C9BB}" type="presParOf" srcId="{43F3980E-0877-4D25-BA75-3072F0BF3463}" destId="{E3650C53-49F9-46E3-A982-275B10F6E4EE}" srcOrd="6" destOrd="0" presId="urn:microsoft.com/office/officeart/2005/8/layout/radial6"/>
    <dgm:cxn modelId="{E9630DE2-B620-4697-A9C6-8B9F08044BFD}" type="presParOf" srcId="{43F3980E-0877-4D25-BA75-3072F0BF3463}" destId="{56C1192B-0225-45F5-A76A-DE5DD35B111C}" srcOrd="7" destOrd="0" presId="urn:microsoft.com/office/officeart/2005/8/layout/radial6"/>
    <dgm:cxn modelId="{5950D9DC-2BA7-4898-9F71-9850617906C5}" type="presParOf" srcId="{43F3980E-0877-4D25-BA75-3072F0BF3463}" destId="{CCEDC8F8-84C2-46CE-92BD-1F2C38276CD1}" srcOrd="8" destOrd="0" presId="urn:microsoft.com/office/officeart/2005/8/layout/radial6"/>
    <dgm:cxn modelId="{884DAD4D-B1E1-43D5-B760-A31E675570A4}" type="presParOf" srcId="{43F3980E-0877-4D25-BA75-3072F0BF3463}" destId="{77BD3934-2779-4CC6-AAF9-F47C081F19AA}" srcOrd="9" destOrd="0" presId="urn:microsoft.com/office/officeart/2005/8/layout/radial6"/>
    <dgm:cxn modelId="{150F042B-48B8-49F1-B1C0-440A4F624B85}" type="presParOf" srcId="{43F3980E-0877-4D25-BA75-3072F0BF3463}" destId="{E894B149-1CDF-4685-8E07-92A2E13FFF1B}" srcOrd="10" destOrd="0" presId="urn:microsoft.com/office/officeart/2005/8/layout/radial6"/>
    <dgm:cxn modelId="{DF8D9A8E-F85B-4946-96E9-070E8539F707}" type="presParOf" srcId="{43F3980E-0877-4D25-BA75-3072F0BF3463}" destId="{C2F28CBA-E806-4A0C-8CF0-20820AE18968}" srcOrd="11" destOrd="0" presId="urn:microsoft.com/office/officeart/2005/8/layout/radial6"/>
    <dgm:cxn modelId="{2AA0DCD9-5FE8-42EB-AE4B-27B566F467FD}" type="presParOf" srcId="{43F3980E-0877-4D25-BA75-3072F0BF3463}" destId="{87F12588-83CF-4D02-9B47-8CA67AA87E8A}" srcOrd="12" destOrd="0" presId="urn:microsoft.com/office/officeart/2005/8/layout/radial6"/>
    <dgm:cxn modelId="{D21AF84D-17B2-4DE7-8D54-9DFA13804790}" type="presParOf" srcId="{43F3980E-0877-4D25-BA75-3072F0BF3463}" destId="{BD187D93-E8E3-432E-8DF3-02F19770AD5D}" srcOrd="13" destOrd="0" presId="urn:microsoft.com/office/officeart/2005/8/layout/radial6"/>
    <dgm:cxn modelId="{B99302D5-01D8-4C55-BB05-70436EC6BBDA}" type="presParOf" srcId="{43F3980E-0877-4D25-BA75-3072F0BF3463}" destId="{0D490B8D-A425-4B19-986E-3607E5ECEEE9}" srcOrd="14" destOrd="0" presId="urn:microsoft.com/office/officeart/2005/8/layout/radial6"/>
    <dgm:cxn modelId="{3F7396D8-871F-4BA5-BC31-2807E691E9D1}" type="presParOf" srcId="{43F3980E-0877-4D25-BA75-3072F0BF3463}" destId="{71D333DB-1B16-4DA0-A960-394354DF2871}" srcOrd="15" destOrd="0" presId="urn:microsoft.com/office/officeart/2005/8/layout/radial6"/>
    <dgm:cxn modelId="{094C823D-267B-4AE8-A7C9-5128FE45798D}" type="presParOf" srcId="{43F3980E-0877-4D25-BA75-3072F0BF3463}" destId="{72BC279B-2F7C-45A6-A7A3-074E39412A21}" srcOrd="16" destOrd="0" presId="urn:microsoft.com/office/officeart/2005/8/layout/radial6"/>
    <dgm:cxn modelId="{21BD2F49-F0BF-44A4-8EE5-46086E394163}" type="presParOf" srcId="{43F3980E-0877-4D25-BA75-3072F0BF3463}" destId="{513F5D06-2780-4F8E-B680-D5841B826E73}" srcOrd="17" destOrd="0" presId="urn:microsoft.com/office/officeart/2005/8/layout/radial6"/>
    <dgm:cxn modelId="{D4E89FAF-5F77-43EF-B920-98365A1919BB}" type="presParOf" srcId="{43F3980E-0877-4D25-BA75-3072F0BF3463}" destId="{CCBCC262-3B18-4BD5-8C1C-BF15384F6AF9}" srcOrd="18" destOrd="0" presId="urn:microsoft.com/office/officeart/2005/8/layout/radial6"/>
    <dgm:cxn modelId="{A3E20D52-4D17-4A99-9CCE-390137A3C678}" type="presParOf" srcId="{43F3980E-0877-4D25-BA75-3072F0BF3463}" destId="{2B313AE6-4FF6-43C2-81AF-7A31CA3B71ED}" srcOrd="19" destOrd="0" presId="urn:microsoft.com/office/officeart/2005/8/layout/radial6"/>
    <dgm:cxn modelId="{A6EC1DB7-55A5-495B-8CB4-55F362C6CC6C}" type="presParOf" srcId="{43F3980E-0877-4D25-BA75-3072F0BF3463}" destId="{5A91DFEB-2D8A-4A67-BAC6-AE81A6146703}" srcOrd="20" destOrd="0" presId="urn:microsoft.com/office/officeart/2005/8/layout/radial6"/>
    <dgm:cxn modelId="{D2DCE9EC-DA7F-406D-B69B-9F065E2E978C}" type="presParOf" srcId="{43F3980E-0877-4D25-BA75-3072F0BF3463}" destId="{033BE2E5-54A3-47FA-8006-91CB0B12BA85}" srcOrd="21" destOrd="0" presId="urn:microsoft.com/office/officeart/2005/8/layout/radial6"/>
    <dgm:cxn modelId="{356F3124-E089-4A31-9B16-EB51C8544165}" type="presParOf" srcId="{43F3980E-0877-4D25-BA75-3072F0BF3463}" destId="{FC38C55E-FC30-4194-A302-3CDEECAF30C5}" srcOrd="22" destOrd="0" presId="urn:microsoft.com/office/officeart/2005/8/layout/radial6"/>
    <dgm:cxn modelId="{94311122-7F78-4C00-BE76-87FDF01C2903}" type="presParOf" srcId="{43F3980E-0877-4D25-BA75-3072F0BF3463}" destId="{F86819B4-D21F-4DAC-BFF7-4AD4D3EC50C7}" srcOrd="23" destOrd="0" presId="urn:microsoft.com/office/officeart/2005/8/layout/radial6"/>
    <dgm:cxn modelId="{4AB47361-8493-4715-8BCF-0670FDBFA3C7}" type="presParOf" srcId="{43F3980E-0877-4D25-BA75-3072F0BF3463}" destId="{0303B9F8-60F4-4FC5-A49B-3ACC0051A53E}" srcOrd="24" destOrd="0" presId="urn:microsoft.com/office/officeart/2005/8/layout/radial6"/>
    <dgm:cxn modelId="{170E79F7-60AA-4BB0-B501-B2B8EDCAC605}" type="presParOf" srcId="{43F3980E-0877-4D25-BA75-3072F0BF3463}" destId="{01CD14C5-EF50-4A8B-AF7A-DFF6589AF213}" srcOrd="25" destOrd="0" presId="urn:microsoft.com/office/officeart/2005/8/layout/radial6"/>
    <dgm:cxn modelId="{9F2C5F77-CB94-4A9E-AF87-181CEBCD61DD}" type="presParOf" srcId="{43F3980E-0877-4D25-BA75-3072F0BF3463}" destId="{AB08B505-FF26-4BB3-BFA0-E7E01A57A0E0}" srcOrd="26" destOrd="0" presId="urn:microsoft.com/office/officeart/2005/8/layout/radial6"/>
    <dgm:cxn modelId="{5285A892-0222-48DA-9502-B16EB2FB5CC1}" type="presParOf" srcId="{43F3980E-0877-4D25-BA75-3072F0BF3463}" destId="{AE003528-3558-4614-83C0-8C142AC28CC4}" srcOrd="27" destOrd="0" presId="urn:microsoft.com/office/officeart/2005/8/layout/radial6"/>
    <dgm:cxn modelId="{4F4BBC44-A892-4E2B-9236-13F50FE13D06}" type="presParOf" srcId="{43F3980E-0877-4D25-BA75-3072F0BF3463}" destId="{B8444FAA-2000-42BB-8697-F4899AA1F048}" srcOrd="28" destOrd="0" presId="urn:microsoft.com/office/officeart/2005/8/layout/radial6"/>
    <dgm:cxn modelId="{07B98905-E673-4057-9DAA-21F3D3421674}" type="presParOf" srcId="{43F3980E-0877-4D25-BA75-3072F0BF3463}" destId="{9E437E2E-7CDB-44EA-9CA7-F7362B13EBD2}" srcOrd="29" destOrd="0" presId="urn:microsoft.com/office/officeart/2005/8/layout/radial6"/>
    <dgm:cxn modelId="{C9882D37-C519-4324-A993-111EB5735C5E}" type="presParOf" srcId="{43F3980E-0877-4D25-BA75-3072F0BF3463}" destId="{75455180-7F2C-4C66-BC60-DA7412CE085E}"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5180-7F2C-4C66-BC60-DA7412CE085E}">
      <dsp:nvSpPr>
        <dsp:cNvPr id="0" name=""/>
        <dsp:cNvSpPr/>
      </dsp:nvSpPr>
      <dsp:spPr>
        <a:xfrm>
          <a:off x="1202331" y="407806"/>
          <a:ext cx="4556175" cy="4556175"/>
        </a:xfrm>
        <a:prstGeom prst="blockArc">
          <a:avLst>
            <a:gd name="adj1" fmla="val 13563638"/>
            <a:gd name="adj2" fmla="val 16266593"/>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003528-3558-4614-83C0-8C142AC28CC4}">
      <dsp:nvSpPr>
        <dsp:cNvPr id="0" name=""/>
        <dsp:cNvSpPr/>
      </dsp:nvSpPr>
      <dsp:spPr>
        <a:xfrm>
          <a:off x="1325853" y="278926"/>
          <a:ext cx="4556175" cy="4556175"/>
        </a:xfrm>
        <a:prstGeom prst="blockArc">
          <a:avLst>
            <a:gd name="adj1" fmla="val 11620601"/>
            <a:gd name="adj2" fmla="val 13290414"/>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03B9F8-60F4-4FC5-A49B-3ACC0051A53E}">
      <dsp:nvSpPr>
        <dsp:cNvPr id="0" name=""/>
        <dsp:cNvSpPr/>
      </dsp:nvSpPr>
      <dsp:spPr>
        <a:xfrm>
          <a:off x="1287211" y="418088"/>
          <a:ext cx="4556175" cy="4556175"/>
        </a:xfrm>
        <a:prstGeom prst="blockArc">
          <a:avLst>
            <a:gd name="adj1" fmla="val 8988722"/>
            <a:gd name="adj2" fmla="val 11841633"/>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BE2E5-54A3-47FA-8006-91CB0B12BA85}">
      <dsp:nvSpPr>
        <dsp:cNvPr id="0" name=""/>
        <dsp:cNvSpPr/>
      </dsp:nvSpPr>
      <dsp:spPr>
        <a:xfrm>
          <a:off x="1290003" y="422901"/>
          <a:ext cx="4556175" cy="4556175"/>
        </a:xfrm>
        <a:prstGeom prst="blockArc">
          <a:avLst>
            <a:gd name="adj1" fmla="val 7202767"/>
            <a:gd name="adj2" fmla="val 8997236"/>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CC262-3B18-4BD5-8C1C-BF15384F6AF9}">
      <dsp:nvSpPr>
        <dsp:cNvPr id="0" name=""/>
        <dsp:cNvSpPr/>
      </dsp:nvSpPr>
      <dsp:spPr>
        <a:xfrm>
          <a:off x="1264381" y="408304"/>
          <a:ext cx="4556175" cy="4556175"/>
        </a:xfrm>
        <a:prstGeom prst="blockArc">
          <a:avLst>
            <a:gd name="adj1" fmla="val 5428355"/>
            <a:gd name="adj2" fmla="val 7157645"/>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D333DB-1B16-4DA0-A960-394354DF2871}">
      <dsp:nvSpPr>
        <dsp:cNvPr id="0" name=""/>
        <dsp:cNvSpPr/>
      </dsp:nvSpPr>
      <dsp:spPr>
        <a:xfrm>
          <a:off x="1195976" y="408782"/>
          <a:ext cx="4556175" cy="4556175"/>
        </a:xfrm>
        <a:prstGeom prst="blockArc">
          <a:avLst>
            <a:gd name="adj1" fmla="val 2386065"/>
            <a:gd name="adj2" fmla="val 5323680"/>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12588-83CF-4D02-9B47-8CA67AA87E8A}">
      <dsp:nvSpPr>
        <dsp:cNvPr id="0" name=""/>
        <dsp:cNvSpPr/>
      </dsp:nvSpPr>
      <dsp:spPr>
        <a:xfrm>
          <a:off x="1265833" y="328766"/>
          <a:ext cx="4556175" cy="4556175"/>
        </a:xfrm>
        <a:prstGeom prst="blockArc">
          <a:avLst>
            <a:gd name="adj1" fmla="val 847414"/>
            <a:gd name="adj2" fmla="val 2548610"/>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BD3934-2779-4CC6-AAF9-F47C081F19AA}">
      <dsp:nvSpPr>
        <dsp:cNvPr id="0" name=""/>
        <dsp:cNvSpPr/>
      </dsp:nvSpPr>
      <dsp:spPr>
        <a:xfrm>
          <a:off x="1246767" y="411044"/>
          <a:ext cx="4556175" cy="4556175"/>
        </a:xfrm>
        <a:prstGeom prst="blockArc">
          <a:avLst>
            <a:gd name="adj1" fmla="val 20515468"/>
            <a:gd name="adj2" fmla="val 718173"/>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650C53-49F9-46E3-A982-275B10F6E4EE}">
      <dsp:nvSpPr>
        <dsp:cNvPr id="0" name=""/>
        <dsp:cNvSpPr/>
      </dsp:nvSpPr>
      <dsp:spPr>
        <a:xfrm>
          <a:off x="1285455" y="519994"/>
          <a:ext cx="4556175" cy="4556175"/>
        </a:xfrm>
        <a:prstGeom prst="blockArc">
          <a:avLst>
            <a:gd name="adj1" fmla="val 17728965"/>
            <a:gd name="adj2" fmla="val 20338542"/>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33F03-22C0-4DAD-B891-D6D33DBF23CD}">
      <dsp:nvSpPr>
        <dsp:cNvPr id="0" name=""/>
        <dsp:cNvSpPr/>
      </dsp:nvSpPr>
      <dsp:spPr>
        <a:xfrm>
          <a:off x="1067925" y="401172"/>
          <a:ext cx="4556175" cy="4556175"/>
        </a:xfrm>
        <a:prstGeom prst="blockArc">
          <a:avLst>
            <a:gd name="adj1" fmla="val 16472534"/>
            <a:gd name="adj2" fmla="val 18108428"/>
            <a:gd name="adj3" fmla="val 27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C67622-3E3D-46E1-8398-A37097F7289E}">
      <dsp:nvSpPr>
        <dsp:cNvPr id="0" name=""/>
        <dsp:cNvSpPr/>
      </dsp:nvSpPr>
      <dsp:spPr>
        <a:xfrm>
          <a:off x="2140123" y="1339100"/>
          <a:ext cx="2767627" cy="269443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cap="none" dirty="0" smtClean="0">
              <a:latin typeface="Arial" panose="020B0604020202020204" pitchFamily="34" charset="0"/>
              <a:cs typeface="Arial" panose="020B0604020202020204" pitchFamily="34" charset="0"/>
            </a:rPr>
            <a:t>PHI, PII, Employee Information, Student Records</a:t>
          </a:r>
          <a:endParaRPr lang="en-US" sz="2400" b="1" kern="1200" dirty="0">
            <a:latin typeface="Arial" panose="020B0604020202020204" pitchFamily="34" charset="0"/>
            <a:cs typeface="Arial" panose="020B0604020202020204" pitchFamily="34" charset="0"/>
          </a:endParaRPr>
        </a:p>
      </dsp:txBody>
      <dsp:txXfrm>
        <a:off x="2545433" y="1733690"/>
        <a:ext cx="1957007" cy="1905250"/>
      </dsp:txXfrm>
    </dsp:sp>
    <dsp:sp modelId="{682E79F4-39D2-46E9-839F-8F9F6B4B4748}">
      <dsp:nvSpPr>
        <dsp:cNvPr id="0" name=""/>
        <dsp:cNvSpPr/>
      </dsp:nvSpPr>
      <dsp:spPr>
        <a:xfrm>
          <a:off x="3011272" y="-7642"/>
          <a:ext cx="1025331" cy="894524"/>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latin typeface="Arial" panose="020B0604020202020204" pitchFamily="34" charset="0"/>
              <a:cs typeface="Arial" panose="020B0604020202020204" pitchFamily="34" charset="0"/>
            </a:rPr>
            <a:t>Protected health information (PHI) </a:t>
          </a:r>
        </a:p>
        <a:p>
          <a:pPr lvl="0" algn="ctr" defTabSz="400050">
            <a:lnSpc>
              <a:spcPct val="90000"/>
            </a:lnSpc>
            <a:spcBef>
              <a:spcPct val="0"/>
            </a:spcBef>
            <a:spcAft>
              <a:spcPct val="35000"/>
            </a:spcAft>
          </a:pPr>
          <a:endParaRPr lang="en-US" sz="900" b="1" kern="1200" dirty="0">
            <a:latin typeface="Arial" panose="020B0604020202020204" pitchFamily="34" charset="0"/>
            <a:cs typeface="Arial" panose="020B0604020202020204" pitchFamily="34" charset="0"/>
          </a:endParaRPr>
        </a:p>
      </dsp:txBody>
      <dsp:txXfrm>
        <a:off x="3161428" y="123358"/>
        <a:ext cx="725019" cy="632524"/>
      </dsp:txXfrm>
    </dsp:sp>
    <dsp:sp modelId="{BC448504-0F0D-4960-A32E-E320E1B30E53}">
      <dsp:nvSpPr>
        <dsp:cNvPr id="0" name=""/>
        <dsp:cNvSpPr/>
      </dsp:nvSpPr>
      <dsp:spPr>
        <a:xfrm>
          <a:off x="4082897" y="322693"/>
          <a:ext cx="894524" cy="894524"/>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Protected under HIPAA &amp; RCW</a:t>
          </a:r>
          <a:endParaRPr lang="en-US" sz="900" b="1" kern="1200" dirty="0">
            <a:latin typeface="Arial" panose="020B0604020202020204" pitchFamily="34" charset="0"/>
            <a:cs typeface="Arial" panose="020B0604020202020204" pitchFamily="34" charset="0"/>
          </a:endParaRPr>
        </a:p>
      </dsp:txBody>
      <dsp:txXfrm>
        <a:off x="4213897" y="453693"/>
        <a:ext cx="632524" cy="632524"/>
      </dsp:txXfrm>
    </dsp:sp>
    <dsp:sp modelId="{56C1192B-0225-45F5-A76A-DE5DD35B111C}">
      <dsp:nvSpPr>
        <dsp:cNvPr id="0" name=""/>
        <dsp:cNvSpPr/>
      </dsp:nvSpPr>
      <dsp:spPr>
        <a:xfrm>
          <a:off x="5149249" y="1544786"/>
          <a:ext cx="1022845" cy="894524"/>
        </a:xfrm>
        <a:prstGeom prst="ellipse">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latin typeface="Arial" panose="020B0604020202020204" pitchFamily="34" charset="0"/>
              <a:cs typeface="Arial" panose="020B0604020202020204" pitchFamily="34" charset="0"/>
            </a:rPr>
            <a:t>Personally identifiable information (PII)</a:t>
          </a:r>
          <a:endParaRPr lang="en-US" sz="900" b="1" kern="1200" dirty="0">
            <a:solidFill>
              <a:schemeClr val="tx2"/>
            </a:solidFill>
            <a:latin typeface="Arial" panose="020B0604020202020204" pitchFamily="34" charset="0"/>
            <a:cs typeface="Arial" panose="020B0604020202020204" pitchFamily="34" charset="0"/>
          </a:endParaRPr>
        </a:p>
      </dsp:txBody>
      <dsp:txXfrm>
        <a:off x="5299041" y="1675786"/>
        <a:ext cx="723261" cy="632524"/>
      </dsp:txXfrm>
    </dsp:sp>
    <dsp:sp modelId="{E894B149-1CDF-4685-8E07-92A2E13FFF1B}">
      <dsp:nvSpPr>
        <dsp:cNvPr id="0" name=""/>
        <dsp:cNvSpPr/>
      </dsp:nvSpPr>
      <dsp:spPr>
        <a:xfrm>
          <a:off x="5223392" y="2707816"/>
          <a:ext cx="998622" cy="894524"/>
        </a:xfrm>
        <a:prstGeom prst="ellipse">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Financial information (credit card, SSN, DOL)</a:t>
          </a:r>
          <a:endParaRPr lang="en-US" sz="900" b="1" kern="1200" dirty="0">
            <a:latin typeface="Arial" panose="020B0604020202020204" pitchFamily="34" charset="0"/>
            <a:cs typeface="Arial" panose="020B0604020202020204" pitchFamily="34" charset="0"/>
          </a:endParaRPr>
        </a:p>
      </dsp:txBody>
      <dsp:txXfrm>
        <a:off x="5369637" y="2838816"/>
        <a:ext cx="706132" cy="632524"/>
      </dsp:txXfrm>
    </dsp:sp>
    <dsp:sp modelId="{BD187D93-E8E3-432E-8DF3-02F19770AD5D}">
      <dsp:nvSpPr>
        <dsp:cNvPr id="0" name=""/>
        <dsp:cNvSpPr/>
      </dsp:nvSpPr>
      <dsp:spPr>
        <a:xfrm>
          <a:off x="4677760" y="3676767"/>
          <a:ext cx="1046424" cy="894524"/>
        </a:xfrm>
        <a:prstGeom prst="ellipse">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Protected under HIPAA &amp; RCW (including breach </a:t>
          </a:r>
          <a:r>
            <a:rPr lang="en-US" sz="850" b="1" kern="1200" dirty="0" smtClean="0">
              <a:latin typeface="Arial" panose="020B0604020202020204" pitchFamily="34" charset="0"/>
              <a:cs typeface="Arial" panose="020B0604020202020204" pitchFamily="34" charset="0"/>
            </a:rPr>
            <a:t>notification</a:t>
          </a:r>
          <a:r>
            <a:rPr lang="en-US" sz="900" kern="1200" dirty="0" smtClean="0">
              <a:latin typeface="Georgia" panose="02040502050405020303" pitchFamily="18" charset="0"/>
            </a:rPr>
            <a:t>) </a:t>
          </a:r>
          <a:endParaRPr lang="en-US" sz="900" kern="1200" dirty="0"/>
        </a:p>
      </dsp:txBody>
      <dsp:txXfrm>
        <a:off x="4831005" y="3807767"/>
        <a:ext cx="739934" cy="632524"/>
      </dsp:txXfrm>
    </dsp:sp>
    <dsp:sp modelId="{72BC279B-2F7C-45A6-A7A3-074E39412A21}">
      <dsp:nvSpPr>
        <dsp:cNvPr id="0" name=""/>
        <dsp:cNvSpPr/>
      </dsp:nvSpPr>
      <dsp:spPr>
        <a:xfrm>
          <a:off x="3029827" y="4489939"/>
          <a:ext cx="988219" cy="88614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latin typeface="Arial" panose="020B0604020202020204" pitchFamily="34" charset="0"/>
              <a:cs typeface="Arial" panose="020B0604020202020204" pitchFamily="34" charset="0"/>
            </a:rPr>
            <a:t>Employee Information</a:t>
          </a:r>
          <a:endParaRPr lang="en-US" sz="900" b="1" kern="1200" dirty="0">
            <a:solidFill>
              <a:schemeClr val="tx2"/>
            </a:solidFill>
            <a:latin typeface="Arial" panose="020B0604020202020204" pitchFamily="34" charset="0"/>
            <a:cs typeface="Arial" panose="020B0604020202020204" pitchFamily="34" charset="0"/>
          </a:endParaRPr>
        </a:p>
      </dsp:txBody>
      <dsp:txXfrm>
        <a:off x="3174548" y="4619712"/>
        <a:ext cx="698777" cy="626599"/>
      </dsp:txXfrm>
    </dsp:sp>
    <dsp:sp modelId="{2B313AE6-4FF6-43C2-81AF-7A31CA3B71ED}">
      <dsp:nvSpPr>
        <dsp:cNvPr id="0" name=""/>
        <dsp:cNvSpPr/>
      </dsp:nvSpPr>
      <dsp:spPr>
        <a:xfrm>
          <a:off x="1893500" y="4165012"/>
          <a:ext cx="1099353" cy="961536"/>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(personal contact info, performance </a:t>
          </a:r>
          <a:r>
            <a:rPr lang="en-US" sz="850" b="1" kern="1200" dirty="0" smtClean="0">
              <a:latin typeface="Arial" panose="020B0604020202020204" pitchFamily="34" charset="0"/>
              <a:cs typeface="Arial" panose="020B0604020202020204" pitchFamily="34" charset="0"/>
            </a:rPr>
            <a:t>evaluations</a:t>
          </a:r>
          <a:r>
            <a:rPr lang="en-US" sz="900" b="1" kern="1200" dirty="0" smtClean="0">
              <a:latin typeface="Arial" panose="020B0604020202020204" pitchFamily="34" charset="0"/>
              <a:cs typeface="Arial" panose="020B0604020202020204" pitchFamily="34" charset="0"/>
            </a:rPr>
            <a:t>)</a:t>
          </a:r>
          <a:endParaRPr lang="en-US" sz="900" b="1" kern="1200" dirty="0">
            <a:latin typeface="Arial" panose="020B0604020202020204" pitchFamily="34" charset="0"/>
            <a:cs typeface="Arial" panose="020B0604020202020204" pitchFamily="34" charset="0"/>
          </a:endParaRPr>
        </a:p>
      </dsp:txBody>
      <dsp:txXfrm>
        <a:off x="2054497" y="4305826"/>
        <a:ext cx="777359" cy="679908"/>
      </dsp:txXfrm>
    </dsp:sp>
    <dsp:sp modelId="{FC38C55E-FC30-4194-A302-3CDEECAF30C5}">
      <dsp:nvSpPr>
        <dsp:cNvPr id="0" name=""/>
        <dsp:cNvSpPr/>
      </dsp:nvSpPr>
      <dsp:spPr>
        <a:xfrm>
          <a:off x="1150601" y="3378639"/>
          <a:ext cx="945396" cy="89452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Protected under RCW (including breach </a:t>
          </a:r>
          <a:r>
            <a:rPr lang="en-US" sz="850" b="1" kern="1200" dirty="0" smtClean="0">
              <a:latin typeface="Arial" panose="020B0604020202020204" pitchFamily="34" charset="0"/>
              <a:cs typeface="Arial" panose="020B0604020202020204" pitchFamily="34" charset="0"/>
            </a:rPr>
            <a:t>notification</a:t>
          </a:r>
          <a:r>
            <a:rPr lang="en-US" sz="900" b="1" kern="1200" dirty="0" smtClean="0">
              <a:latin typeface="Arial" panose="020B0604020202020204" pitchFamily="34" charset="0"/>
              <a:cs typeface="Arial" panose="020B0604020202020204" pitchFamily="34" charset="0"/>
            </a:rPr>
            <a:t>)</a:t>
          </a:r>
          <a:endParaRPr lang="en-US" sz="900" b="1" kern="1200" dirty="0">
            <a:latin typeface="Arial" panose="020B0604020202020204" pitchFamily="34" charset="0"/>
            <a:cs typeface="Arial" panose="020B0604020202020204" pitchFamily="34" charset="0"/>
          </a:endParaRPr>
        </a:p>
      </dsp:txBody>
      <dsp:txXfrm>
        <a:off x="1289051" y="3509639"/>
        <a:ext cx="668496" cy="632524"/>
      </dsp:txXfrm>
    </dsp:sp>
    <dsp:sp modelId="{01CD14C5-EF50-4A8B-AF7A-DFF6589AF213}">
      <dsp:nvSpPr>
        <dsp:cNvPr id="0" name=""/>
        <dsp:cNvSpPr/>
      </dsp:nvSpPr>
      <dsp:spPr>
        <a:xfrm>
          <a:off x="973686" y="1578536"/>
          <a:ext cx="894524" cy="894524"/>
        </a:xfrm>
        <a:prstGeom prst="ellipse">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latin typeface="Arial" panose="020B0604020202020204" pitchFamily="34" charset="0"/>
              <a:cs typeface="Arial" panose="020B0604020202020204" pitchFamily="34" charset="0"/>
            </a:rPr>
            <a:t>Individual student records </a:t>
          </a:r>
          <a:endParaRPr lang="en-US" sz="900" b="1" kern="1200" dirty="0">
            <a:solidFill>
              <a:schemeClr val="tx2"/>
            </a:solidFill>
            <a:latin typeface="Arial" panose="020B0604020202020204" pitchFamily="34" charset="0"/>
            <a:cs typeface="Arial" panose="020B0604020202020204" pitchFamily="34" charset="0"/>
          </a:endParaRPr>
        </a:p>
      </dsp:txBody>
      <dsp:txXfrm>
        <a:off x="1104686" y="1709536"/>
        <a:ext cx="632524" cy="632524"/>
      </dsp:txXfrm>
    </dsp:sp>
    <dsp:sp modelId="{B8444FAA-2000-42BB-8697-F4899AA1F048}">
      <dsp:nvSpPr>
        <dsp:cNvPr id="0" name=""/>
        <dsp:cNvSpPr/>
      </dsp:nvSpPr>
      <dsp:spPr>
        <a:xfrm>
          <a:off x="1474181" y="620843"/>
          <a:ext cx="894524" cy="894524"/>
        </a:xfrm>
        <a:prstGeom prst="ellipse">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Protected under</a:t>
          </a:r>
        </a:p>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FERPA</a:t>
          </a:r>
          <a:endParaRPr lang="en-US" sz="900" b="1" kern="1200" dirty="0">
            <a:latin typeface="Arial" panose="020B0604020202020204" pitchFamily="34" charset="0"/>
            <a:cs typeface="Arial" panose="020B0604020202020204" pitchFamily="34" charset="0"/>
          </a:endParaRPr>
        </a:p>
      </dsp:txBody>
      <dsp:txXfrm>
        <a:off x="1605181" y="751843"/>
        <a:ext cx="632524" cy="6325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933B4-1113-DE46-BE1E-AB37F36AE7FD}" type="datetimeFigureOut">
              <a:rPr lang="en-US" smtClean="0"/>
              <a:t>10/16/2019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3634D-3E5D-EC49-B258-74CBD3DF802B}" type="slidenum">
              <a:rPr lang="en-US" smtClean="0"/>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3634D-3E5D-EC49-B258-74CBD3DF802B}" type="slidenum">
              <a:rPr lang="en-US" smtClean="0"/>
              <a:t>1</a:t>
            </a:fld>
            <a:endParaRPr lang="en-US" dirty="0"/>
          </a:p>
        </p:txBody>
      </p:sp>
    </p:spTree>
    <p:extLst>
      <p:ext uri="{BB962C8B-B14F-4D97-AF65-F5344CB8AC3E}">
        <p14:creationId xmlns:p14="http://schemas.microsoft.com/office/powerpoint/2010/main" val="127492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1839383-F057-3048-AD91-C3B2D0E98308}"/>
              </a:ext>
            </a:extLst>
          </p:cNvPr>
          <p:cNvSpPr/>
          <p:nvPr userDrawn="1"/>
        </p:nvSpPr>
        <p:spPr>
          <a:xfrm rot="10800000">
            <a:off x="2514" y="0"/>
            <a:ext cx="12223266" cy="6933460"/>
          </a:xfrm>
          <a:prstGeom prst="rect">
            <a:avLst/>
          </a:prstGeom>
          <a:gradFill>
            <a:gsLst>
              <a:gs pos="33000">
                <a:srgbClr val="35246C">
                  <a:alpha val="75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5883162" y="5870682"/>
            <a:ext cx="6351583" cy="1077418"/>
            <a:chOff x="6217708" y="5870682"/>
            <a:chExt cx="6017037" cy="1020669"/>
          </a:xfrm>
        </p:grpSpPr>
        <p:sp>
          <p:nvSpPr>
            <p:cNvPr id="18" name="Rectangle 19">
              <a:extLst>
                <a:ext uri="{FF2B5EF4-FFF2-40B4-BE49-F238E27FC236}">
                  <a16:creationId xmlns:a16="http://schemas.microsoft.com/office/drawing/2014/main" xmlns="" id="{1D57C588-67DA-944C-9093-5A6A4326EF68}"/>
                </a:ext>
              </a:extLst>
            </p:cNvPr>
            <p:cNvSpPr/>
            <p:nvPr/>
          </p:nvSpPr>
          <p:spPr>
            <a:xfrm rot="10800000">
              <a:off x="6217708" y="5870682"/>
              <a:ext cx="6017037" cy="1020669"/>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9">
              <a:extLst>
                <a:ext uri="{FF2B5EF4-FFF2-40B4-BE49-F238E27FC236}">
                  <a16:creationId xmlns:a16="http://schemas.microsoft.com/office/drawing/2014/main" xmlns="" id="{D75B2378-E6C7-E04A-B0F6-CC1B779EC5B1}"/>
                </a:ext>
              </a:extLst>
            </p:cNvPr>
            <p:cNvSpPr/>
            <p:nvPr/>
          </p:nvSpPr>
          <p:spPr>
            <a:xfrm rot="10800000">
              <a:off x="6781289" y="5953157"/>
              <a:ext cx="5420648" cy="919504"/>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623819A9-C37F-B54D-AA89-A1941DEE8E61}"/>
                </a:ext>
              </a:extLst>
            </p:cNvPr>
            <p:cNvPicPr>
              <a:picLocks noChangeAspect="1"/>
            </p:cNvPicPr>
            <p:nvPr/>
          </p:nvPicPr>
          <p:blipFill>
            <a:blip r:embed="rId2">
              <a:alphaModFix amt="69000"/>
            </a:blip>
            <a:stretch>
              <a:fillRect/>
            </a:stretch>
          </p:blipFill>
          <p:spPr>
            <a:xfrm>
              <a:off x="10210800" y="6393717"/>
              <a:ext cx="1672366" cy="222982"/>
            </a:xfrm>
            <a:prstGeom prst="rect">
              <a:avLst/>
            </a:prstGeom>
          </p:spPr>
        </p:pic>
      </p:grpSp>
      <p:sp>
        <p:nvSpPr>
          <p:cNvPr id="20" name="Rectangle 2">
            <a:extLst>
              <a:ext uri="{FF2B5EF4-FFF2-40B4-BE49-F238E27FC236}">
                <a16:creationId xmlns:a16="http://schemas.microsoft.com/office/drawing/2014/main" xmlns="" id="{9FCF5C50-BE6E-184D-9EA9-1DE1F51EC7D7}"/>
              </a:ext>
            </a:extLst>
          </p:cNvPr>
          <p:cNvSpPr/>
          <p:nvPr userDrawn="1"/>
        </p:nvSpPr>
        <p:spPr>
          <a:xfrm>
            <a:off x="457200" y="3661682"/>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385282" y="1404506"/>
            <a:ext cx="11476979" cy="1967323"/>
          </a:xfrm>
        </p:spPr>
        <p:txBody>
          <a:bodyPr anchor="b" anchorCtr="0">
            <a:normAutofit/>
          </a:bodyPr>
          <a:lstStyle>
            <a:lvl1pPr>
              <a:defRPr sz="6600" b="0" i="0" cap="none" baseline="0">
                <a:solidFill>
                  <a:schemeClr val="bg1"/>
                </a:solidFill>
                <a:effectLst/>
                <a:latin typeface="Calibri Light" charset="0"/>
                <a:ea typeface="Calibri Light" charset="0"/>
                <a:cs typeface="Calibri Light" charset="0"/>
              </a:defRPr>
            </a:lvl1pPr>
          </a:lstStyle>
          <a:p>
            <a:r>
              <a:rPr lang="en-US" dirty="0"/>
              <a:t>PRESENTATION TITLE SLIDE</a:t>
            </a:r>
          </a:p>
        </p:txBody>
      </p:sp>
      <p:sp>
        <p:nvSpPr>
          <p:cNvPr id="7" name="Text Placeholder 6"/>
          <p:cNvSpPr>
            <a:spLocks noGrp="1"/>
          </p:cNvSpPr>
          <p:nvPr>
            <p:ph type="body" sz="quarter" idx="11" hasCustomPrompt="1"/>
          </p:nvPr>
        </p:nvSpPr>
        <p:spPr>
          <a:xfrm>
            <a:off x="367527" y="4199867"/>
            <a:ext cx="8842883" cy="330279"/>
          </a:xfrm>
          <a:prstGeom prst="rect">
            <a:avLst/>
          </a:prstGeom>
        </p:spPr>
        <p:txBody>
          <a:bodyPr>
            <a:noAutofit/>
          </a:bodyPr>
          <a:lstStyle>
            <a:lvl1pPr marL="0" indent="0">
              <a:buFontTx/>
              <a:buNone/>
              <a:defRPr sz="1800" b="0" i="0" cap="all" baseline="0">
                <a:solidFill>
                  <a:schemeClr val="bg1"/>
                </a:solidFill>
                <a:latin typeface="Calibri Light" charset="0"/>
                <a:ea typeface="Calibri Light" charset="0"/>
                <a:cs typeface="Calibri Light" charset="0"/>
              </a:defRPr>
            </a:lvl1pPr>
          </a:lstStyle>
          <a:p>
            <a:pPr lvl="0"/>
            <a:r>
              <a:rPr lang="en-US" dirty="0"/>
              <a:t>Content owner/department</a:t>
            </a:r>
          </a:p>
        </p:txBody>
      </p:sp>
      <p:sp>
        <p:nvSpPr>
          <p:cNvPr id="9" name="Text Placeholder 8"/>
          <p:cNvSpPr>
            <a:spLocks noGrp="1"/>
          </p:cNvSpPr>
          <p:nvPr>
            <p:ph type="body" sz="quarter" idx="12" hasCustomPrompt="1"/>
          </p:nvPr>
        </p:nvSpPr>
        <p:spPr>
          <a:xfrm>
            <a:off x="367527" y="4544785"/>
            <a:ext cx="8842883" cy="435585"/>
          </a:xfrm>
          <a:prstGeom prst="rect">
            <a:avLst/>
          </a:prstGeom>
        </p:spPr>
        <p:txBody>
          <a:bodyPr>
            <a:noAutofit/>
          </a:bodyPr>
          <a:lstStyle>
            <a:lvl1pPr marL="0" indent="0">
              <a:buFontTx/>
              <a:buNone/>
              <a:defRPr sz="1800" b="0" i="0">
                <a:solidFill>
                  <a:schemeClr val="bg1"/>
                </a:solidFill>
                <a:latin typeface="Calibri Light" charset="0"/>
                <a:ea typeface="Calibri Light" charset="0"/>
                <a:cs typeface="Calibri Light" charset="0"/>
              </a:defRPr>
            </a:lvl1pPr>
            <a:lvl2pPr marL="457200" indent="0">
              <a:buFontTx/>
              <a:buNone/>
              <a:defRPr sz="1600" b="0" i="0">
                <a:latin typeface="Encode Sans Normal Medium" charset="0"/>
                <a:ea typeface="Encode Sans Normal Medium" charset="0"/>
                <a:cs typeface="Encode Sans Normal Medium" charset="0"/>
              </a:defRPr>
            </a:lvl2pPr>
            <a:lvl3pPr marL="914400" indent="0">
              <a:buFontTx/>
              <a:buNone/>
              <a:defRPr sz="1600" b="0" i="0">
                <a:latin typeface="Encode Sans Normal Medium" charset="0"/>
                <a:ea typeface="Encode Sans Normal Medium" charset="0"/>
                <a:cs typeface="Encode Sans Normal Medium" charset="0"/>
              </a:defRPr>
            </a:lvl3pPr>
            <a:lvl4pPr marL="1371600" indent="0">
              <a:buFontTx/>
              <a:buNone/>
              <a:defRPr sz="1600" b="0" i="0">
                <a:latin typeface="Encode Sans Normal Medium" charset="0"/>
                <a:ea typeface="Encode Sans Normal Medium" charset="0"/>
                <a:cs typeface="Encode Sans Normal Medium" charset="0"/>
              </a:defRPr>
            </a:lvl4pPr>
            <a:lvl5pPr marL="1828800" indent="0">
              <a:buFontTx/>
              <a:buNone/>
              <a:defRPr sz="1600" b="0" i="0">
                <a:latin typeface="Encode Sans Normal Medium" charset="0"/>
                <a:ea typeface="Encode Sans Normal Medium" charset="0"/>
                <a:cs typeface="Encode Sans Normal Medium" charset="0"/>
              </a:defRPr>
            </a:lvl5pPr>
          </a:lstStyle>
          <a:p>
            <a:pPr lvl="0"/>
            <a:r>
              <a:rPr lang="en-US" dirty="0"/>
              <a:t>Month 0000</a:t>
            </a:r>
          </a:p>
        </p:txBody>
      </p:sp>
      <p:sp>
        <p:nvSpPr>
          <p:cNvPr id="2" name="Footer Placeholder 1">
            <a:extLst>
              <a:ext uri="{FF2B5EF4-FFF2-40B4-BE49-F238E27FC236}">
                <a16:creationId xmlns:a16="http://schemas.microsoft.com/office/drawing/2014/main" xmlns="" id="{BEEEA593-83EF-FF4C-A571-8C3DEF4249D3}"/>
              </a:ext>
            </a:extLst>
          </p:cNvPr>
          <p:cNvSpPr>
            <a:spLocks noGrp="1"/>
          </p:cNvSpPr>
          <p:nvPr>
            <p:ph type="ftr" sz="quarter" idx="13"/>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orient="horz" pos="19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 name="Title 1"/>
          <p:cNvSpPr>
            <a:spLocks noGrp="1"/>
          </p:cNvSpPr>
          <p:nvPr>
            <p:ph type="title" hasCustomPrompt="1"/>
          </p:nvPr>
        </p:nvSpPr>
        <p:spPr>
          <a:xfrm>
            <a:off x="364388" y="546895"/>
            <a:ext cx="11484711" cy="1325563"/>
          </a:xfrm>
        </p:spPr>
        <p:txBody>
          <a:bodyPr/>
          <a:lstStyle>
            <a:lvl1pPr>
              <a:defRPr baseline="0"/>
            </a:lvl1pPr>
          </a:lstStyle>
          <a:p>
            <a:r>
              <a:rPr lang="en-US" dirty="0"/>
              <a:t>Text Slide With Bullet List #2</a:t>
            </a:r>
          </a:p>
        </p:txBody>
      </p:sp>
      <p:sp>
        <p:nvSpPr>
          <p:cNvPr id="17" name="Text Placeholder 16"/>
          <p:cNvSpPr>
            <a:spLocks noGrp="1"/>
          </p:cNvSpPr>
          <p:nvPr>
            <p:ph type="body" sz="quarter" idx="13" hasCustomPrompt="1"/>
          </p:nvPr>
        </p:nvSpPr>
        <p:spPr>
          <a:xfrm>
            <a:off x="364388" y="1944218"/>
            <a:ext cx="11484712" cy="602664"/>
          </a:xfrm>
          <a:prstGeom prst="rect">
            <a:avLst/>
          </a:prstGeom>
        </p:spPr>
        <p:txBody>
          <a:bodyPr>
            <a:noAutofit/>
          </a:bodyPr>
          <a:lstStyle>
            <a:lvl1pPr>
              <a:defRPr sz="2400" b="0" i="0">
                <a:latin typeface="Calibri Light" charset="0"/>
                <a:ea typeface="Calibri Light" charset="0"/>
                <a:cs typeface="Calibri Light" charset="0"/>
              </a:defRPr>
            </a:lvl1pPr>
          </a:lstStyle>
          <a:p>
            <a:pPr lvl="0"/>
            <a:r>
              <a:rPr lang="en-US" dirty="0"/>
              <a:t>This is a sub header for bullets</a:t>
            </a:r>
          </a:p>
        </p:txBody>
      </p:sp>
      <p:sp>
        <p:nvSpPr>
          <p:cNvPr id="8" name="Text Placeholder 7"/>
          <p:cNvSpPr>
            <a:spLocks noGrp="1"/>
          </p:cNvSpPr>
          <p:nvPr>
            <p:ph type="body" sz="quarter" idx="17" hasCustomPrompt="1"/>
          </p:nvPr>
        </p:nvSpPr>
        <p:spPr>
          <a:xfrm>
            <a:off x="376743" y="2632135"/>
            <a:ext cx="5740835"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3" name="Text Placeholder 7"/>
          <p:cNvSpPr>
            <a:spLocks noGrp="1"/>
          </p:cNvSpPr>
          <p:nvPr>
            <p:ph type="body" sz="quarter" idx="18" hasCustomPrompt="1"/>
          </p:nvPr>
        </p:nvSpPr>
        <p:spPr>
          <a:xfrm>
            <a:off x="6254750" y="2632135"/>
            <a:ext cx="5594350"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xmlns=""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orient="horz" pos="1296">
          <p15:clr>
            <a:srgbClr val="FBAE40"/>
          </p15:clr>
        </p15:guide>
        <p15:guide id="2" pos="7464">
          <p15:clr>
            <a:srgbClr val="FBAE40"/>
          </p15:clr>
        </p15:guide>
        <p15:guide id="3" orient="horz" pos="1872" userDrawn="1">
          <p15:clr>
            <a:srgbClr val="FBAE40"/>
          </p15:clr>
        </p15:guide>
        <p15:guide id="4" pos="288" userDrawn="1">
          <p15:clr>
            <a:srgbClr val="FBAE40"/>
          </p15:clr>
        </p15:guide>
        <p15:guide id="5" pos="4728">
          <p15:clr>
            <a:srgbClr val="FBAE40"/>
          </p15:clr>
        </p15:guide>
        <p15:guide id="6" pos="39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s -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2621B9A-BD52-4A4A-8262-E2AB09BDA51B}"/>
              </a:ext>
            </a:extLst>
          </p:cNvPr>
          <p:cNvSpPr txBox="1">
            <a:spLocks/>
          </p:cNvSpPr>
          <p:nvPr userDrawn="1"/>
        </p:nvSpPr>
        <p:spPr>
          <a:xfrm>
            <a:off x="384464" y="2967173"/>
            <a:ext cx="11423072" cy="844184"/>
          </a:xfrm>
          <a:prstGeom prst="rect">
            <a:avLst/>
          </a:prstGeom>
          <a:solidFill>
            <a:schemeClr val="bg1"/>
          </a:solidFill>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rgbClr val="2E2161"/>
                </a:solidFill>
                <a:latin typeface="Calibri Light" charset="0"/>
                <a:ea typeface="Calibri Light" charset="0"/>
                <a:cs typeface="Calibri Light" charset="0"/>
              </a:rPr>
              <a:t>QUESTIONS?</a:t>
            </a:r>
            <a:endParaRPr lang="en-US" sz="6600" b="0" i="0" baseline="30000" dirty="0">
              <a:solidFill>
                <a:srgbClr val="2E216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xmlns="" id="{E9311512-39E5-CA48-8125-CE0D61FF9BAB}"/>
              </a:ext>
            </a:extLst>
          </p:cNvPr>
          <p:cNvGrpSpPr/>
          <p:nvPr userDrawn="1"/>
        </p:nvGrpSpPr>
        <p:grpSpPr>
          <a:xfrm>
            <a:off x="5822327" y="3995857"/>
            <a:ext cx="647553" cy="62223"/>
            <a:chOff x="5960343" y="3683949"/>
            <a:chExt cx="647553" cy="62223"/>
          </a:xfrm>
        </p:grpSpPr>
        <p:sp>
          <p:nvSpPr>
            <p:cNvPr id="7" name="Rectangle 2">
              <a:extLst>
                <a:ext uri="{FF2B5EF4-FFF2-40B4-BE49-F238E27FC236}">
                  <a16:creationId xmlns:a16="http://schemas.microsoft.com/office/drawing/2014/main" xmlns=""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a:extLst>
                <a:ext uri="{FF2B5EF4-FFF2-40B4-BE49-F238E27FC236}">
                  <a16:creationId xmlns:a16="http://schemas.microsoft.com/office/drawing/2014/main" xmlns=""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27B923FB-6BDC-BF46-BE61-42F519D342C6}"/>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3EBCD439-C2E1-6144-A51E-5D06D6E472DD}"/>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icture - Grey Highlight">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p:spPr>
        <p:txBody>
          <a:bodyPr anchor="ctr" anchorCtr="1"/>
          <a:lstStyle>
            <a:lvl1pPr marL="0" indent="0">
              <a:buNone/>
              <a:defRPr>
                <a:solidFill>
                  <a:schemeClr val="bg1">
                    <a:lumMod val="65000"/>
                  </a:schemeClr>
                </a:solidFill>
                <a:effectLst/>
              </a:defRPr>
            </a:lvl1pPr>
          </a:lstStyle>
          <a:p>
            <a:r>
              <a:rPr lang="en-US" dirty="0"/>
              <a:t>Drag picture to placeholder or click icon to add</a:t>
            </a:r>
          </a:p>
        </p:txBody>
      </p:sp>
      <p:sp>
        <p:nvSpPr>
          <p:cNvPr id="5"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xmlns=""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90" y="519920"/>
            <a:ext cx="5936658" cy="1541040"/>
          </a:xfrm>
        </p:spPr>
        <p:txBody>
          <a:bodyPr anchor="t" anchorCtr="0"/>
          <a:lstStyle>
            <a:lvl1pPr>
              <a:defRPr>
                <a:solidFill>
                  <a:schemeClr val="bg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indent="-228600">
              <a:defRPr sz="2400" b="0" i="0">
                <a:solidFill>
                  <a:schemeClr val="bg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indent="-228600">
              <a:defRPr sz="2000" b="0" i="0" baseline="0">
                <a:solidFill>
                  <a:schemeClr val="bg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xmlns="" id="{3743425E-1132-2744-8E91-D4828427442B}"/>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15A47-3F53-EB42-8615-869908B08163}"/>
              </a:ext>
            </a:extLst>
          </p:cNvPr>
          <p:cNvSpPr>
            <a:spLocks noGrp="1"/>
          </p:cNvSpPr>
          <p:nvPr>
            <p:ph type="title" hasCustomPrompt="1"/>
          </p:nvPr>
        </p:nvSpPr>
        <p:spPr/>
        <p:txBody>
          <a:bodyPr/>
          <a:lstStyle/>
          <a:p>
            <a:r>
              <a:rPr lang="en-US" dirty="0"/>
              <a:t>Highlight Text Slide</a:t>
            </a:r>
          </a:p>
        </p:txBody>
      </p:sp>
      <p:sp>
        <p:nvSpPr>
          <p:cNvPr id="10" name="Text Placeholder 10">
            <a:extLst>
              <a:ext uri="{FF2B5EF4-FFF2-40B4-BE49-F238E27FC236}">
                <a16:creationId xmlns:a16="http://schemas.microsoft.com/office/drawing/2014/main" xmlns="" id="{B2D2490F-BEEB-1246-977A-615DBECA7355}"/>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indent="-228600">
              <a:defRPr sz="2400" b="0" i="0">
                <a:solidFill>
                  <a:schemeClr val="bg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11" name="Footer Placeholder 10">
            <a:extLst>
              <a:ext uri="{FF2B5EF4-FFF2-40B4-BE49-F238E27FC236}">
                <a16:creationId xmlns:a16="http://schemas.microsoft.com/office/drawing/2014/main" xmlns="" id="{9F7B5EF6-6A07-7148-AAF5-9ED881A8778E}"/>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
        <p:nvSpPr>
          <p:cNvPr id="12" name="Text Placeholder 12">
            <a:extLst>
              <a:ext uri="{FF2B5EF4-FFF2-40B4-BE49-F238E27FC236}">
                <a16:creationId xmlns:a16="http://schemas.microsoft.com/office/drawing/2014/main" xmlns="" id="{E387CB15-4293-5343-A099-DCDA9E64D905}"/>
              </a:ext>
            </a:extLst>
          </p:cNvPr>
          <p:cNvSpPr>
            <a:spLocks noGrp="1"/>
          </p:cNvSpPr>
          <p:nvPr>
            <p:ph type="body" sz="quarter" idx="17" hasCustomPrompt="1"/>
          </p:nvPr>
        </p:nvSpPr>
        <p:spPr>
          <a:xfrm>
            <a:off x="364389" y="1919288"/>
            <a:ext cx="11416277" cy="790575"/>
          </a:xfrm>
        </p:spPr>
        <p:txBody>
          <a:bodyPr>
            <a:noAutofit/>
          </a:bodyPr>
          <a:lstStyle>
            <a:lvl1pPr indent="-228600"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7589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Grey Highlight ">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chemeClr val="bg1"/>
                </a:solidFill>
                <a:latin typeface="Calibri Light" charset="0"/>
                <a:ea typeface="Calibri Light" charset="0"/>
                <a:cs typeface="Calibri Light" charset="0"/>
              </a:rPr>
              <a:t>QUESTIONS?</a:t>
            </a:r>
            <a:endParaRPr lang="en-US" sz="6600" b="0" i="0" baseline="30000" dirty="0">
              <a:solidFill>
                <a:schemeClr val="bg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xmlns=""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xmlns=""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xmlns=""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xmlns="" id="{4FCECB0D-79BC-CD44-9C37-0F47ACCE0952}"/>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icture - Purple Highlight">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a:outerShdw blurRad="177800" sx="99000" sy="99000" algn="ctr" rotWithShape="0">
              <a:schemeClr val="tx1">
                <a:alpha val="25000"/>
              </a:schemeClr>
            </a:outerShdw>
          </a:effectLst>
        </p:spPr>
        <p:txBody>
          <a:bodyPr anchor="ctr" anchorCtr="1"/>
          <a:lstStyle>
            <a:lvl1pPr marL="114300" indent="0">
              <a:buNone/>
              <a:defRPr>
                <a:solidFill>
                  <a:schemeClr val="tx1"/>
                </a:solidFill>
              </a:defRPr>
            </a:lvl1pPr>
          </a:lstStyle>
          <a:p>
            <a:r>
              <a:rPr lang="en-US" dirty="0"/>
              <a:t>Drag picture to placeholder or click icon to add</a:t>
            </a:r>
          </a:p>
        </p:txBody>
      </p:sp>
      <p:sp>
        <p:nvSpPr>
          <p:cNvPr id="5"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xmlns=""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90" y="533568"/>
            <a:ext cx="5936658" cy="1541040"/>
          </a:xfrm>
        </p:spPr>
        <p:txBody>
          <a:bodyPr anchor="t" anchorCtr="0"/>
          <a:lstStyle>
            <a:lvl1pPr>
              <a:defRPr>
                <a:solidFill>
                  <a:schemeClr val="tx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a:defRPr sz="2400" b="0" i="0">
                <a:solidFill>
                  <a:schemeClr val="tx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a:defRPr sz="2000" b="0" i="0" baseline="0">
                <a:solidFill>
                  <a:schemeClr val="tx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xmlns="" id="{9F32F4A7-4A62-924D-A537-AE586082AB04}"/>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urple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15A47-3F53-EB42-8615-869908B08163}"/>
              </a:ext>
            </a:extLst>
          </p:cNvPr>
          <p:cNvSpPr>
            <a:spLocks noGrp="1"/>
          </p:cNvSpPr>
          <p:nvPr>
            <p:ph type="title" hasCustomPrompt="1"/>
          </p:nvPr>
        </p:nvSpPr>
        <p:spPr/>
        <p:txBody>
          <a:bodyPr/>
          <a:lstStyle/>
          <a:p>
            <a:r>
              <a:rPr lang="en-US" dirty="0"/>
              <a:t>Highlight Text Slide</a:t>
            </a:r>
          </a:p>
        </p:txBody>
      </p:sp>
      <p:sp>
        <p:nvSpPr>
          <p:cNvPr id="8" name="Text Placeholder 10">
            <a:extLst>
              <a:ext uri="{FF2B5EF4-FFF2-40B4-BE49-F238E27FC236}">
                <a16:creationId xmlns:a16="http://schemas.microsoft.com/office/drawing/2014/main" xmlns="" id="{4C8CC1CC-49CC-CB42-AA8B-4C8EAEE4FEE7}"/>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a:defRPr sz="2400" b="0" i="0">
                <a:solidFill>
                  <a:schemeClr val="tx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6" name="Footer Placeholder 5">
            <a:extLst>
              <a:ext uri="{FF2B5EF4-FFF2-40B4-BE49-F238E27FC236}">
                <a16:creationId xmlns:a16="http://schemas.microsoft.com/office/drawing/2014/main" xmlns="" id="{BF7B355F-FB9B-384A-9895-AA6CD855F9ED}"/>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
        <p:nvSpPr>
          <p:cNvPr id="9" name="Text Placeholder 12">
            <a:extLst>
              <a:ext uri="{FF2B5EF4-FFF2-40B4-BE49-F238E27FC236}">
                <a16:creationId xmlns:a16="http://schemas.microsoft.com/office/drawing/2014/main" xmlns="" id="{ABDEBC23-671C-ED4C-B089-7B2E966E61AE}"/>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84633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 Purple Highlight ">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chemeClr val="tx1"/>
                </a:solidFill>
                <a:latin typeface="Calibri Light" charset="0"/>
                <a:ea typeface="Calibri Light" charset="0"/>
                <a:cs typeface="Calibri Light" charset="0"/>
              </a:rPr>
              <a:t>QUESTIONS?</a:t>
            </a:r>
            <a:endParaRPr lang="en-US" sz="6600" b="0" i="0" baseline="30000" dirty="0">
              <a:solidFill>
                <a:schemeClr val="tx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xmlns=""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xmlns=""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xmlns=""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xmlns="" id="{8DCCCE2F-B18F-CC47-A756-7D1F6317EDDF}"/>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anner Slide">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951F9105-65D5-B04B-AF20-5B62CFABED3E}"/>
              </a:ext>
            </a:extLst>
          </p:cNvPr>
          <p:cNvSpPr/>
          <p:nvPr userDrawn="1"/>
        </p:nvSpPr>
        <p:spPr>
          <a:xfrm rot="10800000">
            <a:off x="369904" y="-1"/>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gradFill>
            <a:gsLst>
              <a:gs pos="33000">
                <a:srgbClr val="35246C">
                  <a:alpha val="82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xmlns=""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9BC6FFB1-E28A-4B41-999C-FE4B93DECE3C}"/>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951F9105-65D5-B04B-AF20-5B62CFABED3E}"/>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xmlns=""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D95301F1-938C-2F4A-AB2B-78CF193F88FD}"/>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AFD25944-D44D-0841-9090-26E86A981E35}"/>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87208" cy="557106"/>
          </a:xfrm>
          <a:prstGeom prst="rect">
            <a:avLst/>
          </a:prstGeom>
        </p:spPr>
        <p:txBody>
          <a:bodyPr>
            <a:normAutofit/>
          </a:bodyPr>
          <a:lstStyle>
            <a:lvl1pPr>
              <a:defRPr sz="3600" b="0" i="0" cap="all" baseline="0">
                <a:solidFill>
                  <a:srgbClr val="2E216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53622" cy="3237905"/>
          </a:xfrm>
          <a:prstGeom prst="rect">
            <a:avLst/>
          </a:prstGeom>
        </p:spPr>
        <p:txBody>
          <a:bodyPr>
            <a:noAutofit/>
          </a:bodyPr>
          <a:lstStyle>
            <a:lvl1pPr marL="173038" marR="0" indent="-173038"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rgbClr val="333D47"/>
                </a:solidFill>
                <a:latin typeface="Calibri Light" charset="0"/>
                <a:ea typeface="Calibri Light" charset="0"/>
                <a:cs typeface="Calibri Light" charset="0"/>
              </a:defRPr>
            </a:lvl1pPr>
            <a:lvl2pPr marL="631825" indent="-174625">
              <a:spcBef>
                <a:spcPts val="300"/>
              </a:spcBef>
              <a:spcAft>
                <a:spcPts val="300"/>
              </a:spcAft>
              <a:buFont typeface="Arial" charset="0"/>
              <a:buChar char="•"/>
              <a:tabLst/>
              <a:defRPr sz="2100" b="0" i="0" baseline="0">
                <a:latin typeface="Calibri Light" charset="0"/>
                <a:ea typeface="Calibri Light" charset="0"/>
                <a:cs typeface="Calibri Light" charset="0"/>
              </a:defRPr>
            </a:lvl2pPr>
            <a:lvl3pPr marL="1089025" indent="-174625">
              <a:spcBef>
                <a:spcPts val="300"/>
              </a:spcBef>
              <a:spcAft>
                <a:spcPts val="300"/>
              </a:spcAft>
              <a:buFont typeface="Arial" charset="0"/>
              <a:buChar char="•"/>
              <a:tabLst/>
              <a:defRPr sz="1800" b="0" i="0">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xmlns=""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71D7FF05-613D-5845-B871-CEF3C4FD6E60}"/>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62986-A3B8-934D-8A8B-50FDCE26EA69}"/>
              </a:ext>
            </a:extLst>
          </p:cNvPr>
          <p:cNvSpPr>
            <a:spLocks noGrp="1"/>
          </p:cNvSpPr>
          <p:nvPr>
            <p:ph type="title" hasCustomPrompt="1"/>
          </p:nvPr>
        </p:nvSpPr>
        <p:spPr/>
        <p:txBody>
          <a:bodyPr/>
          <a:lstStyle/>
          <a:p>
            <a:r>
              <a:rPr lang="en-US" dirty="0"/>
              <a:t>Text Slide </a:t>
            </a:r>
          </a:p>
        </p:txBody>
      </p:sp>
      <p:sp>
        <p:nvSpPr>
          <p:cNvPr id="11" name="Text Placeholder 10"/>
          <p:cNvSpPr>
            <a:spLocks noGrp="1"/>
          </p:cNvSpPr>
          <p:nvPr>
            <p:ph type="body" sz="quarter" idx="13" hasCustomPrompt="1"/>
          </p:nvPr>
        </p:nvSpPr>
        <p:spPr>
          <a:xfrm>
            <a:off x="364389" y="2918467"/>
            <a:ext cx="11416278" cy="3304780"/>
          </a:xfrm>
          <a:prstGeom prst="rect">
            <a:avLst/>
          </a:prstGeom>
          <a:solidFill>
            <a:schemeClr val="bg1"/>
          </a:solidFill>
        </p:spPr>
        <p:txBody>
          <a:bodyPr>
            <a:noAutofit/>
          </a:bodyPr>
          <a:lstStyle>
            <a:lvl1pPr>
              <a:defRPr sz="2400" b="0" i="0">
                <a:solidFill>
                  <a:srgbClr val="333D47"/>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17" name="Rectangle 16">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xmlns=""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xmlns="" id="{07277195-73EF-4D47-8E6F-BD4F62B5D87B}"/>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
        <p:nvSpPr>
          <p:cNvPr id="13" name="Text Placeholder 12">
            <a:extLst>
              <a:ext uri="{FF2B5EF4-FFF2-40B4-BE49-F238E27FC236}">
                <a16:creationId xmlns:a16="http://schemas.microsoft.com/office/drawing/2014/main" xmlns="" id="{284410E3-9057-234E-AA12-BD0FC19BCBE0}"/>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5049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nut Chart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cxnSp>
        <p:nvCxnSpPr>
          <p:cNvPr id="10" name="Straight Connector 9">
            <a:extLst>
              <a:ext uri="{FF2B5EF4-FFF2-40B4-BE49-F238E27FC236}">
                <a16:creationId xmlns:a16="http://schemas.microsoft.com/office/drawing/2014/main" xmlns="" id="{A132769F-46B4-7E42-B14E-84F6D120597B}"/>
              </a:ext>
            </a:extLst>
          </p:cNvPr>
          <p:cNvCxnSpPr/>
          <p:nvPr userDrawn="1"/>
        </p:nvCxnSpPr>
        <p:spPr>
          <a:xfrm>
            <a:off x="460214" y="4326635"/>
            <a:ext cx="418262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ngleBackground_gold_RGB.png">
            <a:extLst>
              <a:ext uri="{FF2B5EF4-FFF2-40B4-BE49-F238E27FC236}">
                <a16:creationId xmlns:a16="http://schemas.microsoft.com/office/drawing/2014/main" xmlns="" id="{47676B41-8F82-9E48-A09C-150105BCB01D}"/>
              </a:ext>
            </a:extLst>
          </p:cNvPr>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a:ext>
            </a:extLst>
          </a:blip>
          <a:srcRect l="34490" t="60754" b="10780"/>
          <a:stretch/>
        </p:blipFill>
        <p:spPr>
          <a:xfrm>
            <a:off x="477970" y="3419961"/>
            <a:ext cx="4182621" cy="102997"/>
          </a:xfrm>
          <a:prstGeom prst="rect">
            <a:avLst/>
          </a:prstGeom>
        </p:spPr>
      </p:pic>
      <p:sp>
        <p:nvSpPr>
          <p:cNvPr id="7" name="Text Placeholder 6"/>
          <p:cNvSpPr>
            <a:spLocks noGrp="1"/>
          </p:cNvSpPr>
          <p:nvPr>
            <p:ph type="body" sz="quarter" idx="15" hasCustomPrompt="1"/>
          </p:nvPr>
        </p:nvSpPr>
        <p:spPr>
          <a:xfrm>
            <a:off x="380312" y="2869552"/>
            <a:ext cx="4423700" cy="789283"/>
          </a:xfrm>
          <a:prstGeom prst="rect">
            <a:avLst/>
          </a:prstGeom>
        </p:spPr>
        <p:txBody>
          <a:bodyPr>
            <a:normAutofit/>
          </a:bodyPr>
          <a:lstStyle>
            <a:lvl1pPr>
              <a:defRPr sz="2000" b="0" i="0">
                <a:latin typeface="Calibri Light" charset="0"/>
                <a:ea typeface="Calibri Light" charset="0"/>
                <a:cs typeface="Calibri Light" charset="0"/>
              </a:defRPr>
            </a:lvl1pPr>
          </a:lstStyle>
          <a:p>
            <a:pPr lvl="0"/>
            <a:r>
              <a:rPr lang="en-US" dirty="0"/>
              <a:t>Key Data Point:</a:t>
            </a:r>
          </a:p>
        </p:txBody>
      </p:sp>
      <p:sp>
        <p:nvSpPr>
          <p:cNvPr id="13" name="Text Placeholder 12"/>
          <p:cNvSpPr>
            <a:spLocks noGrp="1"/>
          </p:cNvSpPr>
          <p:nvPr>
            <p:ph type="body" sz="quarter" idx="16" hasCustomPrompt="1"/>
          </p:nvPr>
        </p:nvSpPr>
        <p:spPr>
          <a:xfrm>
            <a:off x="366274" y="3794712"/>
            <a:ext cx="4437737" cy="531923"/>
          </a:xfrm>
          <a:prstGeom prst="rect">
            <a:avLst/>
          </a:prstGeom>
        </p:spPr>
        <p:txBody>
          <a:bodyPr>
            <a:normAutofit/>
          </a:bodyPr>
          <a:lstStyle>
            <a:lvl1pPr>
              <a:defRPr sz="4800" b="0" i="0">
                <a:latin typeface="Calibri Light" charset="0"/>
                <a:ea typeface="Calibri Light" charset="0"/>
                <a:cs typeface="Calibri Light" charset="0"/>
              </a:defRPr>
            </a:lvl1pPr>
          </a:lstStyle>
          <a:p>
            <a:pPr lvl="0"/>
            <a:r>
              <a:rPr lang="en-US" dirty="0"/>
              <a:t>0.0%</a:t>
            </a:r>
          </a:p>
        </p:txBody>
      </p:sp>
      <p:sp>
        <p:nvSpPr>
          <p:cNvPr id="19" name="Text Placeholder 18"/>
          <p:cNvSpPr>
            <a:spLocks noGrp="1"/>
          </p:cNvSpPr>
          <p:nvPr>
            <p:ph type="body" sz="quarter" idx="17" hasCustomPrompt="1"/>
          </p:nvPr>
        </p:nvSpPr>
        <p:spPr>
          <a:xfrm>
            <a:off x="380312" y="4288656"/>
            <a:ext cx="4423700" cy="498317"/>
          </a:xfrm>
          <a:prstGeom prst="rect">
            <a:avLst/>
          </a:prstGeom>
        </p:spPr>
        <p:txBody>
          <a:bodyPr>
            <a:normAutofit/>
          </a:bodyPr>
          <a:lstStyle>
            <a:lvl1pPr>
              <a:defRPr sz="1200" b="0" i="0" cap="all" baseline="0">
                <a:latin typeface="Calibri Light" charset="0"/>
                <a:ea typeface="Calibri Light" charset="0"/>
                <a:cs typeface="Calibri Light" charset="0"/>
              </a:defRPr>
            </a:lvl1pPr>
          </a:lstStyle>
          <a:p>
            <a:pPr lvl="0"/>
            <a:r>
              <a:rPr lang="en-US" dirty="0"/>
              <a:t>Data period:</a:t>
            </a:r>
          </a:p>
        </p:txBody>
      </p:sp>
      <p:sp>
        <p:nvSpPr>
          <p:cNvPr id="23" name="Rectangle 22">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38E83C42-59F1-8F4C-A6EA-33CAF95E549E}"/>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
        <p:nvSpPr>
          <p:cNvPr id="14" name="Title 3">
            <a:extLst>
              <a:ext uri="{FF2B5EF4-FFF2-40B4-BE49-F238E27FC236}">
                <a16:creationId xmlns:a16="http://schemas.microsoft.com/office/drawing/2014/main" xmlns="" id="{214C4636-75C6-EF43-A217-78277A34F949}"/>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dirty="0"/>
              <a:t>Pie Chart Title</a:t>
            </a:r>
          </a:p>
        </p:txBody>
      </p:sp>
      <p:sp>
        <p:nvSpPr>
          <p:cNvPr id="15" name="Rectangle 2">
            <a:extLst>
              <a:ext uri="{FF2B5EF4-FFF2-40B4-BE49-F238E27FC236}">
                <a16:creationId xmlns:a16="http://schemas.microsoft.com/office/drawing/2014/main" xmlns="" id="{95E304A8-25FF-2B43-9EA3-B009C89F1606}"/>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mod="1">
    <p:ext uri="{DCECCB84-F9BA-43D5-87BE-67443E8EF086}">
      <p15:sldGuideLst xmlns:p15="http://schemas.microsoft.com/office/powerpoint/2012/main">
        <p15:guide id="1" pos="288" userDrawn="1">
          <p15:clr>
            <a:srgbClr val="FBAE40"/>
          </p15:clr>
        </p15:guide>
        <p15:guide id="2" pos="3384">
          <p15:clr>
            <a:srgbClr val="FBAE40"/>
          </p15:clr>
        </p15:guide>
        <p15:guide id="3" pos="5976">
          <p15:clr>
            <a:srgbClr val="FBAE40"/>
          </p15:clr>
        </p15:guide>
        <p15:guide id="4" orient="horz" pos="624">
          <p15:clr>
            <a:srgbClr val="FBAE40"/>
          </p15:clr>
        </p15:guide>
        <p15:guide id="5" pos="6240">
          <p15:clr>
            <a:srgbClr val="FBAE40"/>
          </p15:clr>
        </p15:guide>
        <p15:guide id="6" orient="horz" pos="3240">
          <p15:clr>
            <a:srgbClr val="FBAE40"/>
          </p15:clr>
        </p15:guide>
        <p15:guide id="7" orient="horz"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6" name="Text Placeholder 25"/>
          <p:cNvSpPr>
            <a:spLocks noGrp="1"/>
          </p:cNvSpPr>
          <p:nvPr>
            <p:ph type="body" sz="quarter" idx="16" hasCustomPrompt="1"/>
          </p:nvPr>
        </p:nvSpPr>
        <p:spPr>
          <a:xfrm>
            <a:off x="360661" y="1563330"/>
            <a:ext cx="11410161" cy="533400"/>
          </a:xfrm>
          <a:prstGeom prst="rect">
            <a:avLst/>
          </a:prstGeom>
        </p:spPr>
        <p:txBody>
          <a:bodyPr>
            <a:noAutofit/>
          </a:bodyPr>
          <a:lstStyle>
            <a:lvl1pPr>
              <a:defRPr sz="2000" b="0" i="0">
                <a:solidFill>
                  <a:srgbClr val="333D47"/>
                </a:solidFill>
                <a:latin typeface="Calibri Light" charset="0"/>
                <a:ea typeface="Calibri Light" charset="0"/>
                <a:cs typeface="Calibri Light" charset="0"/>
              </a:defRPr>
            </a:lvl1pPr>
          </a:lstStyle>
          <a:p>
            <a:pPr lvl="0"/>
            <a:r>
              <a:rPr lang="en-US" dirty="0"/>
              <a:t>Optional sub text can go here</a:t>
            </a:r>
          </a:p>
        </p:txBody>
      </p:sp>
      <p:sp>
        <p:nvSpPr>
          <p:cNvPr id="28" name="Text Placeholder 27"/>
          <p:cNvSpPr>
            <a:spLocks noGrp="1"/>
          </p:cNvSpPr>
          <p:nvPr>
            <p:ph type="body" sz="quarter" idx="17" hasCustomPrompt="1"/>
          </p:nvPr>
        </p:nvSpPr>
        <p:spPr>
          <a:xfrm>
            <a:off x="8921334" y="5776111"/>
            <a:ext cx="2788312" cy="442665"/>
          </a:xfrm>
          <a:prstGeom prst="rect">
            <a:avLst/>
          </a:prstGeom>
        </p:spPr>
        <p:txBody>
          <a:bodyPr>
            <a:noAutofit/>
          </a:bodyPr>
          <a:lstStyle>
            <a:lvl1pPr>
              <a:defRPr sz="1200" b="0" i="0" cap="all" baseline="0">
                <a:latin typeface="Calibri Light" charset="0"/>
                <a:ea typeface="Calibri Light" charset="0"/>
                <a:cs typeface="Calibri Light" charset="0"/>
              </a:defRPr>
            </a:lvl1pPr>
          </a:lstStyle>
          <a:p>
            <a:pPr lvl="0"/>
            <a:r>
              <a:rPr lang="en-US" dirty="0"/>
              <a:t>Data period:</a:t>
            </a:r>
          </a:p>
        </p:txBody>
      </p:sp>
      <p:sp>
        <p:nvSpPr>
          <p:cNvPr id="29" name="Rectangle 28">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xmlns="" id="{9FCF5C50-BE6E-184D-9EA9-1DE1F51EC7D7}"/>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EF152F69-F994-844D-90D5-39EB0C1A676B}"/>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
        <p:nvSpPr>
          <p:cNvPr id="4" name="Title 3">
            <a:extLst>
              <a:ext uri="{FF2B5EF4-FFF2-40B4-BE49-F238E27FC236}">
                <a16:creationId xmlns:a16="http://schemas.microsoft.com/office/drawing/2014/main" xmlns="" id="{EDBE3270-7FAD-6B48-8B75-2B5CE7734192}"/>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dirty="0"/>
              <a:t>Bar Chart Title</a:t>
            </a:r>
          </a:p>
        </p:txBody>
      </p:sp>
    </p:spTree>
  </p:cSld>
  <p:clrMapOvr>
    <a:masterClrMapping/>
  </p:clrMapOvr>
  <p:extLst mod="1">
    <p:ext uri="{DCECCB84-F9BA-43D5-87BE-67443E8EF086}">
      <p15:sldGuideLst xmlns:p15="http://schemas.microsoft.com/office/powerpoint/2012/main">
        <p15:guide id="1" pos="288" userDrawn="1">
          <p15:clr>
            <a:srgbClr val="FBAE40"/>
          </p15:clr>
        </p15:guide>
        <p15:guide id="2"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icture - Whit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lumMod val="95000"/>
            </a:schemeClr>
          </a:solidFill>
          <a:effectLst>
            <a:outerShdw blurRad="177800" sx="99000" sy="99000" algn="ctr" rotWithShape="0">
              <a:schemeClr val="tx1">
                <a:alpha val="25000"/>
              </a:schemeClr>
            </a:outerShdw>
          </a:effectLst>
        </p:spPr>
        <p:txBody>
          <a:bodyPr anchor="ctr" anchorCtr="0"/>
          <a:lstStyle>
            <a:lvl1pPr marL="228600" indent="0" algn="ctr">
              <a:buNone/>
              <a:defRPr>
                <a:solidFill>
                  <a:schemeClr val="bg2">
                    <a:lumMod val="90000"/>
                  </a:schemeClr>
                </a:solidFill>
              </a:defRPr>
            </a:lvl1pPr>
          </a:lstStyle>
          <a:p>
            <a:r>
              <a:rPr lang="en-US" dirty="0"/>
              <a:t>Click icon to add picture</a:t>
            </a:r>
          </a:p>
        </p:txBody>
      </p:sp>
      <p:sp>
        <p:nvSpPr>
          <p:cNvPr id="5" name="Title 1">
            <a:extLst>
              <a:ext uri="{FF2B5EF4-FFF2-40B4-BE49-F238E27FC236}">
                <a16:creationId xmlns:a16="http://schemas.microsoft.com/office/drawing/2014/main" xmlns=""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xmlns=""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89" y="514585"/>
            <a:ext cx="5987859" cy="1541040"/>
          </a:xfrm>
        </p:spPr>
        <p:txBody>
          <a:bodyPr anchor="t" anchorCtr="0"/>
          <a:lstStyle>
            <a:lvl1pPr>
              <a:defRPr/>
            </a:lvl1pPr>
          </a:lstStyle>
          <a:p>
            <a:r>
              <a:rPr lang="en-US" dirty="0"/>
              <a:t>Text Slide With Image </a:t>
            </a:r>
          </a:p>
        </p:txBody>
      </p:sp>
      <p:sp>
        <p:nvSpPr>
          <p:cNvPr id="17" name="Text Placeholder 16"/>
          <p:cNvSpPr>
            <a:spLocks noGrp="1"/>
          </p:cNvSpPr>
          <p:nvPr>
            <p:ph type="body" sz="quarter" idx="13" hasCustomPrompt="1"/>
          </p:nvPr>
        </p:nvSpPr>
        <p:spPr>
          <a:xfrm>
            <a:off x="364389" y="2446193"/>
            <a:ext cx="5987859" cy="472935"/>
          </a:xfrm>
          <a:prstGeom prst="rect">
            <a:avLst/>
          </a:prstGeom>
        </p:spPr>
        <p:txBody>
          <a:bodyPr>
            <a:noAutofit/>
          </a:bodyPr>
          <a:lstStyle>
            <a:lvl1pPr>
              <a:defRPr sz="2400" b="0" i="0">
                <a:latin typeface="Calibri Light" charset="0"/>
              </a:defRPr>
            </a:lvl1pPr>
          </a:lstStyle>
          <a:p>
            <a:pPr lvl="0"/>
            <a:r>
              <a:rPr lang="en-US" dirty="0"/>
              <a:t>This is a sub header for the slide</a:t>
            </a:r>
          </a:p>
        </p:txBody>
      </p:sp>
      <p:sp>
        <p:nvSpPr>
          <p:cNvPr id="31" name="Text Placeholder 30"/>
          <p:cNvSpPr>
            <a:spLocks noGrp="1"/>
          </p:cNvSpPr>
          <p:nvPr>
            <p:ph type="body" sz="quarter" idx="16" hasCustomPrompt="1"/>
          </p:nvPr>
        </p:nvSpPr>
        <p:spPr>
          <a:xfrm>
            <a:off x="364389" y="3089015"/>
            <a:ext cx="5987859" cy="3159385"/>
          </a:xfrm>
          <a:prstGeom prst="rect">
            <a:avLst/>
          </a:prstGeom>
        </p:spPr>
        <p:txBody>
          <a:bodyPr>
            <a:noAutofit/>
          </a:bodyPr>
          <a:lstStyle>
            <a:lvl1pPr>
              <a:defRPr sz="2000" b="0" i="0" baseline="0">
                <a:solidFill>
                  <a:srgbClr val="333D47"/>
                </a:solidFill>
                <a:latin typeface="Calibri Light" charset="0"/>
                <a:ea typeface="Calibri Light" charset="0"/>
                <a:cs typeface="Calibri Light" charset="0"/>
              </a:defRPr>
            </a:lvl1pPr>
          </a:lstStyle>
          <a:p>
            <a:pPr lvl="0"/>
            <a:r>
              <a:rPr lang="en-US" dirty="0"/>
              <a:t>Body text goes here</a:t>
            </a:r>
          </a:p>
        </p:txBody>
      </p:sp>
      <p:sp>
        <p:nvSpPr>
          <p:cNvPr id="32" name="Rectangle 31">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xmlns="" id="{8A20B4A3-8AB3-414B-B30E-049702F254F8}"/>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pos="288"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DBF0CCB-4DAF-6D4A-BFB7-B893A1F01BD0}"/>
              </a:ext>
            </a:extLst>
          </p:cNvPr>
          <p:cNvSpPr/>
          <p:nvPr userDrawn="1"/>
        </p:nvSpPr>
        <p:spPr>
          <a:xfrm>
            <a:off x="6851228" y="2016928"/>
            <a:ext cx="4991477" cy="4117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4389" y="546895"/>
            <a:ext cx="11478316" cy="1325563"/>
          </a:xfrm>
        </p:spPr>
        <p:txBody>
          <a:bodyPr/>
          <a:lstStyle>
            <a:lvl1pPr>
              <a:defRPr baseline="0"/>
            </a:lvl1pPr>
          </a:lstStyle>
          <a:p>
            <a:r>
              <a:rPr lang="en-US" dirty="0"/>
              <a:t>Text Slide With Bullet List #1</a:t>
            </a:r>
          </a:p>
        </p:txBody>
      </p:sp>
      <p:sp>
        <p:nvSpPr>
          <p:cNvPr id="17" name="Text Placeholder 16"/>
          <p:cNvSpPr>
            <a:spLocks noGrp="1"/>
          </p:cNvSpPr>
          <p:nvPr>
            <p:ph type="body" sz="quarter" idx="13" hasCustomPrompt="1"/>
          </p:nvPr>
        </p:nvSpPr>
        <p:spPr>
          <a:xfrm>
            <a:off x="364389" y="1944218"/>
            <a:ext cx="6086288" cy="4189882"/>
          </a:xfrm>
          <a:prstGeom prst="rect">
            <a:avLst/>
          </a:prstGeom>
        </p:spPr>
        <p:txBody>
          <a:bodyPr>
            <a:noAutofit/>
          </a:bodyPr>
          <a:lstStyle>
            <a:lvl1pPr>
              <a:defRPr sz="2100" b="0" i="0">
                <a:solidFill>
                  <a:srgbClr val="333D47"/>
                </a:solidFill>
                <a:latin typeface="Calibri Light" charset="0"/>
                <a:ea typeface="Calibri Light" charset="0"/>
                <a:cs typeface="Calibri Light" charset="0"/>
              </a:defRPr>
            </a:lvl1pPr>
          </a:lstStyle>
          <a:p>
            <a:pPr lvl="0"/>
            <a:r>
              <a:rPr lang="en-US" dirty="0"/>
              <a:t>Body text goes here</a:t>
            </a:r>
          </a:p>
        </p:txBody>
      </p:sp>
      <p:sp>
        <p:nvSpPr>
          <p:cNvPr id="19" name="Text Placeholder 18"/>
          <p:cNvSpPr>
            <a:spLocks noGrp="1"/>
          </p:cNvSpPr>
          <p:nvPr>
            <p:ph type="body" sz="quarter" idx="14" hasCustomPrompt="1"/>
          </p:nvPr>
        </p:nvSpPr>
        <p:spPr>
          <a:xfrm>
            <a:off x="7153289" y="2327100"/>
            <a:ext cx="4393089" cy="813036"/>
          </a:xfrm>
          <a:prstGeom prst="rect">
            <a:avLst/>
          </a:prstGeom>
        </p:spPr>
        <p:txBody>
          <a:bodyPr>
            <a:noAutofit/>
          </a:bodyPr>
          <a:lstStyle>
            <a:lvl1pPr>
              <a:defRPr sz="2400" b="0" i="0">
                <a:latin typeface="Calibri Light" charset="0"/>
              </a:defRPr>
            </a:lvl1pPr>
            <a:lvl2pPr>
              <a:defRPr sz="2400"/>
            </a:lvl2pPr>
            <a:lvl3pPr>
              <a:defRPr sz="2400"/>
            </a:lvl3pPr>
            <a:lvl4pPr>
              <a:defRPr sz="2400"/>
            </a:lvl4pPr>
            <a:lvl5pPr>
              <a:defRPr sz="2400"/>
            </a:lvl5pPr>
          </a:lstStyle>
          <a:p>
            <a:pPr lvl="0"/>
            <a:r>
              <a:rPr lang="en-US" dirty="0"/>
              <a:t>This is a sub header for bullets</a:t>
            </a:r>
          </a:p>
        </p:txBody>
      </p:sp>
      <p:sp>
        <p:nvSpPr>
          <p:cNvPr id="22" name="Text Placeholder 21"/>
          <p:cNvSpPr>
            <a:spLocks noGrp="1"/>
          </p:cNvSpPr>
          <p:nvPr>
            <p:ph type="body" sz="quarter" idx="15" hasCustomPrompt="1"/>
          </p:nvPr>
        </p:nvSpPr>
        <p:spPr>
          <a:xfrm>
            <a:off x="7153289" y="3262672"/>
            <a:ext cx="4393090" cy="2709250"/>
          </a:xfrm>
          <a:prstGeom prst="rect">
            <a:avLst/>
          </a:prstGeom>
        </p:spPr>
        <p:txBody>
          <a:bodyPr>
            <a:normAutofit/>
          </a:bodyPr>
          <a:lstStyle>
            <a:lvl1pPr marL="290513" indent="-228600">
              <a:lnSpc>
                <a:spcPct val="100000"/>
              </a:lnSpc>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stStyle>
          <a:p>
            <a:pPr lvl="0"/>
            <a:r>
              <a:rPr lang="en-US" dirty="0"/>
              <a:t>Bullet</a:t>
            </a:r>
          </a:p>
          <a:p>
            <a:pPr lvl="0"/>
            <a:r>
              <a:rPr lang="en-US" dirty="0"/>
              <a:t>Bullet</a:t>
            </a:r>
          </a:p>
        </p:txBody>
      </p:sp>
      <p:sp>
        <p:nvSpPr>
          <p:cNvPr id="23" name="Rectangle 22">
            <a:extLst>
              <a:ext uri="{FF2B5EF4-FFF2-40B4-BE49-F238E27FC236}">
                <a16:creationId xmlns:a16="http://schemas.microsoft.com/office/drawing/2014/main" xmlns=""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a:extLst>
              <a:ext uri="{FF2B5EF4-FFF2-40B4-BE49-F238E27FC236}">
                <a16:creationId xmlns:a16="http://schemas.microsoft.com/office/drawing/2014/main" xmlns=""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3E1BFDAA-F268-BC4D-8FB5-C68F90636782}"/>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endParaRPr lang="en-US" dirty="0">
              <a:solidFill>
                <a:srgbClr val="B5B4B4"/>
              </a:solidFill>
            </a:endParaRPr>
          </a:p>
        </p:txBody>
      </p:sp>
    </p:spTree>
  </p:cSld>
  <p:clrMapOvr>
    <a:masterClrMapping/>
  </p:clrMapOvr>
  <p:extLst mod="1">
    <p:ext uri="{DCECCB84-F9BA-43D5-87BE-67443E8EF086}">
      <p15:sldGuideLst xmlns:p15="http://schemas.microsoft.com/office/powerpoint/2012/main">
        <p15:guide id="1" orient="horz" pos="1296" userDrawn="1">
          <p15:clr>
            <a:srgbClr val="FBAE40"/>
          </p15:clr>
        </p15:guide>
        <p15:guide id="2" pos="7464" userDrawn="1">
          <p15:clr>
            <a:srgbClr val="FBAE40"/>
          </p15:clr>
        </p15:guide>
        <p15:guide id="3" orient="horz" pos="1920" userDrawn="1">
          <p15:clr>
            <a:srgbClr val="FBAE40"/>
          </p15:clr>
        </p15:guide>
        <p15:guide id="4" pos="4560" userDrawn="1">
          <p15:clr>
            <a:srgbClr val="FBAE40"/>
          </p15:clr>
        </p15:guide>
        <p15:guide id="5" pos="4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xmlns=""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endParaRPr lang="en-US" dirty="0">
              <a:solidFill>
                <a:srgbClr val="B5B4B4"/>
              </a:solidFill>
            </a:endParaRPr>
          </a:p>
        </p:txBody>
      </p:sp>
      <p:pic>
        <p:nvPicPr>
          <p:cNvPr id="7" name="Picture 6">
            <a:extLst>
              <a:ext uri="{FF2B5EF4-FFF2-40B4-BE49-F238E27FC236}">
                <a16:creationId xmlns:a16="http://schemas.microsoft.com/office/drawing/2014/main" xmlns="" id="{823E5D1F-346B-5044-B6AA-4A6A38C3A2AC}"/>
              </a:ext>
            </a:extLst>
          </p:cNvPr>
          <p:cNvPicPr>
            <a:picLocks noChangeAspect="1"/>
          </p:cNvPicPr>
          <p:nvPr userDrawn="1"/>
        </p:nvPicPr>
        <p:blipFill>
          <a:blip r:embed="rId14">
            <a:alphaModFix amt="40000"/>
          </a:blip>
          <a:stretch>
            <a:fillRect/>
          </a:stretch>
        </p:blipFill>
        <p:spPr>
          <a:xfrm>
            <a:off x="10680883" y="6468428"/>
            <a:ext cx="1202283" cy="160304"/>
          </a:xfrm>
          <a:prstGeom prst="rect">
            <a:avLst/>
          </a:prstGeom>
        </p:spPr>
      </p:pic>
      <p:sp>
        <p:nvSpPr>
          <p:cNvPr id="4" name="Text Placeholder 3">
            <a:extLst>
              <a:ext uri="{FF2B5EF4-FFF2-40B4-BE49-F238E27FC236}">
                <a16:creationId xmlns:a16="http://schemas.microsoft.com/office/drawing/2014/main" xmlns="" id="{F3B42DF5-13D4-7C41-8F4C-B41CE9AA44C8}"/>
              </a:ext>
            </a:extLst>
          </p:cNvPr>
          <p:cNvSpPr>
            <a:spLocks noGrp="1"/>
          </p:cNvSpPr>
          <p:nvPr>
            <p:ph type="body" idx="1"/>
          </p:nvPr>
        </p:nvSpPr>
        <p:spPr>
          <a:xfrm>
            <a:off x="372533" y="1825625"/>
            <a:ext cx="1140813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547037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95" r:id="rId3"/>
    <p:sldLayoutId id="2147483670" r:id="rId4"/>
    <p:sldLayoutId id="2147483650" r:id="rId5"/>
    <p:sldLayoutId id="2147483664" r:id="rId6"/>
    <p:sldLayoutId id="2147483660" r:id="rId7"/>
    <p:sldLayoutId id="2147483666" r:id="rId8"/>
    <p:sldLayoutId id="2147483667" r:id="rId9"/>
    <p:sldLayoutId id="2147483672" r:id="rId10"/>
    <p:sldLayoutId id="2147483674" r:id="rId11"/>
    <p:sldLayoutId id="2147483673" r:id="rId12"/>
  </p:sldLayoutIdLst>
  <p:hf sldNum="0" hdr="0" ftr="0" dt="0"/>
  <p:txStyles>
    <p:titleStyle>
      <a:lvl1pPr algn="l" defTabSz="914400" rtl="0" eaLnBrk="1" latinLnBrk="0" hangingPunct="1">
        <a:lnSpc>
          <a:spcPct val="90000"/>
        </a:lnSpc>
        <a:spcBef>
          <a:spcPct val="0"/>
        </a:spcBef>
        <a:buNone/>
        <a:defRPr sz="4800" b="0" i="0" kern="1200">
          <a:solidFill>
            <a:srgbClr val="2E2161"/>
          </a:solidFill>
          <a:latin typeface="Calibri Light" charset="0"/>
          <a:ea typeface="Calibri Light" charset="0"/>
          <a:cs typeface="Calibri Light" charset="0"/>
        </a:defRPr>
      </a:lvl1pPr>
    </p:titleStyle>
    <p:body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800" b="0" i="0" kern="1200" dirty="0">
          <a:solidFill>
            <a:srgbClr val="333D47"/>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rgbClr val="333D47"/>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orient="horz" pos="4176" userDrawn="1">
          <p15:clr>
            <a:srgbClr val="F26B43"/>
          </p15:clr>
        </p15:guide>
        <p15:guide id="3" orient="horz" pos="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xmlns=""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endParaRPr lang="en-US" dirty="0">
              <a:solidFill>
                <a:srgbClr val="B5B4B4"/>
              </a:solidFill>
            </a:endParaRP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7" name="Text Placeholder 16">
            <a:extLst>
              <a:ext uri="{FF2B5EF4-FFF2-40B4-BE49-F238E27FC236}">
                <a16:creationId xmlns:a16="http://schemas.microsoft.com/office/drawing/2014/main" xmlns="" id="{844F9D2E-A832-1345-AF68-A8E3F634970D}"/>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879865"/>
      </p:ext>
    </p:extLst>
  </p:cSld>
  <p:clrMap bg1="lt1" tx1="dk1" bg2="lt2" tx2="dk2" accent1="accent1" accent2="accent2" accent3="accent3" accent4="accent4" accent5="accent5" accent6="accent6" hlink="hlink" folHlink="folHlink"/>
  <p:sldLayoutIdLst>
    <p:sldLayoutId id="2147483687" r:id="rId1"/>
    <p:sldLayoutId id="2147483707" r:id="rId2"/>
    <p:sldLayoutId id="2147483692" r:id="rId3"/>
  </p:sldLayoutIdLst>
  <p:hf sldNum="0" hdr="0" ftr="0" dt="0"/>
  <p:txStyles>
    <p:titleStyle>
      <a:lvl1pPr algn="l" defTabSz="914400" rtl="0" eaLnBrk="1" latinLnBrk="0" hangingPunct="1">
        <a:lnSpc>
          <a:spcPct val="90000"/>
        </a:lnSpc>
        <a:spcBef>
          <a:spcPct val="0"/>
        </a:spcBef>
        <a:buNone/>
        <a:defRPr sz="4800" b="0" i="0" kern="1200">
          <a:solidFill>
            <a:schemeClr val="bg1"/>
          </a:solidFill>
          <a:latin typeface="Calibri Light" charset="0"/>
          <a:ea typeface="Calibri Light" charset="0"/>
          <a:cs typeface="Calibri Light" charset="0"/>
        </a:defRPr>
      </a:lvl1pPr>
    </p:titleStyle>
    <p:bodyStyle>
      <a:lvl1pPr marL="342900" indent="-342900" algn="l" defTabSz="914400" rtl="0" eaLnBrk="1" latinLnBrk="0" hangingPunct="1">
        <a:lnSpc>
          <a:spcPts val="3120"/>
        </a:lnSpc>
        <a:spcBef>
          <a:spcPts val="1000"/>
        </a:spcBef>
        <a:spcAft>
          <a:spcPts val="600"/>
        </a:spcAft>
        <a:buFont typeface="Arial" panose="020B0604020202020204" pitchFamily="34" charset="0"/>
        <a:buChar char="•"/>
        <a:tabLst>
          <a:tab pos="1247775" algn="l"/>
        </a:tabLst>
        <a:defRPr lang="en-US" sz="2400" b="0" i="0" kern="1200" dirty="0">
          <a:solidFill>
            <a:schemeClr val="bg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xmlns=""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endParaRPr lang="en-US" dirty="0">
              <a:solidFill>
                <a:srgbClr val="B5B4B4"/>
              </a:solidFill>
            </a:endParaRP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1" name="Text Placeholder 10">
            <a:extLst>
              <a:ext uri="{FF2B5EF4-FFF2-40B4-BE49-F238E27FC236}">
                <a16:creationId xmlns:a16="http://schemas.microsoft.com/office/drawing/2014/main" xmlns="" id="{6AD6CD8E-2A63-C24C-9F1F-6814992B72F4}"/>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17653"/>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6" r:id="rId3"/>
  </p:sldLayoutIdLst>
  <p:hf sldNum="0" hdr="0" ftr="0" dt="0"/>
  <p:txStyles>
    <p:titleStyle>
      <a:lvl1pPr algn="l" defTabSz="914400" rtl="0" eaLnBrk="1" latinLnBrk="0" hangingPunct="1">
        <a:lnSpc>
          <a:spcPct val="90000"/>
        </a:lnSpc>
        <a:spcBef>
          <a:spcPct val="0"/>
        </a:spcBef>
        <a:buNone/>
        <a:defRPr sz="4800" b="0" i="0" kern="1200">
          <a:solidFill>
            <a:schemeClr val="tx1"/>
          </a:solidFill>
          <a:latin typeface="Calibri Light" charset="0"/>
          <a:ea typeface="Calibri Light" charset="0"/>
          <a:cs typeface="Calibri Light" charset="0"/>
        </a:defRPr>
      </a:lvl1pPr>
    </p:titleStyle>
    <p:bodyStyle>
      <a:lvl1pPr marL="3429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sz="2400" b="0" i="0" kern="1200">
          <a:solidFill>
            <a:schemeClr val="tx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Uwmed-abuse@uw.edu"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comply@uw.edu"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depts.washington.edu/uwmedsec/restricted/guidance/encryption/" TargetMode="External"/><Relationship Id="rId2" Type="http://schemas.openxmlformats.org/officeDocument/2006/relationships/hyperlink" Target="https://depts.washington.edu/uwmedsec/restricted/accounts-and-passwords/" TargetMode="External"/><Relationship Id="rId1" Type="http://schemas.openxmlformats.org/officeDocument/2006/relationships/slideLayout" Target="../slideLayouts/slideLayout5.xml"/><Relationship Id="rId5" Type="http://schemas.openxmlformats.org/officeDocument/2006/relationships/hyperlink" Target="http://depts.washington.edu/comply/docs/002_F1.pdf" TargetMode="External"/><Relationship Id="rId4" Type="http://schemas.openxmlformats.org/officeDocument/2006/relationships/hyperlink" Target="https://depts.washington.edu/uwmedsec/restricted/trai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washington.edu/itconnect/wares/online-storage/onedrive/" TargetMode="External"/><Relationship Id="rId2" Type="http://schemas.openxmlformats.org/officeDocument/2006/relationships/hyperlink" Target="https://depts.washington.edu/uwsom/information-technology/skydrivepro"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ciso.uw.edu/education/online-training/#phishing" TargetMode="External"/><Relationship Id="rId2" Type="http://schemas.openxmlformats.org/officeDocument/2006/relationships/hyperlink" Target="https://depts.washington.edu/uwmedsec/restricted/guidance/phishing-and-spam-email-guidance/"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depts.washington.edu/uwmedsec/restricted/about-its-security/" TargetMode="External"/><Relationship Id="rId2" Type="http://schemas.openxmlformats.org/officeDocument/2006/relationships/hyperlink" Target="http://ciso.washington.edu/" TargetMode="External"/><Relationship Id="rId1" Type="http://schemas.openxmlformats.org/officeDocument/2006/relationships/slideLayout" Target="../slideLayouts/slideLayout5.xml"/><Relationship Id="rId5" Type="http://schemas.openxmlformats.org/officeDocument/2006/relationships/hyperlink" Target="http://ciso.washington.edu/resources/risk-advisories/smartphone-configuration/" TargetMode="External"/><Relationship Id="rId4" Type="http://schemas.openxmlformats.org/officeDocument/2006/relationships/hyperlink" Target="http://uwmedicine.washington.edu/Global/policies/Pages/Professional-Conduct.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omalt@uw.edu" TargetMode="External"/><Relationship Id="rId2" Type="http://schemas.openxmlformats.org/officeDocument/2006/relationships/hyperlink" Target="mailto:domhelp@uw.edu" TargetMode="External"/><Relationship Id="rId1" Type="http://schemas.openxmlformats.org/officeDocument/2006/relationships/slideLayout" Target="../slideLayouts/slideLayout5.xml"/><Relationship Id="rId6" Type="http://schemas.openxmlformats.org/officeDocument/2006/relationships/hyperlink" Target="mailto:csshelp@uw.edu" TargetMode="External"/><Relationship Id="rId5" Type="http://schemas.openxmlformats.org/officeDocument/2006/relationships/hyperlink" Target="mailto:comply@uw.edu" TargetMode="External"/><Relationship Id="rId4" Type="http://schemas.openxmlformats.org/officeDocument/2006/relationships/hyperlink" Target="mailto:mcsos@u.washingto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476979" cy="2451502"/>
          </a:xfrm>
        </p:spPr>
        <p:txBody>
          <a:bodyPr>
            <a:noAutofit/>
          </a:bodyPr>
          <a:lstStyle/>
          <a:p>
            <a:pPr algn="ctr"/>
            <a:r>
              <a:rPr lang="en-US" sz="6000" b="1" dirty="0" smtClean="0"/>
              <a:t>Personal Accountability </a:t>
            </a:r>
            <a:br>
              <a:rPr lang="en-US" sz="6000" b="1" dirty="0" smtClean="0"/>
            </a:br>
            <a:r>
              <a:rPr lang="en-US" sz="6000" b="1" dirty="0" smtClean="0"/>
              <a:t>Data Stewardship</a:t>
            </a:r>
            <a:br>
              <a:rPr lang="en-US" sz="6000" b="1" dirty="0" smtClean="0"/>
            </a:br>
            <a:r>
              <a:rPr lang="en-US" sz="6000" b="1" dirty="0" smtClean="0"/>
              <a:t>2019</a:t>
            </a:r>
            <a:endParaRPr lang="en-US" sz="6000" b="1" dirty="0"/>
          </a:p>
        </p:txBody>
      </p:sp>
      <p:sp>
        <p:nvSpPr>
          <p:cNvPr id="4" name="Text Placeholder 3"/>
          <p:cNvSpPr>
            <a:spLocks noGrp="1"/>
          </p:cNvSpPr>
          <p:nvPr>
            <p:ph type="body" sz="quarter" idx="12"/>
          </p:nvPr>
        </p:nvSpPr>
        <p:spPr>
          <a:xfrm>
            <a:off x="8343899" y="4180114"/>
            <a:ext cx="3224894" cy="693966"/>
          </a:xfrm>
        </p:spPr>
        <p:txBody>
          <a:bodyPr/>
          <a:lstStyle/>
          <a:p>
            <a:pPr>
              <a:lnSpc>
                <a:spcPct val="100000"/>
              </a:lnSpc>
              <a:spcBef>
                <a:spcPts val="0"/>
              </a:spcBef>
              <a:spcAft>
                <a:spcPts val="0"/>
              </a:spcAft>
            </a:pPr>
            <a:r>
              <a:rPr lang="en-US" b="1" dirty="0" smtClean="0"/>
              <a:t>Sheila Green-Shook</a:t>
            </a:r>
            <a:endParaRPr lang="en-US" b="1" dirty="0"/>
          </a:p>
          <a:p>
            <a:pPr>
              <a:lnSpc>
                <a:spcPct val="100000"/>
              </a:lnSpc>
              <a:spcBef>
                <a:spcPts val="0"/>
              </a:spcBef>
              <a:spcAft>
                <a:spcPts val="0"/>
              </a:spcAft>
            </a:pPr>
            <a:r>
              <a:rPr lang="en-US" b="1" dirty="0" smtClean="0"/>
              <a:t>UW Medicine Compliance </a:t>
            </a:r>
          </a:p>
        </p:txBody>
      </p:sp>
    </p:spTree>
    <p:extLst>
      <p:ext uri="{BB962C8B-B14F-4D97-AF65-F5344CB8AC3E}">
        <p14:creationId xmlns:p14="http://schemas.microsoft.com/office/powerpoint/2010/main" val="27423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you can do</a:t>
            </a:r>
          </a:p>
        </p:txBody>
      </p:sp>
      <p:sp>
        <p:nvSpPr>
          <p:cNvPr id="3" name="Text Placeholder 2"/>
          <p:cNvSpPr>
            <a:spLocks noGrp="1"/>
          </p:cNvSpPr>
          <p:nvPr>
            <p:ph type="body" sz="quarter" idx="13"/>
          </p:nvPr>
        </p:nvSpPr>
        <p:spPr>
          <a:xfrm>
            <a:off x="380572" y="1613140"/>
            <a:ext cx="11400095" cy="4839104"/>
          </a:xfrm>
        </p:spPr>
        <p:txBody>
          <a:bodyPr/>
          <a:lstStyle/>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Encrypt and password to protect data</a:t>
            </a:r>
          </a:p>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Do not save to an unencrypted mobile device</a:t>
            </a:r>
          </a:p>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Use encrypted email or send through an approved email domain </a:t>
            </a:r>
          </a:p>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Do not open an email or attachment from an unknown source</a:t>
            </a:r>
          </a:p>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Obtain approval to take PHI offsite and do not leave unattended</a:t>
            </a:r>
          </a:p>
          <a:p>
            <a:pPr marL="342900">
              <a:lnSpc>
                <a:spcPct val="100000"/>
              </a:lnSpc>
              <a:spcBef>
                <a:spcPts val="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Report all possible </a:t>
            </a:r>
            <a:r>
              <a:rPr lang="en-US" sz="2800" dirty="0" smtClean="0">
                <a:latin typeface="Arial" panose="020B0604020202020204" pitchFamily="34" charset="0"/>
                <a:cs typeface="Arial" panose="020B0604020202020204" pitchFamily="34" charset="0"/>
              </a:rPr>
              <a:t>breaches</a:t>
            </a:r>
          </a:p>
          <a:p>
            <a:pPr marL="114300" indent="0">
              <a:buNone/>
            </a:pPr>
            <a:r>
              <a:rPr lang="en-US" sz="2800" dirty="0" smtClean="0">
                <a:latin typeface="Arial" panose="020B0604020202020204" pitchFamily="34" charset="0"/>
                <a:cs typeface="Arial" panose="020B0604020202020204" pitchFamily="34" charset="0"/>
              </a:rPr>
              <a:t>When taking information offsite…secure it and keep it in your possession at all times</a:t>
            </a:r>
          </a:p>
          <a:p>
            <a:pPr marL="114300" indent="0">
              <a:buNone/>
            </a:pPr>
            <a:endParaRPr lang="en-US" sz="2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5615795"/>
            <a:ext cx="1533525" cy="923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28" y="5710190"/>
            <a:ext cx="1963229" cy="906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9546" y="5710190"/>
            <a:ext cx="1647645" cy="828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698" y="5615795"/>
            <a:ext cx="1285335" cy="1109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818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DO</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380572" y="1846053"/>
            <a:ext cx="11416278" cy="4235570"/>
          </a:xfrm>
        </p:spPr>
        <p:txBody>
          <a:bodyPr/>
          <a:lstStyle/>
          <a:p>
            <a:pPr marL="228600" indent="0" algn="ctr">
              <a:buNone/>
              <a:defRPr/>
            </a:pPr>
            <a:r>
              <a:rPr lang="en-US" sz="3600" b="1" dirty="0">
                <a:solidFill>
                  <a:srgbClr val="7C6316"/>
                </a:solidFill>
                <a:latin typeface="Arial" panose="020B0604020202020204" pitchFamily="34" charset="0"/>
                <a:ea typeface="ＭＳ Ｐゴシック" charset="0"/>
                <a:cs typeface="Arial" panose="020B0604020202020204" pitchFamily="34" charset="0"/>
              </a:rPr>
              <a:t>If you use a mobile device</a:t>
            </a:r>
          </a:p>
          <a:p>
            <a:pPr marL="228600" indent="0" algn="ctr">
              <a:buNone/>
              <a:defRPr/>
            </a:pPr>
            <a:r>
              <a:rPr lang="en-US" sz="3600" b="1" dirty="0">
                <a:solidFill>
                  <a:srgbClr val="7C6316"/>
                </a:solidFill>
                <a:latin typeface="Arial" panose="020B0604020202020204" pitchFamily="34" charset="0"/>
                <a:ea typeface="ＭＳ Ｐゴシック" charset="0"/>
                <a:cs typeface="Arial" panose="020B0604020202020204" pitchFamily="34" charset="0"/>
              </a:rPr>
              <a:t>to store or transmit PHI or PII, your mobile device </a:t>
            </a:r>
          </a:p>
          <a:p>
            <a:pPr marL="228600" indent="0" algn="ctr">
              <a:buNone/>
              <a:defRPr/>
            </a:pPr>
            <a:r>
              <a:rPr lang="en-US" sz="3600" b="1" u="sng" dirty="0">
                <a:solidFill>
                  <a:srgbClr val="7C6316"/>
                </a:solidFill>
                <a:latin typeface="Arial" panose="020B0604020202020204" pitchFamily="34" charset="0"/>
                <a:ea typeface="ＭＳ Ｐゴシック" charset="0"/>
                <a:cs typeface="Arial" panose="020B0604020202020204" pitchFamily="34" charset="0"/>
              </a:rPr>
              <a:t>MUST</a:t>
            </a:r>
            <a:r>
              <a:rPr lang="en-US" sz="3600" b="1" dirty="0">
                <a:solidFill>
                  <a:srgbClr val="7C6316"/>
                </a:solidFill>
                <a:latin typeface="Arial" panose="020B0604020202020204" pitchFamily="34" charset="0"/>
                <a:ea typeface="ＭＳ Ｐゴシック" charset="0"/>
                <a:cs typeface="Arial" panose="020B0604020202020204" pitchFamily="34" charset="0"/>
              </a:rPr>
              <a:t> be encrypted!</a:t>
            </a:r>
            <a:endParaRPr lang="en-US" sz="3600" dirty="0">
              <a:solidFill>
                <a:srgbClr val="7C6316"/>
              </a:solidFill>
              <a:latin typeface="Arial" panose="020B0604020202020204" pitchFamily="34" charset="0"/>
              <a:cs typeface="Arial" panose="020B0604020202020204" pitchFamily="34" charset="0"/>
            </a:endParaRPr>
          </a:p>
          <a:p>
            <a:endParaRPr lang="en-US" dirty="0"/>
          </a:p>
          <a:p>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7223" y="4433978"/>
            <a:ext cx="1466489" cy="1805146"/>
          </a:xfrm>
          <a:prstGeom prst="rect">
            <a:avLst/>
          </a:prstGeom>
        </p:spPr>
      </p:pic>
    </p:spTree>
    <p:extLst>
      <p:ext uri="{BB962C8B-B14F-4D97-AF65-F5344CB8AC3E}">
        <p14:creationId xmlns:p14="http://schemas.microsoft.com/office/powerpoint/2010/main" val="270722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DON’T</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14067" y="1966823"/>
            <a:ext cx="11366599" cy="4256424"/>
          </a:xfrm>
        </p:spPr>
        <p:txBody>
          <a:bodyPr/>
          <a:lstStyle/>
          <a:p>
            <a:pPr marL="228600" indent="0" algn="ctr">
              <a:buNone/>
            </a:pPr>
            <a:endParaRPr lang="en-US" sz="4000" b="1" dirty="0" smtClean="0">
              <a:solidFill>
                <a:srgbClr val="7C6316"/>
              </a:solidFill>
              <a:latin typeface="Arial" panose="020B0604020202020204" pitchFamily="34" charset="0"/>
              <a:cs typeface="Arial" panose="020B0604020202020204" pitchFamily="34" charset="0"/>
            </a:endParaRPr>
          </a:p>
          <a:p>
            <a:pPr marL="228600" indent="0" algn="ctr">
              <a:buNone/>
            </a:pPr>
            <a:r>
              <a:rPr lang="en-US" sz="4000" b="1" dirty="0" smtClean="0">
                <a:solidFill>
                  <a:srgbClr val="7C6316"/>
                </a:solidFill>
                <a:latin typeface="Arial" panose="020B0604020202020204" pitchFamily="34" charset="0"/>
                <a:cs typeface="Arial" panose="020B0604020202020204" pitchFamily="34" charset="0"/>
              </a:rPr>
              <a:t>NEVER </a:t>
            </a:r>
            <a:r>
              <a:rPr lang="en-US" sz="4000" b="1" dirty="0">
                <a:solidFill>
                  <a:srgbClr val="7C6316"/>
                </a:solidFill>
                <a:latin typeface="Arial" panose="020B0604020202020204" pitchFamily="34" charset="0"/>
                <a:cs typeface="Arial" panose="020B0604020202020204" pitchFamily="34" charset="0"/>
              </a:rPr>
              <a:t>leave confidential data in your car</a:t>
            </a:r>
            <a:r>
              <a:rPr lang="en-US" sz="4000" b="1" dirty="0" smtClean="0">
                <a:solidFill>
                  <a:srgbClr val="7C6316"/>
                </a:solidFill>
                <a:latin typeface="Arial" panose="020B0604020202020204" pitchFamily="34" charset="0"/>
                <a:cs typeface="Arial" panose="020B0604020202020204" pitchFamily="34" charset="0"/>
              </a:rPr>
              <a:t>!</a:t>
            </a:r>
            <a:r>
              <a:rPr lang="en-US" sz="4000" dirty="0">
                <a:solidFill>
                  <a:srgbClr val="030201"/>
                </a:solidFill>
                <a:latin typeface="Arial" panose="020B0604020202020204" pitchFamily="34" charset="0"/>
                <a:cs typeface="Arial" panose="020B0604020202020204" pitchFamily="34" charset="0"/>
              </a:rPr>
              <a:t> </a:t>
            </a:r>
            <a:endParaRPr lang="en-US" sz="4000" dirty="0" smtClean="0">
              <a:solidFill>
                <a:srgbClr val="030201"/>
              </a:solidFill>
              <a:latin typeface="Arial" panose="020B0604020202020204" pitchFamily="34" charset="0"/>
              <a:cs typeface="Arial" panose="020B0604020202020204" pitchFamily="34" charset="0"/>
            </a:endParaRPr>
          </a:p>
          <a:p>
            <a:pPr marL="228600" indent="0" algn="ctr">
              <a:buNone/>
            </a:pPr>
            <a:endParaRPr lang="en-US" sz="4000" dirty="0">
              <a:solidFill>
                <a:srgbClr val="030201"/>
              </a:solidFill>
              <a:latin typeface="Arial" panose="020B0604020202020204" pitchFamily="34" charset="0"/>
              <a:cs typeface="Arial" panose="020B0604020202020204" pitchFamily="34" charset="0"/>
            </a:endParaRPr>
          </a:p>
          <a:p>
            <a:pPr marL="228600" indent="0" algn="ctr">
              <a:buNone/>
            </a:pPr>
            <a:endParaRPr lang="en-US" dirty="0" smtClean="0">
              <a:solidFill>
                <a:srgbClr val="030201"/>
              </a:solidFill>
              <a:latin typeface="Georgia" pitchFamily="1" charset="0"/>
            </a:endParaRPr>
          </a:p>
          <a:p>
            <a:pPr marL="228600" indent="0" algn="ctr">
              <a:buNone/>
            </a:pPr>
            <a:r>
              <a:rPr lang="en-US" sz="2800" b="1" dirty="0" smtClean="0">
                <a:solidFill>
                  <a:srgbClr val="030201"/>
                </a:solidFill>
                <a:latin typeface="Arial" panose="020B0604020202020204" pitchFamily="34" charset="0"/>
                <a:cs typeface="Arial" panose="020B0604020202020204" pitchFamily="34" charset="0"/>
              </a:rPr>
              <a:t>Protect </a:t>
            </a:r>
            <a:r>
              <a:rPr lang="en-US" sz="2800" b="1" dirty="0">
                <a:solidFill>
                  <a:srgbClr val="030201"/>
                </a:solidFill>
                <a:latin typeface="Arial" panose="020B0604020202020204" pitchFamily="34" charset="0"/>
                <a:cs typeface="Arial" panose="020B0604020202020204" pitchFamily="34" charset="0"/>
              </a:rPr>
              <a:t>yourself against theft – nobody thinks they will be a victim!</a:t>
            </a:r>
          </a:p>
          <a:p>
            <a:pPr marL="228600" indent="0" algn="ctr">
              <a:buNone/>
            </a:pPr>
            <a:endParaRPr lang="en-US" b="1" i="1" dirty="0" smtClean="0">
              <a:solidFill>
                <a:srgbClr val="7C6316"/>
              </a:solidFill>
              <a:latin typeface="Georgia" pitchFamily="1" charset="0"/>
            </a:endParaRPr>
          </a:p>
          <a:p>
            <a:pPr marL="228600" indent="0" algn="ctr">
              <a:buNone/>
            </a:pPr>
            <a:endParaRPr lang="en-US" b="1" i="1" dirty="0">
              <a:solidFill>
                <a:srgbClr val="7C6316"/>
              </a:solidFill>
              <a:latin typeface="Georgia" pitchFamily="1" charset="0"/>
            </a:endParaRPr>
          </a:p>
          <a:p>
            <a:pPr marL="228600" indent="0" algn="ctr">
              <a:buNone/>
            </a:pPr>
            <a:endParaRPr lang="en-US" b="1" i="1" dirty="0" smtClean="0">
              <a:solidFill>
                <a:srgbClr val="7C6316"/>
              </a:solidFill>
              <a:latin typeface="Georgia" pitchFamily="1" charset="0"/>
            </a:endParaRPr>
          </a:p>
          <a:p>
            <a:pPr marL="228600" indent="0" algn="ctr">
              <a:buNone/>
            </a:pPr>
            <a:endParaRPr lang="en-US" b="1" i="1" dirty="0">
              <a:solidFill>
                <a:srgbClr val="7C6316"/>
              </a:solidFill>
              <a:latin typeface="Georgia" pitchFamily="1" charset="0"/>
            </a:endParaRPr>
          </a:p>
          <a:p>
            <a:pPr marL="228600" indent="0" algn="ctr">
              <a:buNone/>
            </a:pPr>
            <a:endParaRPr lang="en-US" b="1" i="1" dirty="0">
              <a:solidFill>
                <a:srgbClr val="7C6316"/>
              </a:solidFill>
              <a:latin typeface="Georgia" pitchFamily="1" charset="0"/>
            </a:endParaRPr>
          </a:p>
          <a:p>
            <a:pPr algn="ctr"/>
            <a:endParaRPr lang="en-US" i="1" dirty="0">
              <a:solidFill>
                <a:srgbClr val="FF0000"/>
              </a:solidFill>
            </a:endParaRPr>
          </a:p>
          <a:p>
            <a:endParaRPr lang="en-US" dirty="0"/>
          </a:p>
        </p:txBody>
      </p:sp>
    </p:spTree>
    <p:extLst>
      <p:ext uri="{BB962C8B-B14F-4D97-AF65-F5344CB8AC3E}">
        <p14:creationId xmlns:p14="http://schemas.microsoft.com/office/powerpoint/2010/main" val="52522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EXAMPLES – UNSECURED PHI</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364389" y="1656272"/>
            <a:ext cx="11634954" cy="4566976"/>
          </a:xfrm>
        </p:spPr>
        <p:txBody>
          <a:bodyPr/>
          <a:lstStyle/>
          <a:p>
            <a:pPr marL="228600" indent="0">
              <a:buNone/>
            </a:pPr>
            <a:r>
              <a:rPr lang="en-US" sz="2800" b="1" dirty="0" smtClean="0">
                <a:latin typeface="Arial" panose="020B0604020202020204" pitchFamily="34" charset="0"/>
                <a:cs typeface="Arial" panose="020B0604020202020204" pitchFamily="34" charset="0"/>
              </a:rPr>
              <a:t>Rounding/Handoff </a:t>
            </a:r>
            <a:r>
              <a:rPr lang="en-US" sz="2800" b="1" dirty="0">
                <a:latin typeface="Arial" panose="020B0604020202020204" pitchFamily="34" charset="0"/>
                <a:cs typeface="Arial" panose="020B0604020202020204" pitchFamily="34" charset="0"/>
              </a:rPr>
              <a:t>Report found by water park</a:t>
            </a:r>
          </a:p>
          <a:p>
            <a:pPr indent="-457200">
              <a:lnSpc>
                <a:spcPct val="100000"/>
              </a:lnSpc>
              <a:spcBef>
                <a:spcPts val="0"/>
              </a:spcBef>
              <a:spcAft>
                <a:spcPts val="0"/>
              </a:spcAft>
            </a:pPr>
            <a:r>
              <a:rPr lang="en-US" dirty="0">
                <a:latin typeface="Arial" panose="020B0604020202020204" pitchFamily="34" charset="0"/>
                <a:cs typeface="Arial" panose="020B0604020202020204" pitchFamily="34" charset="0"/>
              </a:rPr>
              <a:t>9 patients - name, date of birth, diagnoses</a:t>
            </a:r>
          </a:p>
          <a:p>
            <a:pPr indent="-457200">
              <a:lnSpc>
                <a:spcPct val="100000"/>
              </a:lnSpc>
              <a:spcBef>
                <a:spcPts val="0"/>
              </a:spcBef>
              <a:spcAft>
                <a:spcPts val="0"/>
              </a:spcAft>
            </a:pPr>
            <a:r>
              <a:rPr lang="en-US" dirty="0">
                <a:latin typeface="Arial" panose="020B0604020202020204" pitchFamily="34" charset="0"/>
                <a:cs typeface="Arial" panose="020B0604020202020204" pitchFamily="34" charset="0"/>
              </a:rPr>
              <a:t>Hand-written Assessment and Plan </a:t>
            </a:r>
          </a:p>
          <a:p>
            <a:pPr indent="-457200">
              <a:lnSpc>
                <a:spcPct val="100000"/>
              </a:lnSpc>
              <a:spcBef>
                <a:spcPts val="0"/>
              </a:spcBef>
              <a:spcAft>
                <a:spcPts val="0"/>
              </a:spcAft>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ent </a:t>
            </a:r>
            <a:r>
              <a:rPr lang="en-US" dirty="0">
                <a:latin typeface="Arial" panose="020B0604020202020204" pitchFamily="34" charset="0"/>
                <a:cs typeface="Arial" panose="020B0604020202020204" pitchFamily="34" charset="0"/>
              </a:rPr>
              <a:t>to UW Medicine Compliance from individual who found the </a:t>
            </a:r>
            <a:r>
              <a:rPr lang="en-US" dirty="0" smtClean="0">
                <a:latin typeface="Arial" panose="020B0604020202020204" pitchFamily="34" charset="0"/>
                <a:cs typeface="Arial" panose="020B0604020202020204" pitchFamily="34" charset="0"/>
              </a:rPr>
              <a:t>report</a:t>
            </a:r>
          </a:p>
          <a:p>
            <a:pPr marL="0" indent="0">
              <a:buNone/>
            </a:pPr>
            <a:r>
              <a:rPr lang="en-US" sz="32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Provider </a:t>
            </a:r>
            <a:r>
              <a:rPr lang="en-US" sz="2800" b="1" dirty="0">
                <a:latin typeface="Arial" panose="020B0604020202020204" pitchFamily="34" charset="0"/>
                <a:cs typeface="Arial" panose="020B0604020202020204" pitchFamily="34" charset="0"/>
              </a:rPr>
              <a:t>calling patients in a busy airport waiting area </a:t>
            </a:r>
          </a:p>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Provider asked for patients by name</a:t>
            </a:r>
          </a:p>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Shared specific test results overheard by others</a:t>
            </a:r>
          </a:p>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Information reported through anonymous hotline </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2800" b="1" dirty="0" smtClean="0">
                <a:latin typeface="Arial" panose="020B0604020202020204" pitchFamily="34" charset="0"/>
                <a:cs typeface="Arial" panose="020B0604020202020204" pitchFamily="34" charset="0"/>
              </a:rPr>
              <a:t>Transmit QI data to an unauthorized server at academic institution</a:t>
            </a:r>
          </a:p>
          <a:p>
            <a:pPr marL="342900" indent="-342900">
              <a:lnSpc>
                <a:spcPct val="100000"/>
              </a:lnSpc>
              <a:spcBef>
                <a:spcPts val="0"/>
              </a:spcBef>
              <a:spcAft>
                <a:spcPts val="0"/>
              </a:spcAft>
            </a:pPr>
            <a:r>
              <a:rPr lang="en-US" dirty="0" smtClean="0">
                <a:latin typeface="Arial" panose="020B0604020202020204" pitchFamily="34" charset="0"/>
                <a:cs typeface="Arial" panose="020B0604020202020204" pitchFamily="34" charset="0"/>
              </a:rPr>
              <a:t>Student transmitted to a secure file server which had been used before </a:t>
            </a:r>
          </a:p>
          <a:p>
            <a:pPr marL="342900" indent="-342900">
              <a:lnSpc>
                <a:spcPct val="100000"/>
              </a:lnSpc>
              <a:spcBef>
                <a:spcPts val="0"/>
              </a:spcBef>
              <a:spcAft>
                <a:spcPts val="0"/>
              </a:spcAft>
            </a:pPr>
            <a:r>
              <a:rPr lang="en-US" dirty="0" smtClean="0">
                <a:latin typeface="Arial" panose="020B0604020202020204" pitchFamily="34" charset="0"/>
                <a:cs typeface="Arial" panose="020B0604020202020204" pitchFamily="34" charset="0"/>
              </a:rPr>
              <a:t>Professor reported and compliance completed an investigation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8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72" y="1966823"/>
            <a:ext cx="11416278" cy="2380890"/>
          </a:xfrm>
        </p:spPr>
        <p:txBody>
          <a:bodyPr>
            <a:normAutofit/>
          </a:bodyPr>
          <a:lstStyle/>
          <a:p>
            <a:pPr algn="ctr"/>
            <a:r>
              <a:rPr lang="en-US" sz="6000" b="1" dirty="0" smtClean="0">
                <a:latin typeface="Arial" panose="020B0604020202020204" pitchFamily="34" charset="0"/>
                <a:cs typeface="Arial" panose="020B0604020202020204" pitchFamily="34" charset="0"/>
              </a:rPr>
              <a:t>Current Security Threats </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96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Phishing</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646980" y="1820174"/>
            <a:ext cx="11245829" cy="3635322"/>
          </a:xfrm>
        </p:spPr>
        <p:txBody>
          <a:bodyPr/>
          <a:lstStyle/>
          <a:p>
            <a:pPr marL="228600" indent="0">
              <a:buNone/>
            </a:pPr>
            <a:r>
              <a:rPr lang="en-US" sz="3200" b="1" dirty="0">
                <a:latin typeface="Arial" panose="020B0604020202020204" pitchFamily="34" charset="0"/>
                <a:cs typeface="Arial" panose="020B0604020202020204" pitchFamily="34" charset="0"/>
              </a:rPr>
              <a:t>Designed to trick a person into giving </a:t>
            </a:r>
            <a:r>
              <a:rPr lang="en-US" sz="3200" b="1" dirty="0" smtClean="0">
                <a:latin typeface="Arial" panose="020B0604020202020204" pitchFamily="34" charset="0"/>
                <a:cs typeface="Arial" panose="020B0604020202020204" pitchFamily="34" charset="0"/>
              </a:rPr>
              <a:t>up:</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personal and professional </a:t>
            </a:r>
            <a:r>
              <a:rPr lang="en-US" dirty="0" smtClean="0">
                <a:latin typeface="Arial" panose="020B0604020202020204" pitchFamily="34" charset="0"/>
                <a:cs typeface="Arial" panose="020B0604020202020204" pitchFamily="34" charset="0"/>
              </a:rPr>
              <a:t>credentials</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account </a:t>
            </a:r>
            <a:r>
              <a:rPr lang="en-US" dirty="0" smtClean="0">
                <a:latin typeface="Arial" panose="020B0604020202020204" pitchFamily="34" charset="0"/>
                <a:cs typeface="Arial" panose="020B0604020202020204" pitchFamily="34" charset="0"/>
              </a:rPr>
              <a:t>information</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other identity information to access your personal or professional information and </a:t>
            </a:r>
            <a:r>
              <a:rPr lang="en-US" dirty="0" smtClean="0">
                <a:latin typeface="Arial" panose="020B0604020202020204" pitchFamily="34" charset="0"/>
                <a:cs typeface="Arial" panose="020B0604020202020204" pitchFamily="34" charset="0"/>
              </a:rPr>
              <a:t>systems</a:t>
            </a:r>
          </a:p>
          <a:p>
            <a:r>
              <a:rPr lang="en-US" dirty="0" smtClean="0">
                <a:latin typeface="Arial" panose="020B0604020202020204" pitchFamily="34" charset="0"/>
                <a:cs typeface="Arial" panose="020B0604020202020204" pitchFamily="34" charset="0"/>
              </a:rPr>
              <a:t>steal </a:t>
            </a:r>
            <a:r>
              <a:rPr lang="en-US" dirty="0">
                <a:latin typeface="Arial" panose="020B0604020202020204" pitchFamily="34" charset="0"/>
                <a:cs typeface="Arial" panose="020B0604020202020204" pitchFamily="34" charset="0"/>
              </a:rPr>
              <a:t>or damage data</a:t>
            </a:r>
          </a:p>
          <a:p>
            <a:endParaRPr lang="en-US" dirty="0"/>
          </a:p>
        </p:txBody>
      </p:sp>
    </p:spTree>
    <p:extLst>
      <p:ext uri="{BB962C8B-B14F-4D97-AF65-F5344CB8AC3E}">
        <p14:creationId xmlns:p14="http://schemas.microsoft.com/office/powerpoint/2010/main" val="21200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Phishing Example</a:t>
            </a:r>
          </a:p>
        </p:txBody>
      </p:sp>
      <p:sp>
        <p:nvSpPr>
          <p:cNvPr id="3" name="Text Placeholder 2"/>
          <p:cNvSpPr>
            <a:spLocks noGrp="1"/>
          </p:cNvSpPr>
          <p:nvPr>
            <p:ph type="body" sz="quarter" idx="13"/>
          </p:nvPr>
        </p:nvSpPr>
        <p:spPr>
          <a:xfrm>
            <a:off x="1112809" y="1419734"/>
            <a:ext cx="9972134" cy="4863982"/>
          </a:xfrm>
        </p:spPr>
        <p:txBody>
          <a:bodyPr/>
          <a:lstStyle/>
          <a:p>
            <a:pPr marL="228600" indent="0" algn="ctr">
              <a:buNone/>
            </a:pPr>
            <a:r>
              <a:rPr lang="en-US" sz="1800" b="1" dirty="0" smtClean="0">
                <a:solidFill>
                  <a:schemeClr val="accent5"/>
                </a:solidFill>
              </a:rPr>
              <a:t> </a:t>
            </a:r>
            <a:endParaRPr lang="en-US" sz="1800" b="1" dirty="0">
              <a:solidFill>
                <a:schemeClr val="accent5"/>
              </a:solidFill>
            </a:endParaRPr>
          </a:p>
          <a:p>
            <a:pPr marL="228600" indent="0">
              <a:buNone/>
            </a:pPr>
            <a:endParaRPr lang="en-US" sz="2000" b="1" dirty="0" smtClean="0">
              <a:solidFill>
                <a:schemeClr val="accent5"/>
              </a:solidFill>
            </a:endParaRPr>
          </a:p>
          <a:p>
            <a:pPr marL="228600" indent="0">
              <a:buNone/>
            </a:pPr>
            <a:endParaRPr lang="en-US" sz="2000" b="1" dirty="0">
              <a:solidFill>
                <a:schemeClr val="accent5"/>
              </a:solidFill>
            </a:endParaRPr>
          </a:p>
          <a:p>
            <a:pPr marL="228600" indent="0">
              <a:buNone/>
            </a:pPr>
            <a:endParaRPr lang="en-US" sz="2000" b="1" dirty="0" smtClean="0">
              <a:solidFill>
                <a:schemeClr val="accent5"/>
              </a:solidFill>
            </a:endParaRPr>
          </a:p>
          <a:p>
            <a:pPr marL="228600" indent="0">
              <a:buNone/>
            </a:pPr>
            <a:endParaRPr lang="en-US" sz="2000" b="1" dirty="0">
              <a:solidFill>
                <a:schemeClr val="accent5"/>
              </a:solidFill>
            </a:endParaRPr>
          </a:p>
          <a:p>
            <a:pPr marL="228600" indent="0">
              <a:lnSpc>
                <a:spcPct val="100000"/>
              </a:lnSpc>
              <a:spcBef>
                <a:spcPts val="0"/>
              </a:spcBef>
              <a:spcAft>
                <a:spcPts val="0"/>
              </a:spcAft>
              <a:buNone/>
            </a:pPr>
            <a:r>
              <a:rPr lang="en-US" sz="2000" b="1" dirty="0" smtClean="0">
                <a:solidFill>
                  <a:srgbClr val="FF0000"/>
                </a:solidFill>
                <a:latin typeface="Arial" panose="020B0604020202020204" pitchFamily="34" charset="0"/>
                <a:cs typeface="Arial" panose="020B0604020202020204" pitchFamily="34" charset="0"/>
              </a:rPr>
              <a:t>Report suspicious e-mails:</a:t>
            </a:r>
          </a:p>
          <a:p>
            <a:pPr marL="228600" indent="0">
              <a:lnSpc>
                <a:spcPct val="100000"/>
              </a:lnSpc>
              <a:spcBef>
                <a:spcPts val="0"/>
              </a:spcBef>
              <a:spcAft>
                <a:spcPts val="0"/>
              </a:spcAft>
              <a:buNone/>
            </a:pPr>
            <a:r>
              <a:rPr lang="en-US" sz="2000" b="1" dirty="0" smtClean="0">
                <a:solidFill>
                  <a:srgbClr val="FF0000"/>
                </a:solidFill>
                <a:latin typeface="Arial" panose="020B0604020202020204" pitchFamily="34" charset="0"/>
                <a:cs typeface="Arial" panose="020B0604020202020204" pitchFamily="34" charset="0"/>
                <a:hlinkClick r:id="rId2"/>
              </a:rPr>
              <a:t>Uwmed-abuse@uw.edu</a:t>
            </a:r>
            <a:endParaRPr lang="en-US" sz="2000" b="1" dirty="0" smtClean="0">
              <a:solidFill>
                <a:srgbClr val="FF0000"/>
              </a:solidFill>
              <a:latin typeface="Arial" panose="020B0604020202020204" pitchFamily="34" charset="0"/>
              <a:cs typeface="Arial" panose="020B0604020202020204" pitchFamily="34" charset="0"/>
            </a:endParaRPr>
          </a:p>
          <a:p>
            <a:pPr marL="228600" indent="0">
              <a:lnSpc>
                <a:spcPct val="100000"/>
              </a:lnSpc>
              <a:spcBef>
                <a:spcPts val="0"/>
              </a:spcBef>
              <a:spcAft>
                <a:spcPts val="0"/>
              </a:spcAft>
              <a:buNone/>
            </a:pPr>
            <a:endParaRPr lang="en-US" sz="2000" b="1" dirty="0">
              <a:solidFill>
                <a:schemeClr val="accent5"/>
              </a:solidFill>
            </a:endParaRPr>
          </a:p>
          <a:p>
            <a:pPr marL="228600" indent="0">
              <a:lnSpc>
                <a:spcPct val="100000"/>
              </a:lnSpc>
              <a:spcBef>
                <a:spcPts val="0"/>
              </a:spcBef>
              <a:spcAft>
                <a:spcPts val="0"/>
              </a:spcAft>
              <a:buNone/>
            </a:pPr>
            <a:endParaRPr lang="en-US" sz="2000" b="1" dirty="0" smtClean="0">
              <a:solidFill>
                <a:schemeClr val="accent5"/>
              </a:solidFill>
            </a:endParaRPr>
          </a:p>
          <a:p>
            <a:pPr marL="228600" indent="0">
              <a:lnSpc>
                <a:spcPct val="100000"/>
              </a:lnSpc>
              <a:spcBef>
                <a:spcPts val="0"/>
              </a:spcBef>
              <a:spcAft>
                <a:spcPts val="0"/>
              </a:spcAft>
              <a:buNone/>
            </a:pPr>
            <a:r>
              <a:rPr lang="en-US" sz="2000" b="1" dirty="0">
                <a:solidFill>
                  <a:schemeClr val="accent5"/>
                </a:solidFill>
              </a:rPr>
              <a:t>	</a:t>
            </a:r>
            <a:r>
              <a:rPr lang="en-US" sz="2000" b="1" dirty="0" smtClean="0">
                <a:solidFill>
                  <a:schemeClr val="accent5"/>
                </a:solidFill>
              </a:rPr>
              <a:t>					</a:t>
            </a:r>
          </a:p>
          <a:p>
            <a:pPr marL="228600" indent="0">
              <a:lnSpc>
                <a:spcPct val="100000"/>
              </a:lnSpc>
              <a:spcBef>
                <a:spcPts val="0"/>
              </a:spcBef>
              <a:spcAft>
                <a:spcPts val="0"/>
              </a:spcAft>
              <a:buNone/>
            </a:pPr>
            <a:r>
              <a:rPr lang="en-US" sz="2000" b="1" dirty="0" smtClean="0">
                <a:solidFill>
                  <a:srgbClr val="FF0000"/>
                </a:solidFill>
              </a:rPr>
              <a:t>							</a:t>
            </a:r>
            <a:r>
              <a:rPr lang="en-US" sz="2000" b="1" dirty="0" smtClean="0">
                <a:solidFill>
                  <a:srgbClr val="FF0000"/>
                </a:solidFill>
                <a:latin typeface="Arial" panose="020B0604020202020204" pitchFamily="34" charset="0"/>
                <a:cs typeface="Arial" panose="020B0604020202020204" pitchFamily="34" charset="0"/>
              </a:rPr>
              <a:t>HOVER DON’T CLICK </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509623"/>
            <a:ext cx="6294267" cy="4157931"/>
          </a:xfrm>
          <a:prstGeom prst="rect">
            <a:avLst/>
          </a:prstGeom>
          <a:ln w="19050">
            <a:solidFill>
              <a:srgbClr val="030201"/>
            </a:solidFill>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626" y="1419734"/>
            <a:ext cx="1647646" cy="249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84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Phishing @ UW</a:t>
            </a:r>
          </a:p>
        </p:txBody>
      </p:sp>
      <p:sp>
        <p:nvSpPr>
          <p:cNvPr id="3" name="Text Placeholder 2"/>
          <p:cNvSpPr>
            <a:spLocks noGrp="1"/>
          </p:cNvSpPr>
          <p:nvPr>
            <p:ph type="body" sz="quarter" idx="13"/>
          </p:nvPr>
        </p:nvSpPr>
        <p:spPr>
          <a:xfrm>
            <a:off x="569343" y="1863306"/>
            <a:ext cx="11211324" cy="4359941"/>
          </a:xfrm>
        </p:spPr>
        <p:txBody>
          <a:bodyPr/>
          <a:lstStyle/>
          <a:p>
            <a:pPr indent="-457200">
              <a:defRPr/>
            </a:pPr>
            <a:r>
              <a:rPr lang="en-US" sz="3200" dirty="0">
                <a:latin typeface="Arial" panose="020B0604020202020204" pitchFamily="34" charset="0"/>
                <a:cs typeface="Arial" panose="020B0604020202020204" pitchFamily="34" charset="0"/>
              </a:rPr>
              <a:t>UW/UW Medicine will never ask for account information via email</a:t>
            </a:r>
          </a:p>
          <a:p>
            <a:pPr indent="-457200">
              <a:defRPr/>
            </a:pPr>
            <a:r>
              <a:rPr lang="en-US" sz="3200" dirty="0">
                <a:latin typeface="Arial" panose="020B0604020202020204" pitchFamily="34" charset="0"/>
                <a:cs typeface="Arial" panose="020B0604020202020204" pitchFamily="34" charset="0"/>
              </a:rPr>
              <a:t>UW Medicine periodically sends phishing messages to our workforce to help raise awareness – includes training</a:t>
            </a:r>
          </a:p>
          <a:p>
            <a:pPr indent="-457200">
              <a:defRPr/>
            </a:pPr>
            <a:r>
              <a:rPr lang="en-US" sz="3200" b="1" u="sng" dirty="0">
                <a:latin typeface="Arial" panose="020B0604020202020204" pitchFamily="34" charset="0"/>
                <a:cs typeface="Arial" panose="020B0604020202020204" pitchFamily="34" charset="0"/>
              </a:rPr>
              <a:t>YOU WILL RECEIVE PHISHING MESSAGES</a:t>
            </a:r>
            <a:r>
              <a:rPr lang="en-US" sz="3200" dirty="0">
                <a:latin typeface="Arial" panose="020B0604020202020204" pitchFamily="34" charset="0"/>
                <a:cs typeface="Arial" panose="020B0604020202020204" pitchFamily="34" charset="0"/>
              </a:rPr>
              <a:t> – be very wary and very cautious!</a:t>
            </a:r>
          </a:p>
        </p:txBody>
      </p:sp>
    </p:spTree>
    <p:extLst>
      <p:ext uri="{BB962C8B-B14F-4D97-AF65-F5344CB8AC3E}">
        <p14:creationId xmlns:p14="http://schemas.microsoft.com/office/powerpoint/2010/main" val="138834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Malware</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50653" y="1958196"/>
            <a:ext cx="11416278" cy="3919994"/>
          </a:xfrm>
        </p:spPr>
        <p:txBody>
          <a:bodyPr/>
          <a:lstStyle/>
          <a:p>
            <a:pPr indent="-457200"/>
            <a:r>
              <a:rPr lang="en-US" sz="3600" dirty="0">
                <a:solidFill>
                  <a:schemeClr val="tx1"/>
                </a:solidFill>
                <a:latin typeface="Arial" panose="020B0604020202020204" pitchFamily="34" charset="0"/>
                <a:cs typeface="Arial" panose="020B0604020202020204" pitchFamily="34" charset="0"/>
              </a:rPr>
              <a:t>Ransomware</a:t>
            </a:r>
          </a:p>
          <a:p>
            <a:pPr indent="-457200"/>
            <a:r>
              <a:rPr lang="en-US" sz="3600" dirty="0">
                <a:solidFill>
                  <a:schemeClr val="tx1"/>
                </a:solidFill>
                <a:latin typeface="Arial" panose="020B0604020202020204" pitchFamily="34" charset="0"/>
                <a:cs typeface="Arial" panose="020B0604020202020204" pitchFamily="34" charset="0"/>
              </a:rPr>
              <a:t>Crypto-mining</a:t>
            </a:r>
          </a:p>
          <a:p>
            <a:pPr indent="-457200"/>
            <a:r>
              <a:rPr lang="en-US" sz="3600" dirty="0">
                <a:solidFill>
                  <a:schemeClr val="tx1"/>
                </a:solidFill>
                <a:latin typeface="Arial" panose="020B0604020202020204" pitchFamily="34" charset="0"/>
                <a:cs typeface="Arial" panose="020B0604020202020204" pitchFamily="34" charset="0"/>
              </a:rPr>
              <a:t>Spyware</a:t>
            </a:r>
          </a:p>
          <a:p>
            <a:pPr indent="-457200"/>
            <a:r>
              <a:rPr lang="en-US" sz="3600" dirty="0" smtClean="0">
                <a:solidFill>
                  <a:schemeClr val="tx1"/>
                </a:solidFill>
                <a:latin typeface="Arial" panose="020B0604020202020204" pitchFamily="34" charset="0"/>
                <a:cs typeface="Arial" panose="020B0604020202020204" pitchFamily="34" charset="0"/>
              </a:rPr>
              <a:t>Botnet							</a:t>
            </a:r>
            <a:endParaRPr lang="en-US" sz="3600" dirty="0">
              <a:solidFill>
                <a:schemeClr val="tx1"/>
              </a:solidFill>
              <a:latin typeface="Arial" panose="020B0604020202020204" pitchFamily="34" charset="0"/>
              <a:cs typeface="Arial" panose="020B0604020202020204" pitchFamily="34" charset="0"/>
            </a:endParaRPr>
          </a:p>
          <a:p>
            <a:pPr indent="-457200"/>
            <a:r>
              <a:rPr lang="en-US" sz="3600" dirty="0">
                <a:solidFill>
                  <a:schemeClr val="tx1"/>
                </a:solidFill>
                <a:latin typeface="Arial" panose="020B0604020202020204" pitchFamily="34" charset="0"/>
                <a:cs typeface="Arial" panose="020B0604020202020204" pitchFamily="34" charset="0"/>
              </a:rPr>
              <a:t>Many more…</a:t>
            </a:r>
          </a:p>
          <a:p>
            <a:pPr marL="22860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429000"/>
            <a:ext cx="2419350" cy="2419350"/>
          </a:xfrm>
          <a:prstGeom prst="rect">
            <a:avLst/>
          </a:prstGeom>
        </p:spPr>
      </p:pic>
    </p:spTree>
    <p:extLst>
      <p:ext uri="{BB962C8B-B14F-4D97-AF65-F5344CB8AC3E}">
        <p14:creationId xmlns:p14="http://schemas.microsoft.com/office/powerpoint/2010/main" val="112414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Recent ransomware attack </a:t>
            </a:r>
          </a:p>
        </p:txBody>
      </p:sp>
      <p:sp>
        <p:nvSpPr>
          <p:cNvPr id="3" name="Text Placeholder 2"/>
          <p:cNvSpPr>
            <a:spLocks noGrp="1"/>
          </p:cNvSpPr>
          <p:nvPr>
            <p:ph type="body" sz="quarter" idx="13"/>
          </p:nvPr>
        </p:nvSpPr>
        <p:spPr>
          <a:xfrm>
            <a:off x="799451" y="3108843"/>
            <a:ext cx="11116432" cy="3376529"/>
          </a:xfrm>
        </p:spPr>
        <p:txBody>
          <a:bodyPr/>
          <a:lstStyle/>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Discovered by hospital personnel on June </a:t>
            </a:r>
            <a:r>
              <a:rPr lang="en-US" dirty="0" smtClean="0">
                <a:latin typeface="Arial" panose="020B0604020202020204" pitchFamily="34" charset="0"/>
                <a:cs typeface="Arial" panose="020B0604020202020204" pitchFamily="34" charset="0"/>
              </a:rPr>
              <a:t>15</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2019</a:t>
            </a:r>
          </a:p>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85,000 patients potentially impacted </a:t>
            </a:r>
          </a:p>
          <a:p>
            <a:pPr marL="342900" indent="-342900">
              <a:lnSpc>
                <a:spcPct val="100000"/>
              </a:lnSpc>
              <a:spcBef>
                <a:spcPts val="0"/>
              </a:spcBef>
              <a:spcAft>
                <a:spcPts val="0"/>
              </a:spcAft>
            </a:pPr>
            <a:r>
              <a:rPr lang="en-US" dirty="0">
                <a:latin typeface="Arial" panose="020B0604020202020204" pitchFamily="34" charset="0"/>
                <a:cs typeface="Arial" panose="020B0604020202020204" pitchFamily="34" charset="0"/>
              </a:rPr>
              <a:t>Not all encrypted data has been recovered </a:t>
            </a:r>
          </a:p>
          <a:p>
            <a:pPr marL="342900" indent="-342900">
              <a:lnSpc>
                <a:spcPct val="100000"/>
              </a:lnSpc>
              <a:spcBef>
                <a:spcPts val="0"/>
              </a:spcBef>
              <a:spcAft>
                <a:spcPts val="0"/>
              </a:spcAft>
            </a:pPr>
            <a:r>
              <a:rPr lang="en-US" dirty="0" smtClean="0">
                <a:latin typeface="Arial" panose="020B0604020202020204" pitchFamily="34" charset="0"/>
                <a:cs typeface="Arial" panose="020B0604020202020204" pitchFamily="34" charset="0"/>
              </a:rPr>
              <a:t>Offered one </a:t>
            </a:r>
            <a:r>
              <a:rPr lang="en-US" dirty="0">
                <a:latin typeface="Arial" panose="020B0604020202020204" pitchFamily="34" charset="0"/>
                <a:cs typeface="Arial" panose="020B0604020202020204" pitchFamily="34" charset="0"/>
              </a:rPr>
              <a:t>year free credit monitoring to affected patients</a:t>
            </a:r>
          </a:p>
          <a:p>
            <a:pPr indent="-457200">
              <a:lnSpc>
                <a:spcPct val="100000"/>
              </a:lnSpc>
              <a:spcBef>
                <a:spcPts val="0"/>
              </a:spcBef>
              <a:spcAft>
                <a:spcPts val="0"/>
              </a:spcAft>
            </a:pPr>
            <a:r>
              <a:rPr lang="en-US" dirty="0">
                <a:latin typeface="Arial" panose="020B0604020202020204" pitchFamily="34" charset="0"/>
                <a:cs typeface="Arial" panose="020B0604020202020204" pitchFamily="34" charset="0"/>
              </a:rPr>
              <a:t>Reinforced </a:t>
            </a:r>
            <a:r>
              <a:rPr lang="en-US" dirty="0" smtClean="0">
                <a:latin typeface="Arial" panose="020B0604020202020204" pitchFamily="34" charset="0"/>
                <a:cs typeface="Arial" panose="020B0604020202020204" pitchFamily="34" charset="0"/>
              </a:rPr>
              <a:t>education/training </a:t>
            </a:r>
            <a:r>
              <a:rPr lang="en-US" dirty="0">
                <a:latin typeface="Arial" panose="020B0604020202020204" pitchFamily="34" charset="0"/>
                <a:cs typeface="Arial" panose="020B0604020202020204" pitchFamily="34" charset="0"/>
              </a:rPr>
              <a:t>for staff in avoiding e-mail phishing schemes</a:t>
            </a:r>
          </a:p>
          <a:p>
            <a:pPr indent="-457200">
              <a:lnSpc>
                <a:spcPct val="100000"/>
              </a:lnSpc>
              <a:spcBef>
                <a:spcPts val="0"/>
              </a:spcBef>
              <a:spcAft>
                <a:spcPts val="0"/>
              </a:spcAft>
            </a:pPr>
            <a:r>
              <a:rPr lang="en-US" dirty="0">
                <a:latin typeface="Arial" panose="020B0604020202020204" pitchFamily="34" charset="0"/>
                <a:cs typeface="Arial" panose="020B0604020202020204" pitchFamily="34" charset="0"/>
              </a:rPr>
              <a:t>Report to </a:t>
            </a:r>
            <a:r>
              <a:rPr lang="en-US" dirty="0" smtClean="0">
                <a:latin typeface="Arial" panose="020B0604020202020204" pitchFamily="34" charset="0"/>
                <a:cs typeface="Arial" panose="020B0604020202020204" pitchFamily="34" charset="0"/>
              </a:rPr>
              <a:t>OCR</a:t>
            </a:r>
            <a:r>
              <a:rPr lang="en-US" dirty="0">
                <a:cs typeface="Arial" panose="020B0604020202020204" pitchFamily="34" charset="0"/>
              </a:rPr>
              <a:t> </a:t>
            </a:r>
            <a:r>
              <a:rPr lang="en-US" dirty="0" smtClean="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146" y="1257272"/>
            <a:ext cx="6349043" cy="155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89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Agenda </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603849" y="1733909"/>
            <a:ext cx="11176818" cy="4649638"/>
          </a:xfrm>
        </p:spPr>
        <p:txBody>
          <a:bodyPr>
            <a:normAutofit/>
          </a:bodyPr>
          <a:lstStyle/>
          <a:p>
            <a:pPr marL="571500" indent="-571500">
              <a:lnSpc>
                <a:spcPct val="100000"/>
              </a:lnSpc>
              <a:spcBef>
                <a:spcPts val="0"/>
              </a:spcBef>
              <a:spcAft>
                <a:spcPts val="0"/>
              </a:spcAft>
              <a:defRPr/>
            </a:pPr>
            <a:r>
              <a:rPr lang="en-US" sz="4400" dirty="0" smtClean="0">
                <a:solidFill>
                  <a:srgbClr val="030201"/>
                </a:solidFill>
                <a:latin typeface="Arial" panose="020B0604020202020204" pitchFamily="34" charset="0"/>
                <a:cs typeface="Arial" panose="020B0604020202020204" pitchFamily="34" charset="0"/>
              </a:rPr>
              <a:t>Defining </a:t>
            </a:r>
            <a:r>
              <a:rPr lang="en-US" sz="4400" dirty="0">
                <a:solidFill>
                  <a:srgbClr val="030201"/>
                </a:solidFill>
                <a:latin typeface="Arial" panose="020B0604020202020204" pitchFamily="34" charset="0"/>
                <a:cs typeface="Arial" panose="020B0604020202020204" pitchFamily="34" charset="0"/>
              </a:rPr>
              <a:t>data stewardship and your responsibilities  </a:t>
            </a:r>
          </a:p>
          <a:p>
            <a:pPr indent="-457200">
              <a:spcBef>
                <a:spcPct val="20000"/>
              </a:spcBef>
              <a:defRPr/>
            </a:pPr>
            <a:r>
              <a:rPr lang="en-US" sz="4400" dirty="0">
                <a:solidFill>
                  <a:srgbClr val="030201"/>
                </a:solidFill>
                <a:latin typeface="Arial" panose="020B0604020202020204" pitchFamily="34" charset="0"/>
                <a:cs typeface="Arial" panose="020B0604020202020204" pitchFamily="34" charset="0"/>
              </a:rPr>
              <a:t>Safeguarding confidential information</a:t>
            </a:r>
          </a:p>
          <a:p>
            <a:pPr indent="-457200">
              <a:spcBef>
                <a:spcPct val="20000"/>
              </a:spcBef>
              <a:defRPr/>
            </a:pPr>
            <a:r>
              <a:rPr lang="en-US" sz="4400" dirty="0">
                <a:solidFill>
                  <a:srgbClr val="030201"/>
                </a:solidFill>
                <a:latin typeface="Arial" panose="020B0604020202020204" pitchFamily="34" charset="0"/>
                <a:cs typeface="Arial" panose="020B0604020202020204" pitchFamily="34" charset="0"/>
              </a:rPr>
              <a:t>DOs and DON’Ts </a:t>
            </a:r>
          </a:p>
          <a:p>
            <a:pPr indent="-457200">
              <a:spcBef>
                <a:spcPct val="20000"/>
              </a:spcBef>
              <a:defRPr/>
            </a:pPr>
            <a:r>
              <a:rPr lang="en-US" sz="4400" dirty="0">
                <a:solidFill>
                  <a:srgbClr val="030201"/>
                </a:solidFill>
                <a:latin typeface="Arial" panose="020B0604020202020204" pitchFamily="34" charset="0"/>
                <a:cs typeface="Arial" panose="020B0604020202020204" pitchFamily="34" charset="0"/>
              </a:rPr>
              <a:t>Current security threats</a:t>
            </a:r>
          </a:p>
          <a:p>
            <a:pPr indent="-457200">
              <a:spcBef>
                <a:spcPct val="20000"/>
              </a:spcBef>
              <a:defRPr/>
            </a:pPr>
            <a:r>
              <a:rPr lang="en-US" sz="4400" dirty="0">
                <a:solidFill>
                  <a:srgbClr val="030201"/>
                </a:solidFill>
                <a:latin typeface="Arial" panose="020B0604020202020204" pitchFamily="34" charset="0"/>
                <a:cs typeface="Arial" panose="020B0604020202020204" pitchFamily="34" charset="0"/>
              </a:rPr>
              <a:t>Tools and resources</a:t>
            </a:r>
          </a:p>
        </p:txBody>
      </p:sp>
    </p:spTree>
    <p:extLst>
      <p:ext uri="{BB962C8B-B14F-4D97-AF65-F5344CB8AC3E}">
        <p14:creationId xmlns:p14="http://schemas.microsoft.com/office/powerpoint/2010/main" val="460188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Protect Yourself</a:t>
            </a:r>
          </a:p>
        </p:txBody>
      </p:sp>
      <p:sp>
        <p:nvSpPr>
          <p:cNvPr id="3" name="Text Placeholder 2"/>
          <p:cNvSpPr>
            <a:spLocks noGrp="1"/>
          </p:cNvSpPr>
          <p:nvPr>
            <p:ph type="body" sz="quarter" idx="13"/>
          </p:nvPr>
        </p:nvSpPr>
        <p:spPr>
          <a:xfrm>
            <a:off x="380571" y="2070340"/>
            <a:ext cx="11400095" cy="4019909"/>
          </a:xfrm>
        </p:spPr>
        <p:txBody>
          <a:bodyPr/>
          <a:lstStyle/>
          <a:p>
            <a:pPr marL="228600" indent="0">
              <a:buNone/>
            </a:pPr>
            <a:r>
              <a:rPr lang="en-US" sz="3600" b="1" dirty="0">
                <a:solidFill>
                  <a:srgbClr val="7C6316"/>
                </a:solidFill>
                <a:latin typeface="Arial" panose="020B0604020202020204" pitchFamily="34" charset="0"/>
                <a:cs typeface="Arial" panose="020B0604020202020204" pitchFamily="34" charset="0"/>
              </a:rPr>
              <a:t>Don’t click on links and don’t open attachments from unknown or unexpected </a:t>
            </a:r>
            <a:r>
              <a:rPr lang="en-US" sz="3600" b="1" dirty="0" smtClean="0">
                <a:solidFill>
                  <a:srgbClr val="7C6316"/>
                </a:solidFill>
                <a:latin typeface="Arial" panose="020B0604020202020204" pitchFamily="34" charset="0"/>
                <a:cs typeface="Arial" panose="020B0604020202020204" pitchFamily="34" charset="0"/>
              </a:rPr>
              <a:t>sources</a:t>
            </a:r>
            <a:endParaRPr lang="en-US" b="1" i="1" dirty="0" smtClean="0">
              <a:solidFill>
                <a:srgbClr val="7C6316"/>
              </a:solidFill>
              <a:latin typeface="Georgia" pitchFamily="1" charset="0"/>
            </a:endParaRPr>
          </a:p>
          <a:p>
            <a:pPr marL="228600" indent="0">
              <a:buNone/>
            </a:pPr>
            <a:r>
              <a:rPr lang="en-US" b="1" i="1" dirty="0">
                <a:solidFill>
                  <a:srgbClr val="7C6316"/>
                </a:solidFill>
                <a:latin typeface="Georgia" pitchFamily="1" charset="0"/>
              </a:rPr>
              <a:t>	</a:t>
            </a:r>
            <a:r>
              <a:rPr lang="en-US" b="1" i="1" dirty="0" smtClean="0">
                <a:solidFill>
                  <a:srgbClr val="7C6316"/>
                </a:solidFill>
                <a:latin typeface="Georgia" pitchFamily="1" charset="0"/>
              </a:rPr>
              <a:t>			</a:t>
            </a:r>
            <a:endParaRPr lang="en-US" b="1" i="1" dirty="0">
              <a:solidFill>
                <a:srgbClr val="7C6316"/>
              </a:solidFill>
              <a:latin typeface="Georgia" pitchFamily="1" charset="0"/>
            </a:endParaRPr>
          </a:p>
          <a:p>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19909" y="3605842"/>
            <a:ext cx="4097548" cy="2544792"/>
          </a:xfrm>
          <a:prstGeom prst="rect">
            <a:avLst/>
          </a:prstGeom>
        </p:spPr>
      </p:pic>
    </p:spTree>
    <p:extLst>
      <p:ext uri="{BB962C8B-B14F-4D97-AF65-F5344CB8AC3E}">
        <p14:creationId xmlns:p14="http://schemas.microsoft.com/office/powerpoint/2010/main" val="345714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Smartphone/Tablet Security </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65825" y="1699404"/>
            <a:ext cx="11314842" cy="4597879"/>
          </a:xfrm>
        </p:spPr>
        <p:txBody>
          <a:bodyPr/>
          <a:lstStyle/>
          <a:p>
            <a:pPr>
              <a:spcBef>
                <a:spcPct val="0"/>
              </a:spcBef>
              <a:buNone/>
            </a:pPr>
            <a:r>
              <a:rPr lang="en-US" altLang="en-US" dirty="0">
                <a:latin typeface="Arial" panose="020B0604020202020204" pitchFamily="34" charset="0"/>
                <a:cs typeface="Arial" panose="020B0604020202020204" pitchFamily="34" charset="0"/>
              </a:rPr>
              <a:t>If you use a smartphone or tablet to conduct UW business, such as accessing your UW email:</a:t>
            </a:r>
          </a:p>
          <a:p>
            <a:pPr lvl="1">
              <a:spcBef>
                <a:spcPct val="0"/>
              </a:spcBef>
              <a:spcAft>
                <a:spcPts val="1000"/>
              </a:spcAft>
              <a:buFont typeface="Arial" charset="0"/>
              <a:buChar char="•"/>
            </a:pPr>
            <a:r>
              <a:rPr lang="en-US" altLang="en-US" dirty="0">
                <a:latin typeface="Arial" panose="020B0604020202020204" pitchFamily="34" charset="0"/>
                <a:cs typeface="Arial" panose="020B0604020202020204" pitchFamily="34" charset="0"/>
              </a:rPr>
              <a:t>Auto lock device and use a strong password</a:t>
            </a:r>
          </a:p>
          <a:p>
            <a:pPr lvl="1">
              <a:spcBef>
                <a:spcPct val="0"/>
              </a:spcBef>
              <a:spcAft>
                <a:spcPts val="1000"/>
              </a:spcAft>
              <a:buFont typeface="Arial" charset="0"/>
              <a:buChar char="•"/>
            </a:pPr>
            <a:r>
              <a:rPr lang="en-US" altLang="en-US" dirty="0">
                <a:latin typeface="Arial" panose="020B0604020202020204" pitchFamily="34" charset="0"/>
                <a:cs typeface="Arial" panose="020B0604020202020204" pitchFamily="34" charset="0"/>
              </a:rPr>
              <a:t>Enable encryption on the device</a:t>
            </a:r>
          </a:p>
          <a:p>
            <a:pPr lvl="1">
              <a:spcBef>
                <a:spcPct val="0"/>
              </a:spcBef>
              <a:spcAft>
                <a:spcPts val="1000"/>
              </a:spcAft>
              <a:buFont typeface="Arial" charset="0"/>
              <a:buChar char="•"/>
            </a:pPr>
            <a:r>
              <a:rPr lang="en-US" altLang="en-US" dirty="0">
                <a:latin typeface="Arial" panose="020B0604020202020204" pitchFamily="34" charset="0"/>
                <a:cs typeface="Arial" panose="020B0604020202020204" pitchFamily="34" charset="0"/>
              </a:rPr>
              <a:t>Set an automatic lockout timer on the device</a:t>
            </a:r>
          </a:p>
          <a:p>
            <a:pPr lvl="1">
              <a:spcBef>
                <a:spcPct val="0"/>
              </a:spcBef>
              <a:spcAft>
                <a:spcPts val="1000"/>
              </a:spcAft>
              <a:buFont typeface="Arial" charset="0"/>
              <a:buChar char="•"/>
            </a:pPr>
            <a:r>
              <a:rPr lang="en-US" altLang="en-US" dirty="0" smtClean="0">
                <a:latin typeface="Arial" panose="020B0604020202020204" pitchFamily="34" charset="0"/>
                <a:cs typeface="Arial" panose="020B0604020202020204" pitchFamily="34" charset="0"/>
              </a:rPr>
              <a:t>Enable Erase data to erase all data after 10 failed passcode attempts </a:t>
            </a:r>
            <a:endParaRPr lang="en-US" altLang="en-US" dirty="0">
              <a:latin typeface="Arial" panose="020B0604020202020204" pitchFamily="34" charset="0"/>
              <a:cs typeface="Arial" panose="020B0604020202020204" pitchFamily="34" charset="0"/>
            </a:endParaRPr>
          </a:p>
          <a:p>
            <a:pPr lvl="1">
              <a:spcBef>
                <a:spcPct val="0"/>
              </a:spcBef>
              <a:spcAft>
                <a:spcPts val="1000"/>
              </a:spcAft>
              <a:buFont typeface="Arial" charset="0"/>
              <a:buChar char="•"/>
            </a:pPr>
            <a:r>
              <a:rPr lang="en-US" altLang="en-US" dirty="0" smtClean="0">
                <a:latin typeface="Arial" panose="020B0604020202020204" pitchFamily="34" charset="0"/>
                <a:cs typeface="Arial" panose="020B0604020202020204" pitchFamily="34" charset="0"/>
              </a:rPr>
              <a:t>Enable </a:t>
            </a:r>
            <a:r>
              <a:rPr lang="en-US" altLang="en-US" dirty="0">
                <a:latin typeface="Arial" panose="020B0604020202020204" pitchFamily="34" charset="0"/>
                <a:cs typeface="Arial" panose="020B0604020202020204" pitchFamily="34" charset="0"/>
              </a:rPr>
              <a:t>“find my phone” function</a:t>
            </a:r>
          </a:p>
          <a:p>
            <a:pPr lvl="1">
              <a:spcBef>
                <a:spcPct val="0"/>
              </a:spcBef>
              <a:spcAft>
                <a:spcPts val="1000"/>
              </a:spcAft>
              <a:buFont typeface="Arial" charset="0"/>
              <a:buChar char="•"/>
            </a:pPr>
            <a:r>
              <a:rPr lang="en-US" altLang="en-US" dirty="0">
                <a:latin typeface="Arial" panose="020B0604020202020204" pitchFamily="34" charset="0"/>
                <a:cs typeface="Arial" panose="020B0604020202020204" pitchFamily="34" charset="0"/>
              </a:rPr>
              <a:t>Don’t use cloud back up services, such as iCloud or Google Drive, unless it is an approved cloud by UW Medicine IT Security for PHI or FERPA data</a:t>
            </a:r>
          </a:p>
          <a:p>
            <a:pPr lvl="1">
              <a:spcBef>
                <a:spcPct val="0"/>
              </a:spcBef>
              <a:spcAft>
                <a:spcPts val="1000"/>
              </a:spcAft>
              <a:buFont typeface="Arial" charset="0"/>
              <a:buChar char="•"/>
            </a:pPr>
            <a:r>
              <a:rPr lang="en-US" altLang="en-US" dirty="0">
                <a:latin typeface="Arial" panose="020B0604020202020204" pitchFamily="34" charset="0"/>
                <a:cs typeface="Arial" panose="020B0604020202020204" pitchFamily="34" charset="0"/>
              </a:rPr>
              <a:t>Don’t store data on the SIM card</a:t>
            </a:r>
          </a:p>
          <a:p>
            <a:pPr marL="228600" indent="0">
              <a:buNone/>
            </a:pPr>
            <a:endParaRPr lang="en-US" dirty="0"/>
          </a:p>
        </p:txBody>
      </p:sp>
    </p:spTree>
    <p:extLst>
      <p:ext uri="{BB962C8B-B14F-4D97-AF65-F5344CB8AC3E}">
        <p14:creationId xmlns:p14="http://schemas.microsoft.com/office/powerpoint/2010/main" val="333382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Incident Reporting</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52091" y="1811547"/>
            <a:ext cx="11228576" cy="4411700"/>
          </a:xfrm>
        </p:spPr>
        <p:txBody>
          <a:bodyPr/>
          <a:lstStyle/>
          <a:p>
            <a:pPr indent="-457200">
              <a:defRPr/>
            </a:pPr>
            <a:r>
              <a:rPr lang="en-US" sz="2800" dirty="0">
                <a:latin typeface="Arial" panose="020B0604020202020204" pitchFamily="34" charset="0"/>
                <a:cs typeface="Arial" panose="020B0604020202020204" pitchFamily="34" charset="0"/>
              </a:rPr>
              <a:t>If you get infected, or think you may be infected, contact DOM IT at </a:t>
            </a:r>
            <a:r>
              <a:rPr lang="en-US" sz="2800" dirty="0" smtClean="0">
                <a:latin typeface="Arial" panose="020B0604020202020204" pitchFamily="34" charset="0"/>
                <a:cs typeface="Arial" panose="020B0604020202020204" pitchFamily="34" charset="0"/>
              </a:rPr>
              <a:t>domhelp@uw.edu</a:t>
            </a:r>
            <a:endParaRPr lang="en-US" sz="2800" dirty="0">
              <a:latin typeface="Arial" panose="020B0604020202020204" pitchFamily="34" charset="0"/>
              <a:cs typeface="Arial" panose="020B0604020202020204" pitchFamily="34" charset="0"/>
            </a:endParaRPr>
          </a:p>
          <a:p>
            <a:pPr indent="-457200">
              <a:defRPr/>
            </a:pPr>
            <a:r>
              <a:rPr lang="en-US" sz="2800" dirty="0">
                <a:latin typeface="Arial" panose="020B0604020202020204" pitchFamily="34" charset="0"/>
                <a:cs typeface="Arial" panose="020B0604020202020204" pitchFamily="34" charset="0"/>
              </a:rPr>
              <a:t>Report information security incidents when they occur to DOM </a:t>
            </a:r>
            <a:r>
              <a:rPr lang="en-US" sz="2800" dirty="0" smtClean="0">
                <a:latin typeface="Arial" panose="020B0604020202020204" pitchFamily="34" charset="0"/>
                <a:cs typeface="Arial" panose="020B0604020202020204" pitchFamily="34" charset="0"/>
              </a:rPr>
              <a:t>IT </a:t>
            </a:r>
            <a:endParaRPr lang="en-US" sz="2800" dirty="0">
              <a:latin typeface="Arial" panose="020B0604020202020204" pitchFamily="34" charset="0"/>
              <a:cs typeface="Arial" panose="020B0604020202020204" pitchFamily="34" charset="0"/>
            </a:endParaRPr>
          </a:p>
          <a:p>
            <a:pPr indent="-457200">
              <a:defRPr/>
            </a:pPr>
            <a:r>
              <a:rPr lang="en-US" sz="2800" dirty="0">
                <a:latin typeface="Arial" panose="020B0604020202020204" pitchFamily="34" charset="0"/>
                <a:cs typeface="Arial" panose="020B0604020202020204" pitchFamily="34" charset="0"/>
              </a:rPr>
              <a:t>Report the loss or theft of PHI to UW Medicine Compliance at 206.543.3098 or </a:t>
            </a:r>
            <a:r>
              <a:rPr lang="en-US" sz="2800" dirty="0" smtClean="0">
                <a:latin typeface="Arial" panose="020B0604020202020204" pitchFamily="34" charset="0"/>
                <a:cs typeface="Arial" panose="020B0604020202020204" pitchFamily="34" charset="0"/>
                <a:hlinkClick r:id="rId2"/>
              </a:rPr>
              <a:t>comply@uw.edu</a:t>
            </a:r>
            <a:endParaRPr lang="en-US" sz="2800" dirty="0" smtClean="0">
              <a:latin typeface="Arial" panose="020B0604020202020204" pitchFamily="34" charset="0"/>
              <a:cs typeface="Arial" panose="020B0604020202020204" pitchFamily="34" charset="0"/>
            </a:endParaRPr>
          </a:p>
          <a:p>
            <a:pPr marL="228600" indent="0">
              <a:buNone/>
            </a:pPr>
            <a:endParaRPr lang="en-US" dirty="0"/>
          </a:p>
          <a:p>
            <a:pPr lvl="8"/>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44156"/>
            <a:ext cx="2103392" cy="150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18" b="18148"/>
          <a:stretch/>
        </p:blipFill>
        <p:spPr bwMode="auto">
          <a:xfrm>
            <a:off x="6019800" y="4699221"/>
            <a:ext cx="2362200" cy="170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88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pPr marL="228600" indent="0" algn="ctr">
              <a:buNone/>
            </a:pPr>
            <a:r>
              <a:rPr lang="en-US" sz="4800" b="1" dirty="0" smtClean="0">
                <a:latin typeface="Arial" panose="020B0604020202020204" pitchFamily="34" charset="0"/>
                <a:cs typeface="Arial" panose="020B0604020202020204" pitchFamily="34" charset="0"/>
              </a:rPr>
              <a:t>TOOLS and RESOURCES </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79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Tools to Assist You in Safeguarding Data </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77969" y="1595887"/>
            <a:ext cx="11202697" cy="4627360"/>
          </a:xfrm>
        </p:spPr>
        <p:txBody>
          <a:bodyPr/>
          <a:lstStyle/>
          <a:p>
            <a:r>
              <a:rPr lang="en-US" dirty="0">
                <a:latin typeface="Arial" panose="020B0604020202020204" pitchFamily="34" charset="0"/>
                <a:cs typeface="Arial" panose="020B0604020202020204" pitchFamily="34" charset="0"/>
              </a:rPr>
              <a:t>Creating strong passwords</a:t>
            </a:r>
          </a:p>
          <a:p>
            <a:pPr marL="457200" lvl="1" indent="0">
              <a:buNone/>
            </a:pPr>
            <a:r>
              <a:rPr lang="en-US" sz="1800" dirty="0">
                <a:latin typeface="Arial" panose="020B0604020202020204" pitchFamily="34" charset="0"/>
                <a:cs typeface="Arial" panose="020B0604020202020204" pitchFamily="34" charset="0"/>
                <a:hlinkClick r:id="rId2"/>
              </a:rPr>
              <a:t>https://depts.washington.edu/uwmedsec/restricted/accounts-and-passwords/</a:t>
            </a:r>
            <a:r>
              <a:rPr lang="en-US" sz="18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How to encrypt </a:t>
            </a:r>
          </a:p>
          <a:p>
            <a:pPr marL="457200" lvl="1" indent="0">
              <a:buNone/>
            </a:pPr>
            <a:r>
              <a:rPr lang="en-US" sz="1800" dirty="0">
                <a:latin typeface="Arial" panose="020B0604020202020204" pitchFamily="34" charset="0"/>
                <a:cs typeface="Arial" panose="020B0604020202020204" pitchFamily="34" charset="0"/>
                <a:hlinkClick r:id="rId3"/>
              </a:rPr>
              <a:t>https://depts.washington.edu/uwmedsec/restricted/guidance/encryption/</a:t>
            </a: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Securing your physical space </a:t>
            </a:r>
          </a:p>
          <a:p>
            <a:pPr lvl="1"/>
            <a:r>
              <a:rPr lang="en-US" sz="1800" dirty="0">
                <a:latin typeface="Arial" panose="020B0604020202020204" pitchFamily="34" charset="0"/>
                <a:cs typeface="Arial" panose="020B0604020202020204" pitchFamily="34" charset="0"/>
              </a:rPr>
              <a:t>Contact your building facilities department</a:t>
            </a:r>
          </a:p>
          <a:p>
            <a:pPr>
              <a:defRPr/>
            </a:pPr>
            <a:r>
              <a:rPr lang="en-US" altLang="en-US" dirty="0">
                <a:latin typeface="Arial" panose="020B0604020202020204" pitchFamily="34" charset="0"/>
                <a:cs typeface="Arial" panose="020B0604020202020204" pitchFamily="34" charset="0"/>
              </a:rPr>
              <a:t>Education and training materials </a:t>
            </a:r>
            <a:r>
              <a:rPr lang="en-US" altLang="en-US" sz="1800" dirty="0">
                <a:latin typeface="Arial" panose="020B0604020202020204" pitchFamily="34" charset="0"/>
                <a:cs typeface="Arial" panose="020B0604020202020204" pitchFamily="34" charset="0"/>
                <a:hlinkClick r:id="rId4"/>
              </a:rPr>
              <a:t>https://depts.washington.edu/uwmedsec/restricted/training/</a:t>
            </a:r>
            <a:endParaRPr lang="en-US" altLang="en-US" sz="18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UW Medicine Privacy, Confidentiality and Information Security Agreement (PCISA)</a:t>
            </a:r>
          </a:p>
          <a:p>
            <a:pPr marL="0" indent="0">
              <a:spcBef>
                <a:spcPct val="0"/>
              </a:spcBef>
              <a:buNone/>
              <a:defRPr/>
            </a:pPr>
            <a:r>
              <a:rPr lang="en-US" altLang="en-US" sz="2000" dirty="0">
                <a:latin typeface="Arial" panose="020B0604020202020204" pitchFamily="34" charset="0"/>
                <a:cs typeface="Arial" panose="020B0604020202020204" pitchFamily="34" charset="0"/>
              </a:rPr>
              <a:t>      </a:t>
            </a:r>
            <a:r>
              <a:rPr lang="en-US" sz="1800" dirty="0">
                <a:solidFill>
                  <a:srgbClr val="7C6316"/>
                </a:solidFill>
                <a:latin typeface="Arial" panose="020B0604020202020204" pitchFamily="34" charset="0"/>
                <a:cs typeface="Arial" panose="020B0604020202020204" pitchFamily="34" charset="0"/>
                <a:hlinkClick r:id="rId5"/>
              </a:rPr>
              <a:t>http://depts.washington.edu/comply/docs/002_F1.pdf</a:t>
            </a:r>
            <a:r>
              <a:rPr lang="en-US" sz="1800" dirty="0">
                <a:solidFill>
                  <a:srgbClr val="7C6316"/>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72178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Cloud Resources </a:t>
            </a:r>
          </a:p>
        </p:txBody>
      </p:sp>
      <p:sp>
        <p:nvSpPr>
          <p:cNvPr id="3" name="Text Placeholder 2"/>
          <p:cNvSpPr>
            <a:spLocks noGrp="1"/>
          </p:cNvSpPr>
          <p:nvPr>
            <p:ph type="body" sz="quarter" idx="13"/>
          </p:nvPr>
        </p:nvSpPr>
        <p:spPr>
          <a:xfrm>
            <a:off x="442026" y="1935056"/>
            <a:ext cx="11416278" cy="3879148"/>
          </a:xfrm>
        </p:spPr>
        <p:txBody>
          <a:bodyPr/>
          <a:lstStyle/>
          <a:p>
            <a:pPr>
              <a:defRPr/>
            </a:pPr>
            <a:r>
              <a:rPr lang="en-US" sz="3200" dirty="0">
                <a:latin typeface="Arial" panose="020B0604020202020204" pitchFamily="34" charset="0"/>
                <a:cs typeface="Arial" panose="020B0604020202020204" pitchFamily="34" charset="0"/>
              </a:rPr>
              <a:t>One Drive for Business (formerly UW SkyDrive Pro)</a:t>
            </a:r>
          </a:p>
          <a:p>
            <a:pPr marL="347472" indent="-347472">
              <a:defRPr/>
            </a:pPr>
            <a:endParaRPr lang="en-US" sz="3200" dirty="0">
              <a:latin typeface="Arial" panose="020B0604020202020204" pitchFamily="34" charset="0"/>
              <a:cs typeface="Arial" panose="020B0604020202020204" pitchFamily="34" charset="0"/>
            </a:endParaRPr>
          </a:p>
          <a:p>
            <a:pPr marL="347472" indent="-347472">
              <a:defRPr/>
            </a:pPr>
            <a:r>
              <a:rPr lang="en-US" sz="2800" dirty="0">
                <a:latin typeface="Arial" panose="020B0604020202020204" pitchFamily="34" charset="0"/>
                <a:cs typeface="Arial" panose="020B0604020202020204" pitchFamily="34" charset="0"/>
              </a:rPr>
              <a:t>requires UW </a:t>
            </a:r>
            <a:r>
              <a:rPr lang="en-US" sz="2800" dirty="0" err="1">
                <a:latin typeface="Arial" panose="020B0604020202020204" pitchFamily="34" charset="0"/>
                <a:cs typeface="Arial" panose="020B0604020202020204" pitchFamily="34" charset="0"/>
              </a:rPr>
              <a:t>NetID</a:t>
            </a:r>
            <a:r>
              <a:rPr lang="en-US" sz="2800" dirty="0">
                <a:latin typeface="Arial" panose="020B0604020202020204" pitchFamily="34" charset="0"/>
                <a:cs typeface="Arial" panose="020B0604020202020204" pitchFamily="34" charset="0"/>
              </a:rPr>
              <a:t>  </a:t>
            </a:r>
          </a:p>
          <a:p>
            <a:pPr marL="1033462" lvl="1" indent="0">
              <a:buNone/>
              <a:defRPr/>
            </a:pPr>
            <a:r>
              <a:rPr lang="en-US" b="1" dirty="0">
                <a:latin typeface="Arial" panose="020B0604020202020204" pitchFamily="34" charset="0"/>
                <a:cs typeface="Arial" panose="020B0604020202020204" pitchFamily="34" charset="0"/>
                <a:hlinkClick r:id="rId2"/>
              </a:rPr>
              <a:t>https://depts.washington.edu/uwsom/information-technology/skydrivepro</a:t>
            </a:r>
            <a:endParaRPr lang="en-US" b="1" dirty="0">
              <a:latin typeface="Arial" panose="020B0604020202020204" pitchFamily="34" charset="0"/>
              <a:cs typeface="Arial" panose="020B0604020202020204" pitchFamily="34" charset="0"/>
            </a:endParaRPr>
          </a:p>
          <a:p>
            <a:pPr marL="1033462" lvl="1" indent="0">
              <a:buNone/>
              <a:defRPr/>
            </a:pPr>
            <a:endParaRPr lang="en-US" b="1" dirty="0">
              <a:latin typeface="Arial" panose="020B0604020202020204" pitchFamily="34" charset="0"/>
              <a:cs typeface="Arial" panose="020B0604020202020204" pitchFamily="34" charset="0"/>
              <a:hlinkClick r:id="rId3"/>
            </a:endParaRPr>
          </a:p>
          <a:p>
            <a:pPr marL="1033462" lvl="1" indent="0">
              <a:buNone/>
              <a:defRPr/>
            </a:pPr>
            <a:r>
              <a:rPr lang="en-US" b="1" dirty="0">
                <a:latin typeface="Arial" panose="020B0604020202020204" pitchFamily="34" charset="0"/>
                <a:cs typeface="Arial" panose="020B0604020202020204" pitchFamily="34" charset="0"/>
                <a:hlinkClick r:id="rId3"/>
              </a:rPr>
              <a:t>http://www.washington.edu/itconnect/wares/online-storage/onedrive/</a:t>
            </a:r>
            <a:endParaRPr lang="en-US" b="1" dirty="0">
              <a:latin typeface="Arial" panose="020B0604020202020204" pitchFamily="34" charset="0"/>
              <a:cs typeface="Arial" panose="020B0604020202020204" pitchFamily="34" charset="0"/>
            </a:endParaRPr>
          </a:p>
          <a:p>
            <a:pPr marL="2286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16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Phishing Resources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364389" y="1915064"/>
            <a:ext cx="11416278" cy="4308183"/>
          </a:xfrm>
        </p:spPr>
        <p:txBody>
          <a:bodyPr/>
          <a:lstStyle/>
          <a:p>
            <a:pPr>
              <a:defRPr/>
            </a:pPr>
            <a:r>
              <a:rPr lang="en-US" sz="2800" dirty="0">
                <a:latin typeface="Arial" panose="020B0604020202020204" pitchFamily="34" charset="0"/>
                <a:cs typeface="Arial" panose="020B0604020202020204" pitchFamily="34" charset="0"/>
              </a:rPr>
              <a:t>Educational Tools</a:t>
            </a:r>
          </a:p>
          <a:p>
            <a:pPr indent="-457200">
              <a:defRPr/>
            </a:pPr>
            <a:r>
              <a:rPr lang="en-US" sz="2800" dirty="0">
                <a:latin typeface="Arial" panose="020B0604020202020204" pitchFamily="34" charset="0"/>
                <a:cs typeface="Arial" panose="020B0604020202020204" pitchFamily="34" charset="0"/>
              </a:rPr>
              <a:t>UW Medicine IT Security Phishing and Spam Email Guidance: </a:t>
            </a:r>
            <a:r>
              <a:rPr lang="en-US" sz="2800" dirty="0">
                <a:latin typeface="Arial" panose="020B0604020202020204" pitchFamily="34" charset="0"/>
                <a:cs typeface="Arial" panose="020B0604020202020204" pitchFamily="34" charset="0"/>
                <a:hlinkClick r:id="rId2"/>
              </a:rPr>
              <a:t>https://depts.washington.edu/uwmedsec/restricted/guidance/phishing-and-spam-email-guidance</a:t>
            </a:r>
            <a:r>
              <a:rPr lang="en-US" sz="2800" dirty="0" smtClean="0">
                <a:latin typeface="Arial" panose="020B0604020202020204" pitchFamily="34" charset="0"/>
                <a:cs typeface="Arial" panose="020B0604020202020204" pitchFamily="34" charset="0"/>
                <a:hlinkClick r:id="rId2"/>
              </a:rPr>
              <a:t>/</a:t>
            </a:r>
            <a:endParaRPr lang="en-US" sz="2800" dirty="0">
              <a:latin typeface="Arial" panose="020B0604020202020204" pitchFamily="34" charset="0"/>
              <a:cs typeface="Arial" panose="020B0604020202020204" pitchFamily="34" charset="0"/>
            </a:endParaRPr>
          </a:p>
          <a:p>
            <a:pPr indent="-457200">
              <a:defRPr/>
            </a:pPr>
            <a:r>
              <a:rPr lang="en-US" sz="2800" dirty="0">
                <a:latin typeface="Arial" panose="020B0604020202020204" pitchFamily="34" charset="0"/>
                <a:cs typeface="Arial" panose="020B0604020202020204" pitchFamily="34" charset="0"/>
              </a:rPr>
              <a:t>Office of the Chief Information Security Officer phishing video:  </a:t>
            </a:r>
            <a:r>
              <a:rPr lang="en-US" sz="2800" dirty="0">
                <a:latin typeface="Arial" panose="020B0604020202020204" pitchFamily="34" charset="0"/>
                <a:cs typeface="Arial" panose="020B0604020202020204" pitchFamily="34" charset="0"/>
                <a:hlinkClick r:id="rId3"/>
              </a:rPr>
              <a:t>https://ciso.uw.edu/education/online-training/#phishing</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1997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Other Resources </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48573" y="1716658"/>
            <a:ext cx="11332093" cy="4506590"/>
          </a:xfrm>
        </p:spPr>
        <p:txBody>
          <a:bodyPr/>
          <a:lstStyle/>
          <a:p>
            <a:pPr>
              <a:defRPr/>
            </a:pPr>
            <a:r>
              <a:rPr lang="en-US" dirty="0">
                <a:solidFill>
                  <a:srgbClr val="030201"/>
                </a:solidFill>
                <a:latin typeface="Arial" panose="020B0604020202020204" pitchFamily="34" charset="0"/>
                <a:cs typeface="Arial" panose="020B0604020202020204" pitchFamily="34" charset="0"/>
              </a:rPr>
              <a:t>Office of the Chief Information Security Officer</a:t>
            </a:r>
          </a:p>
          <a:p>
            <a:pPr lvl="1">
              <a:defRPr/>
            </a:pPr>
            <a:r>
              <a:rPr lang="en-US" dirty="0">
                <a:solidFill>
                  <a:srgbClr val="030201"/>
                </a:solidFill>
                <a:latin typeface="Arial" panose="020B0604020202020204" pitchFamily="34" charset="0"/>
                <a:cs typeface="Arial" panose="020B0604020202020204" pitchFamily="34" charset="0"/>
                <a:hlinkClick r:id="rId2"/>
              </a:rPr>
              <a:t>http://ciso.washington.edu/</a:t>
            </a:r>
            <a:endParaRPr lang="en-US" dirty="0">
              <a:solidFill>
                <a:srgbClr val="030201"/>
              </a:solidFill>
              <a:latin typeface="Arial" panose="020B0604020202020204" pitchFamily="34" charset="0"/>
              <a:cs typeface="Arial" panose="020B0604020202020204" pitchFamily="34" charset="0"/>
            </a:endParaRPr>
          </a:p>
          <a:p>
            <a:pPr lvl="1">
              <a:defRPr/>
            </a:pPr>
            <a:endParaRPr lang="en-US" dirty="0">
              <a:solidFill>
                <a:srgbClr val="030201"/>
              </a:solidFill>
              <a:latin typeface="Arial" panose="020B0604020202020204" pitchFamily="34" charset="0"/>
              <a:cs typeface="Arial" panose="020B0604020202020204" pitchFamily="34" charset="0"/>
            </a:endParaRPr>
          </a:p>
          <a:p>
            <a:pPr>
              <a:defRPr/>
            </a:pPr>
            <a:r>
              <a:rPr lang="en-US" dirty="0">
                <a:solidFill>
                  <a:srgbClr val="030201"/>
                </a:solidFill>
                <a:latin typeface="Arial" panose="020B0604020202020204" pitchFamily="34" charset="0"/>
                <a:cs typeface="Arial" panose="020B0604020202020204" pitchFamily="34" charset="0"/>
              </a:rPr>
              <a:t>UW Medicine IT Security (requires UW </a:t>
            </a:r>
            <a:r>
              <a:rPr lang="en-US" dirty="0" err="1">
                <a:solidFill>
                  <a:srgbClr val="030201"/>
                </a:solidFill>
                <a:latin typeface="Arial" panose="020B0604020202020204" pitchFamily="34" charset="0"/>
                <a:cs typeface="Arial" panose="020B0604020202020204" pitchFamily="34" charset="0"/>
              </a:rPr>
              <a:t>NetID</a:t>
            </a:r>
            <a:r>
              <a:rPr lang="en-US" dirty="0">
                <a:solidFill>
                  <a:srgbClr val="030201"/>
                </a:solidFill>
                <a:latin typeface="Arial" panose="020B0604020202020204" pitchFamily="34" charset="0"/>
                <a:cs typeface="Arial" panose="020B0604020202020204" pitchFamily="34" charset="0"/>
              </a:rPr>
              <a:t>)</a:t>
            </a:r>
          </a:p>
          <a:p>
            <a:pPr lvl="1">
              <a:defRPr/>
            </a:pPr>
            <a:r>
              <a:rPr lang="en-US" dirty="0">
                <a:solidFill>
                  <a:srgbClr val="030201"/>
                </a:solidFill>
                <a:latin typeface="Arial" panose="020B0604020202020204" pitchFamily="34" charset="0"/>
                <a:cs typeface="Arial" panose="020B0604020202020204" pitchFamily="34" charset="0"/>
                <a:hlinkClick r:id="rId3"/>
              </a:rPr>
              <a:t>https://depts.washington.edu/uwmedsec/restricted/about-its-security/</a:t>
            </a:r>
            <a:r>
              <a:rPr lang="en-US" dirty="0">
                <a:solidFill>
                  <a:srgbClr val="030201"/>
                </a:solidFill>
                <a:latin typeface="Arial" panose="020B0604020202020204" pitchFamily="34" charset="0"/>
                <a:cs typeface="Arial" panose="020B0604020202020204" pitchFamily="34" charset="0"/>
              </a:rPr>
              <a:t>  </a:t>
            </a:r>
          </a:p>
          <a:p>
            <a:pPr lvl="1">
              <a:defRPr/>
            </a:pPr>
            <a:endParaRPr lang="en-US" dirty="0">
              <a:solidFill>
                <a:srgbClr val="030201"/>
              </a:solidFill>
              <a:latin typeface="Arial" panose="020B0604020202020204" pitchFamily="34" charset="0"/>
              <a:cs typeface="Arial" panose="020B0604020202020204" pitchFamily="34" charset="0"/>
            </a:endParaRPr>
          </a:p>
          <a:p>
            <a:pPr>
              <a:defRPr/>
            </a:pPr>
            <a:r>
              <a:rPr lang="en-US" dirty="0">
                <a:solidFill>
                  <a:schemeClr val="tx2"/>
                </a:solidFill>
                <a:latin typeface="Arial" panose="020B0604020202020204" pitchFamily="34" charset="0"/>
                <a:cs typeface="Arial" panose="020B0604020202020204" pitchFamily="34" charset="0"/>
              </a:rPr>
              <a:t>UW Medicine Professionalism Policy</a:t>
            </a:r>
            <a:r>
              <a:rPr lang="en-US" dirty="0">
                <a:latin typeface="Arial" panose="020B0604020202020204" pitchFamily="34" charset="0"/>
                <a:cs typeface="Arial" panose="020B0604020202020204" pitchFamily="34" charset="0"/>
              </a:rPr>
              <a:t> </a:t>
            </a:r>
          </a:p>
          <a:p>
            <a:pPr lvl="1">
              <a:defRPr/>
            </a:pPr>
            <a:r>
              <a:rPr lang="en-US" dirty="0">
                <a:latin typeface="Arial" panose="020B0604020202020204" pitchFamily="34" charset="0"/>
                <a:cs typeface="Arial" panose="020B0604020202020204" pitchFamily="34" charset="0"/>
                <a:hlinkClick r:id="rId4"/>
              </a:rPr>
              <a:t>http://uwmedicine.washington.edu/Global/policies/Pages/Professional-Conduct.aspx</a:t>
            </a:r>
            <a:r>
              <a:rPr lang="en-US" dirty="0">
                <a:latin typeface="Arial" panose="020B0604020202020204" pitchFamily="34" charset="0"/>
                <a:cs typeface="Arial" panose="020B0604020202020204" pitchFamily="34" charset="0"/>
              </a:rPr>
              <a:t> </a:t>
            </a:r>
          </a:p>
          <a:p>
            <a:pPr>
              <a:defRPr/>
            </a:pPr>
            <a:endParaRPr lang="en-US" dirty="0">
              <a:solidFill>
                <a:srgbClr val="030201"/>
              </a:solidFill>
              <a:latin typeface="Georgia" panose="02040502050405020303" pitchFamily="18" charset="0"/>
            </a:endParaRPr>
          </a:p>
          <a:p>
            <a:pPr marL="342900" indent="-342900">
              <a:buFont typeface="Arial" charset="0"/>
              <a:buChar char="•"/>
              <a:defRPr/>
            </a:pPr>
            <a:endParaRPr lang="en-US" dirty="0">
              <a:solidFill>
                <a:srgbClr val="030201"/>
              </a:solidFill>
              <a:hlinkClick r:id="rId5"/>
            </a:endParaRPr>
          </a:p>
          <a:p>
            <a:pPr marL="228600" indent="0">
              <a:buNone/>
            </a:pPr>
            <a:endParaRPr lang="en-US" dirty="0"/>
          </a:p>
        </p:txBody>
      </p:sp>
    </p:spTree>
    <p:extLst>
      <p:ext uri="{BB962C8B-B14F-4D97-AF65-F5344CB8AC3E}">
        <p14:creationId xmlns:p14="http://schemas.microsoft.com/office/powerpoint/2010/main" val="413121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Contact Information </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672859" y="2009955"/>
            <a:ext cx="11107807" cy="4213292"/>
          </a:xfrm>
        </p:spPr>
        <p:txBody>
          <a:bodyPr/>
          <a:lstStyle/>
          <a:p>
            <a:pPr marL="288925">
              <a:spcAft>
                <a:spcPts val="0"/>
              </a:spcAft>
              <a:defRPr/>
            </a:pPr>
            <a:r>
              <a:rPr lang="en-US" sz="2800" dirty="0">
                <a:latin typeface="Arial" panose="020B0604020202020204" pitchFamily="34" charset="0"/>
                <a:cs typeface="Arial" panose="020B0604020202020204" pitchFamily="34" charset="0"/>
              </a:rPr>
              <a:t>Dean of Medicine IT: </a:t>
            </a:r>
            <a:r>
              <a:rPr lang="en-US" sz="2800" dirty="0">
                <a:latin typeface="Arial" panose="020B0604020202020204" pitchFamily="34" charset="0"/>
                <a:cs typeface="Arial" panose="020B0604020202020204" pitchFamily="34" charset="0"/>
                <a:hlinkClick r:id="rId2"/>
              </a:rPr>
              <a:t>domhelp@uw.edu</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206.221.2459</a:t>
            </a:r>
            <a:endParaRPr lang="en-US" sz="2800" dirty="0">
              <a:latin typeface="Arial" panose="020B0604020202020204" pitchFamily="34" charset="0"/>
              <a:cs typeface="Arial" panose="020B0604020202020204" pitchFamily="34" charset="0"/>
            </a:endParaRPr>
          </a:p>
          <a:p>
            <a:pPr marL="288925">
              <a:spcAft>
                <a:spcPts val="0"/>
              </a:spcAft>
              <a:defRPr/>
            </a:pPr>
            <a:r>
              <a:rPr lang="en-US" sz="2800" dirty="0" err="1">
                <a:latin typeface="Arial" panose="020B0604020202020204" pitchFamily="34" charset="0"/>
                <a:cs typeface="Arial" panose="020B0604020202020204" pitchFamily="34" charset="0"/>
              </a:rPr>
              <a:t>SoM</a:t>
            </a:r>
            <a:r>
              <a:rPr lang="en-US" sz="2800" dirty="0">
                <a:latin typeface="Arial" panose="020B0604020202020204" pitchFamily="34" charset="0"/>
                <a:cs typeface="Arial" panose="020B0604020202020204" pitchFamily="34" charset="0"/>
              </a:rPr>
              <a:t> Academic and Learning Technologies: </a:t>
            </a:r>
            <a:r>
              <a:rPr lang="en-US" sz="2800" dirty="0">
                <a:latin typeface="Arial" panose="020B0604020202020204" pitchFamily="34" charset="0"/>
                <a:cs typeface="Arial" panose="020B0604020202020204" pitchFamily="34" charset="0"/>
                <a:hlinkClick r:id="rId3"/>
              </a:rPr>
              <a:t>somalt@uw.edu</a:t>
            </a:r>
            <a:r>
              <a:rPr lang="en-US" sz="2800" dirty="0">
                <a:latin typeface="Arial" panose="020B0604020202020204" pitchFamily="34" charset="0"/>
                <a:cs typeface="Arial" panose="020B0604020202020204" pitchFamily="34" charset="0"/>
              </a:rPr>
              <a:t> </a:t>
            </a:r>
          </a:p>
          <a:p>
            <a:pPr marL="288925">
              <a:spcAft>
                <a:spcPts val="0"/>
              </a:spcAft>
              <a:defRPr/>
            </a:pPr>
            <a:r>
              <a:rPr lang="en-US" sz="2800" dirty="0" smtClean="0">
                <a:latin typeface="Arial" panose="020B0604020202020204" pitchFamily="34" charset="0"/>
                <a:cs typeface="Arial" panose="020B0604020202020204" pitchFamily="34" charset="0"/>
              </a:rPr>
              <a:t>UW </a:t>
            </a:r>
            <a:r>
              <a:rPr lang="en-US" sz="2800" dirty="0">
                <a:latin typeface="Arial" panose="020B0604020202020204" pitchFamily="34" charset="0"/>
                <a:cs typeface="Arial" panose="020B0604020202020204" pitchFamily="34" charset="0"/>
              </a:rPr>
              <a:t>Medicine IT Services Help Desk:  </a:t>
            </a:r>
            <a:r>
              <a:rPr lang="en-US" sz="2800" dirty="0" smtClean="0">
                <a:solidFill>
                  <a:srgbClr val="7C6316"/>
                </a:solidFill>
                <a:latin typeface="Arial" panose="020B0604020202020204" pitchFamily="34" charset="0"/>
                <a:cs typeface="Arial" panose="020B0604020202020204" pitchFamily="34" charset="0"/>
                <a:hlinkClick r:id="rId4"/>
              </a:rPr>
              <a:t>mcsos@u.washington.edu</a:t>
            </a:r>
            <a:endParaRPr lang="en-US" altLang="en-US" sz="2800" u="sng" dirty="0">
              <a:latin typeface="Arial" panose="020B0604020202020204" pitchFamily="34" charset="0"/>
              <a:cs typeface="Arial" panose="020B0604020202020204" pitchFamily="34" charset="0"/>
            </a:endParaRPr>
          </a:p>
          <a:p>
            <a:pPr marL="288925">
              <a:spcAft>
                <a:spcPts val="0"/>
              </a:spcAft>
              <a:defRPr/>
            </a:pPr>
            <a:r>
              <a:rPr lang="en-US" altLang="en-US" sz="2800" dirty="0">
                <a:latin typeface="Arial" panose="020B0604020202020204" pitchFamily="34" charset="0"/>
                <a:cs typeface="Arial" panose="020B0604020202020204" pitchFamily="34" charset="0"/>
              </a:rPr>
              <a:t>UW Medicine Compliance: </a:t>
            </a:r>
            <a:r>
              <a:rPr lang="en-US" altLang="en-US" sz="2800" u="sng" dirty="0">
                <a:latin typeface="Arial" panose="020B0604020202020204" pitchFamily="34" charset="0"/>
                <a:cs typeface="Arial" panose="020B0604020202020204" pitchFamily="34" charset="0"/>
                <a:hlinkClick r:id="rId5"/>
              </a:rPr>
              <a:t>comply@uw.edu</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206.543.3098</a:t>
            </a:r>
          </a:p>
          <a:p>
            <a:pPr marL="288925">
              <a:spcAft>
                <a:spcPts val="0"/>
              </a:spcAft>
              <a:defRPr/>
            </a:pPr>
            <a:r>
              <a:rPr lang="en-US" altLang="en-US" sz="2800" dirty="0" smtClean="0">
                <a:latin typeface="Arial" panose="020B0604020202020204" pitchFamily="34" charset="0"/>
                <a:cs typeface="Arial" panose="020B0604020202020204" pitchFamily="34" charset="0"/>
              </a:rPr>
              <a:t>Center for Shared Services IT:  </a:t>
            </a:r>
            <a:r>
              <a:rPr lang="en-US" altLang="en-US" sz="2800" dirty="0" smtClean="0">
                <a:latin typeface="Arial" panose="020B0604020202020204" pitchFamily="34" charset="0"/>
                <a:cs typeface="Arial" panose="020B0604020202020204" pitchFamily="34" charset="0"/>
                <a:hlinkClick r:id="rId6"/>
              </a:rPr>
              <a:t>csshelp@uw.edu</a:t>
            </a:r>
            <a:r>
              <a:rPr lang="en-US" altLang="en-US" sz="2800" dirty="0" smtClean="0">
                <a:latin typeface="Arial" panose="020B0604020202020204" pitchFamily="34" charset="0"/>
                <a:cs typeface="Arial" panose="020B0604020202020204" pitchFamily="34" charset="0"/>
              </a:rPr>
              <a:t>; 206.543.9413</a:t>
            </a:r>
            <a:endParaRPr lang="en-US" altLang="en-US" sz="2800" dirty="0">
              <a:latin typeface="Arial" panose="020B0604020202020204" pitchFamily="34" charset="0"/>
              <a:cs typeface="Arial" panose="020B0604020202020204" pitchFamily="34" charset="0"/>
            </a:endParaRPr>
          </a:p>
          <a:p>
            <a:pPr marL="228600" indent="0">
              <a:buNone/>
            </a:pPr>
            <a:endParaRPr lang="en-US" dirty="0"/>
          </a:p>
        </p:txBody>
      </p:sp>
    </p:spTree>
    <p:extLst>
      <p:ext uri="{BB962C8B-B14F-4D97-AF65-F5344CB8AC3E}">
        <p14:creationId xmlns:p14="http://schemas.microsoft.com/office/powerpoint/2010/main" val="268481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What is Data Stewardship?</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52091" y="1759789"/>
            <a:ext cx="11228576" cy="4463458"/>
          </a:xfrm>
        </p:spPr>
        <p:txBody>
          <a:bodyPr/>
          <a:lstStyle/>
          <a:p>
            <a:pPr marL="114300">
              <a:lnSpc>
                <a:spcPct val="100000"/>
              </a:lnSpc>
              <a:spcBef>
                <a:spcPts val="0"/>
              </a:spcBef>
              <a:spcAft>
                <a:spcPts val="0"/>
              </a:spcAft>
            </a:pPr>
            <a:r>
              <a:rPr lang="en-US" sz="3200" b="1" dirty="0">
                <a:latin typeface="Arial" panose="020B0604020202020204" pitchFamily="34" charset="0"/>
                <a:cs typeface="Arial" panose="020B0604020202020204" pitchFamily="34" charset="0"/>
              </a:rPr>
              <a:t>Every individual </a:t>
            </a:r>
            <a:r>
              <a:rPr lang="en-US" sz="3200" dirty="0">
                <a:latin typeface="Arial" panose="020B0604020202020204" pitchFamily="34" charset="0"/>
                <a:cs typeface="Arial" panose="020B0604020202020204" pitchFamily="34" charset="0"/>
              </a:rPr>
              <a:t>is personally and professionally responsible for the security and integrity of the confidential information (electronic, paper or verbal) entrusted to you.</a:t>
            </a:r>
          </a:p>
          <a:p>
            <a:pPr indent="-342900">
              <a:lnSpc>
                <a:spcPct val="100000"/>
              </a:lnSpc>
              <a:spcBef>
                <a:spcPts val="0"/>
              </a:spcBef>
              <a:spcAft>
                <a:spcPts val="0"/>
              </a:spcAft>
            </a:pPr>
            <a:endParaRPr lang="en-US" sz="3200" dirty="0">
              <a:latin typeface="Arial" panose="020B0604020202020204" pitchFamily="34" charset="0"/>
              <a:cs typeface="Arial" panose="020B0604020202020204" pitchFamily="34" charset="0"/>
            </a:endParaRPr>
          </a:p>
          <a:p>
            <a:pPr marL="114300">
              <a:lnSpc>
                <a:spcPct val="100000"/>
              </a:lnSpc>
              <a:spcBef>
                <a:spcPts val="0"/>
              </a:spcBef>
              <a:spcAft>
                <a:spcPts val="0"/>
              </a:spcAft>
            </a:pPr>
            <a:r>
              <a:rPr lang="en-US" sz="3200" dirty="0">
                <a:solidFill>
                  <a:srgbClr val="7C6316"/>
                </a:solidFill>
                <a:latin typeface="Arial" panose="020B0604020202020204" pitchFamily="34" charset="0"/>
                <a:cs typeface="Arial" panose="020B0604020202020204" pitchFamily="34" charset="0"/>
              </a:rPr>
              <a:t>UW Medicine Professionalism Policy: Demonstrated excellence, integrity, respect, compassion, accountability and a commitment to altruism in all our work interactions and responsibilities. </a:t>
            </a:r>
          </a:p>
          <a:p>
            <a:pPr marL="228600" indent="0">
              <a:lnSpc>
                <a:spcPct val="100000"/>
              </a:lnSpc>
              <a:spcBef>
                <a:spcPts val="0"/>
              </a:spcBef>
              <a:spcAft>
                <a:spcPts val="0"/>
              </a:spcAft>
              <a:buNone/>
            </a:pPr>
            <a:endParaRPr lang="en-US" sz="3200" dirty="0"/>
          </a:p>
        </p:txBody>
      </p:sp>
    </p:spTree>
    <p:extLst>
      <p:ext uri="{BB962C8B-B14F-4D97-AF65-F5344CB8AC3E}">
        <p14:creationId xmlns:p14="http://schemas.microsoft.com/office/powerpoint/2010/main" val="302593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89" y="327804"/>
            <a:ext cx="11678086" cy="750498"/>
          </a:xfrm>
        </p:spPr>
        <p:txBody>
          <a:bodyPr>
            <a:noAutofit/>
          </a:bodyPr>
          <a:lstStyle/>
          <a:p>
            <a:r>
              <a:rPr lang="en-US" sz="4000" b="1" dirty="0" smtClean="0">
                <a:latin typeface="Arial" panose="020B0604020202020204" pitchFamily="34" charset="0"/>
                <a:cs typeface="Arial" panose="020B0604020202020204" pitchFamily="34" charset="0"/>
              </a:rPr>
              <a:t>Protection of data required by law includes: </a:t>
            </a:r>
            <a:endParaRPr lang="en-US" sz="40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91706" y="1397978"/>
            <a:ext cx="11288962" cy="4968316"/>
          </a:xfrm>
        </p:spPr>
        <p:txBody>
          <a:bodyPr/>
          <a:lstStyle/>
          <a:p>
            <a:pPr marL="228600" indent="0">
              <a:buNone/>
            </a:pPr>
            <a:r>
              <a:rPr lang="en-US" sz="2000" b="1" dirty="0" smtClean="0">
                <a:latin typeface="Arial" panose="020B0604020202020204" pitchFamily="34" charset="0"/>
                <a:cs typeface="Arial" panose="020B0604020202020204" pitchFamily="34" charset="0"/>
              </a:rPr>
              <a:t>Different Types of Data</a:t>
            </a:r>
            <a:endParaRPr lang="en-US" sz="20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323189438"/>
              </p:ext>
            </p:extLst>
          </p:nvPr>
        </p:nvGraphicFramePr>
        <p:xfrm>
          <a:off x="2626743" y="1291150"/>
          <a:ext cx="7086600" cy="5368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97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What this Means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52091" y="2053088"/>
            <a:ext cx="11228576" cy="4170160"/>
          </a:xfrm>
        </p:spPr>
        <p:txBody>
          <a:bodyPr/>
          <a:lstStyle/>
          <a:p>
            <a:pPr marL="228600" indent="0">
              <a:buNone/>
            </a:pPr>
            <a:endParaRPr lang="en-US" dirty="0" smtClean="0"/>
          </a:p>
          <a:p>
            <a:pPr marL="228600" indent="0">
              <a:buNone/>
            </a:pPr>
            <a:endParaRPr lang="en-US" dirty="0"/>
          </a:p>
          <a:p>
            <a:pPr marL="228600" indent="0">
              <a:buNone/>
            </a:pPr>
            <a:endParaRPr lang="en-US" dirty="0" smtClean="0"/>
          </a:p>
          <a:p>
            <a:pPr marL="228600" indent="0">
              <a:buNone/>
            </a:pPr>
            <a:endParaRPr lang="en-US" dirty="0"/>
          </a:p>
          <a:p>
            <a:pPr marL="228600" indent="0">
              <a:buNone/>
            </a:pPr>
            <a:endParaRPr lang="en-US" sz="2800" dirty="0" smtClean="0">
              <a:latin typeface="Arial" panose="020B0604020202020204" pitchFamily="34" charset="0"/>
              <a:cs typeface="Arial" panose="020B0604020202020204" pitchFamily="34" charset="0"/>
            </a:endParaRPr>
          </a:p>
          <a:p>
            <a:pPr marL="228600" indent="0">
              <a:buNone/>
            </a:pPr>
            <a:r>
              <a:rPr lang="en-US" sz="2800" dirty="0" smtClean="0">
                <a:latin typeface="Arial" panose="020B0604020202020204" pitchFamily="34" charset="0"/>
                <a:cs typeface="Arial" panose="020B0604020202020204" pitchFamily="34" charset="0"/>
              </a:rPr>
              <a:t>It is your personal, professional and ethical responsibility to protect the information used in the course of your work for UW Medicine, keeping it safe and secure and protecting it from loss and theft. </a:t>
            </a:r>
          </a:p>
        </p:txBody>
      </p:sp>
      <p:sp>
        <p:nvSpPr>
          <p:cNvPr id="5" name="Text Placeholder 4"/>
          <p:cNvSpPr>
            <a:spLocks noGrp="1"/>
          </p:cNvSpPr>
          <p:nvPr>
            <p:ph type="body" sz="quarter" idx="17"/>
          </p:nvPr>
        </p:nvSpPr>
        <p:spPr>
          <a:xfrm>
            <a:off x="364389" y="1397977"/>
            <a:ext cx="11479679" cy="790575"/>
          </a:xfrm>
        </p:spPr>
        <p:txBody>
          <a:bodyPr/>
          <a:lstStyle/>
          <a:p>
            <a:pPr marL="228600" indent="0">
              <a:buNone/>
            </a:pPr>
            <a:r>
              <a:rPr lang="en-US"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The goal – maintain the privacy and security of the information       </a:t>
            </a:r>
            <a:endParaRPr lang="en-US" sz="28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586" y="2053088"/>
            <a:ext cx="3160829" cy="239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63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Securing Confidential Information</a:t>
            </a:r>
          </a:p>
        </p:txBody>
      </p:sp>
      <p:sp>
        <p:nvSpPr>
          <p:cNvPr id="3" name="Text Placeholder 2"/>
          <p:cNvSpPr>
            <a:spLocks noGrp="1"/>
          </p:cNvSpPr>
          <p:nvPr>
            <p:ph type="body" sz="quarter" idx="13"/>
          </p:nvPr>
        </p:nvSpPr>
        <p:spPr>
          <a:xfrm>
            <a:off x="595223" y="1828800"/>
            <a:ext cx="11185444" cy="4394447"/>
          </a:xfrm>
        </p:spPr>
        <p:txBody>
          <a:bodyPr/>
          <a:lstStyle/>
          <a:p>
            <a:pPr marL="228600" indent="0">
              <a:buNone/>
            </a:pPr>
            <a:r>
              <a:rPr lang="en-US" sz="3200" dirty="0">
                <a:latin typeface="Arial" panose="020B0604020202020204" pitchFamily="34" charset="0"/>
                <a:cs typeface="Arial" panose="020B0604020202020204" pitchFamily="34" charset="0"/>
              </a:rPr>
              <a:t>“Breach” for purposes of HIPAA occurs when there is an unauthorized acquisition, access, use or disclosure of </a:t>
            </a:r>
            <a:r>
              <a:rPr lang="en-US" sz="3200" b="1" u="sng" dirty="0">
                <a:latin typeface="Arial" panose="020B0604020202020204" pitchFamily="34" charset="0"/>
                <a:cs typeface="Arial" panose="020B0604020202020204" pitchFamily="34" charset="0"/>
              </a:rPr>
              <a:t>unsecured</a:t>
            </a:r>
            <a:r>
              <a:rPr lang="en-US" sz="3200" b="1"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PHI</a:t>
            </a:r>
            <a:endParaRPr lang="en-US" sz="3200" dirty="0">
              <a:latin typeface="Arial" panose="020B0604020202020204" pitchFamily="34" charset="0"/>
              <a:cs typeface="Arial" panose="020B0604020202020204" pitchFamily="34" charset="0"/>
            </a:endParaRPr>
          </a:p>
          <a:p>
            <a:pPr marL="228600" indent="0">
              <a:buNone/>
            </a:pPr>
            <a:r>
              <a:rPr lang="en-US" sz="3200" b="1" dirty="0" smtClean="0">
                <a:solidFill>
                  <a:srgbClr val="7030A0"/>
                </a:solidFill>
                <a:latin typeface="Arial" panose="020B0604020202020204" pitchFamily="34" charset="0"/>
                <a:cs typeface="Arial" panose="020B0604020202020204" pitchFamily="34" charset="0"/>
              </a:rPr>
              <a:t>Breach </a:t>
            </a:r>
            <a:r>
              <a:rPr lang="en-US" sz="3200" b="1" dirty="0">
                <a:solidFill>
                  <a:srgbClr val="7030A0"/>
                </a:solidFill>
                <a:latin typeface="Arial" panose="020B0604020202020204" pitchFamily="34" charset="0"/>
                <a:cs typeface="Arial" panose="020B0604020202020204" pitchFamily="34" charset="0"/>
              </a:rPr>
              <a:t>requires </a:t>
            </a:r>
            <a:r>
              <a:rPr lang="en-US" sz="3200" b="1" dirty="0" smtClean="0">
                <a:solidFill>
                  <a:srgbClr val="7030A0"/>
                </a:solidFill>
                <a:latin typeface="Arial" panose="020B0604020202020204" pitchFamily="34" charset="0"/>
                <a:cs typeface="Arial" panose="020B0604020202020204" pitchFamily="34" charset="0"/>
              </a:rPr>
              <a:t>notification</a:t>
            </a:r>
            <a:endParaRPr lang="en-US" sz="3200" dirty="0">
              <a:solidFill>
                <a:srgbClr val="7030A0"/>
              </a:solidFill>
              <a:latin typeface="Arial" panose="020B0604020202020204" pitchFamily="34" charset="0"/>
              <a:cs typeface="Arial" panose="020B0604020202020204" pitchFamily="34" charset="0"/>
            </a:endParaRPr>
          </a:p>
          <a:p>
            <a:pPr marL="228600" indent="0">
              <a:buNone/>
            </a:pPr>
            <a:r>
              <a:rPr lang="en-US" sz="3200" b="1" dirty="0">
                <a:solidFill>
                  <a:srgbClr val="7C6316"/>
                </a:solidFill>
                <a:latin typeface="Arial" panose="020B0604020202020204" pitchFamily="34" charset="0"/>
                <a:cs typeface="Arial" panose="020B0604020202020204" pitchFamily="34" charset="0"/>
              </a:rPr>
              <a:t>Two ways to secure PHI</a:t>
            </a:r>
          </a:p>
          <a:p>
            <a:pPr marL="2286000" lvl="5" indent="-457200"/>
            <a:r>
              <a:rPr lang="en-US" sz="3200" dirty="0">
                <a:solidFill>
                  <a:srgbClr val="7C6316"/>
                </a:solidFill>
                <a:latin typeface="Arial" panose="020B0604020202020204" pitchFamily="34" charset="0"/>
                <a:cs typeface="Arial" panose="020B0604020202020204" pitchFamily="34" charset="0"/>
              </a:rPr>
              <a:t>Encryption</a:t>
            </a:r>
          </a:p>
          <a:p>
            <a:pPr marL="2286000" lvl="5" indent="-457200"/>
            <a:r>
              <a:rPr lang="en-US" sz="3200" dirty="0" smtClean="0">
                <a:solidFill>
                  <a:srgbClr val="7C6316"/>
                </a:solidFill>
                <a:latin typeface="Arial" panose="020B0604020202020204" pitchFamily="34" charset="0"/>
                <a:cs typeface="Arial" panose="020B0604020202020204" pitchFamily="34" charset="0"/>
              </a:rPr>
              <a:t>Confidential Destruction</a:t>
            </a:r>
            <a:endParaRPr lang="en-US" sz="3200" dirty="0">
              <a:solidFill>
                <a:srgbClr val="7C6316"/>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65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Encryption (Mobile Devices)</a:t>
            </a:r>
          </a:p>
        </p:txBody>
      </p:sp>
      <p:sp>
        <p:nvSpPr>
          <p:cNvPr id="3" name="Text Placeholder 2"/>
          <p:cNvSpPr>
            <a:spLocks noGrp="1"/>
          </p:cNvSpPr>
          <p:nvPr>
            <p:ph type="body" sz="quarter" idx="13"/>
          </p:nvPr>
        </p:nvSpPr>
        <p:spPr>
          <a:xfrm>
            <a:off x="380571" y="1639019"/>
            <a:ext cx="11402175" cy="4511615"/>
          </a:xfrm>
        </p:spPr>
        <p:txBody>
          <a:bodyPr/>
          <a:lstStyle/>
          <a:p>
            <a:pPr marL="0" lvl="1" indent="0">
              <a:buNone/>
            </a:pPr>
            <a:r>
              <a:rPr lang="en-US" sz="2800" dirty="0">
                <a:solidFill>
                  <a:schemeClr val="tx2"/>
                </a:solidFill>
                <a:latin typeface="Arial" panose="020B0604020202020204" pitchFamily="34" charset="0"/>
                <a:cs typeface="Arial" panose="020B0604020202020204" pitchFamily="34" charset="0"/>
              </a:rPr>
              <a:t>Encryption is required to protect information from unauthorized access &amp; to mitigate disclosure </a:t>
            </a:r>
            <a:r>
              <a:rPr lang="en-US" sz="2800" dirty="0" smtClean="0">
                <a:solidFill>
                  <a:schemeClr val="tx2"/>
                </a:solidFill>
                <a:latin typeface="Arial" panose="020B0604020202020204" pitchFamily="34" charset="0"/>
                <a:cs typeface="Arial" panose="020B0604020202020204" pitchFamily="34" charset="0"/>
              </a:rPr>
              <a:t>requirements.</a:t>
            </a:r>
          </a:p>
          <a:p>
            <a:pPr marL="0" lvl="1" indent="0">
              <a:buNone/>
            </a:pPr>
            <a:r>
              <a:rPr lang="en-US" sz="2800" dirty="0" smtClean="0">
                <a:solidFill>
                  <a:schemeClr val="tx2"/>
                </a:solidFill>
                <a:latin typeface="Arial" panose="020B0604020202020204" pitchFamily="34" charset="0"/>
                <a:cs typeface="Arial" panose="020B0604020202020204" pitchFamily="34" charset="0"/>
              </a:rPr>
              <a:t>Mobile devices are </a:t>
            </a:r>
            <a:r>
              <a:rPr lang="en-US" sz="2800" dirty="0">
                <a:solidFill>
                  <a:schemeClr val="tx2"/>
                </a:solidFill>
                <a:latin typeface="Arial" panose="020B0604020202020204" pitchFamily="34" charset="0"/>
                <a:cs typeface="Arial" panose="020B0604020202020204" pitchFamily="34" charset="0"/>
              </a:rPr>
              <a:t>high risk because they are easily lost or stolen.</a:t>
            </a:r>
          </a:p>
          <a:p>
            <a:pPr marL="398462" lvl="1" indent="-285750"/>
            <a:r>
              <a:rPr lang="en-US" sz="2800" dirty="0">
                <a:solidFill>
                  <a:schemeClr val="tx2"/>
                </a:solidFill>
                <a:latin typeface="Arial" panose="020B0604020202020204" pitchFamily="34" charset="0"/>
                <a:cs typeface="Arial" panose="020B0604020202020204" pitchFamily="34" charset="0"/>
              </a:rPr>
              <a:t>Encrypt devices containing PHI, PII or other confidential information</a:t>
            </a:r>
          </a:p>
          <a:p>
            <a:pPr marL="398462" lvl="1" indent="-285750"/>
            <a:r>
              <a:rPr lang="en-US" sz="2800" dirty="0">
                <a:solidFill>
                  <a:schemeClr val="tx2"/>
                </a:solidFill>
                <a:latin typeface="Arial" panose="020B0604020202020204" pitchFamily="34" charset="0"/>
                <a:cs typeface="Arial" panose="020B0604020202020204" pitchFamily="34" charset="0"/>
              </a:rPr>
              <a:t>Do not enable automatic login</a:t>
            </a:r>
          </a:p>
          <a:p>
            <a:pPr marL="398462" lvl="1" indent="-285750"/>
            <a:r>
              <a:rPr lang="en-US" sz="2800" dirty="0">
                <a:solidFill>
                  <a:schemeClr val="tx2"/>
                </a:solidFill>
                <a:latin typeface="Arial" panose="020B0604020202020204" pitchFamily="34" charset="0"/>
                <a:cs typeface="Arial" panose="020B0604020202020204" pitchFamily="34" charset="0"/>
              </a:rPr>
              <a:t>Use strong passwords &amp; change passwords </a:t>
            </a:r>
            <a:r>
              <a:rPr lang="en-US" sz="2800" dirty="0" smtClean="0">
                <a:solidFill>
                  <a:schemeClr val="tx2"/>
                </a:solidFill>
                <a:latin typeface="Arial" panose="020B0604020202020204" pitchFamily="34" charset="0"/>
                <a:cs typeface="Arial" panose="020B0604020202020204" pitchFamily="34" charset="0"/>
              </a:rPr>
              <a:t>often</a:t>
            </a:r>
          </a:p>
          <a:p>
            <a:pPr marL="112712" lvl="1" indent="0">
              <a:buNone/>
            </a:pPr>
            <a:r>
              <a:rPr lang="en-US" sz="2800" dirty="0" smtClean="0">
                <a:solidFill>
                  <a:schemeClr val="tx2"/>
                </a:solidFill>
                <a:latin typeface="Arial" panose="020B0604020202020204" pitchFamily="34" charset="0"/>
                <a:cs typeface="Arial" panose="020B0604020202020204" pitchFamily="34" charset="0"/>
              </a:rPr>
              <a:t>UW </a:t>
            </a:r>
            <a:r>
              <a:rPr lang="en-US" sz="2800" dirty="0">
                <a:solidFill>
                  <a:schemeClr val="tx2"/>
                </a:solidFill>
                <a:latin typeface="Arial" panose="020B0604020202020204" pitchFamily="34" charset="0"/>
                <a:cs typeface="Arial" panose="020B0604020202020204" pitchFamily="34" charset="0"/>
              </a:rPr>
              <a:t>Medicine provides encryption guidance for</a:t>
            </a:r>
            <a:r>
              <a:rPr lang="en-US" sz="2800" dirty="0" smtClean="0">
                <a:solidFill>
                  <a:schemeClr val="tx2"/>
                </a:solidFill>
                <a:latin typeface="Arial" panose="020B0604020202020204" pitchFamily="34" charset="0"/>
                <a:cs typeface="Arial" panose="020B0604020202020204" pitchFamily="34" charset="0"/>
              </a:rPr>
              <a:t>:		</a:t>
            </a:r>
            <a:endParaRPr lang="en-US" sz="2800" dirty="0">
              <a:solidFill>
                <a:schemeClr val="tx2"/>
              </a:solidFill>
              <a:latin typeface="Arial" panose="020B0604020202020204" pitchFamily="34" charset="0"/>
              <a:cs typeface="Arial" panose="020B0604020202020204" pitchFamily="34" charset="0"/>
            </a:endParaRPr>
          </a:p>
          <a:p>
            <a:pPr marL="339725" lvl="1" indent="-227013"/>
            <a:r>
              <a:rPr lang="en-US" sz="2800" dirty="0">
                <a:solidFill>
                  <a:schemeClr val="tx2"/>
                </a:solidFill>
                <a:latin typeface="Arial" panose="020B0604020202020204" pitchFamily="34" charset="0"/>
                <a:cs typeface="Arial" panose="020B0604020202020204" pitchFamily="34" charset="0"/>
              </a:rPr>
              <a:t>Emails</a:t>
            </a:r>
          </a:p>
          <a:p>
            <a:pPr marL="339725" lvl="1" indent="-227013"/>
            <a:r>
              <a:rPr lang="en-US" sz="2800" dirty="0">
                <a:solidFill>
                  <a:schemeClr val="tx2"/>
                </a:solidFill>
                <a:latin typeface="Arial" panose="020B0604020202020204" pitchFamily="34" charset="0"/>
                <a:cs typeface="Arial" panose="020B0604020202020204" pitchFamily="34" charset="0"/>
              </a:rPr>
              <a:t>Mobile </a:t>
            </a:r>
            <a:r>
              <a:rPr lang="en-US" sz="2800" dirty="0" smtClean="0">
                <a:solidFill>
                  <a:schemeClr val="tx2"/>
                </a:solidFill>
                <a:latin typeface="Arial" panose="020B0604020202020204" pitchFamily="34" charset="0"/>
                <a:cs typeface="Arial" panose="020B0604020202020204" pitchFamily="34" charset="0"/>
              </a:rPr>
              <a:t>Devices									</a:t>
            </a:r>
            <a:endParaRPr lang="en-US" sz="2800" dirty="0">
              <a:solidFill>
                <a:schemeClr val="tx2"/>
              </a:solidFill>
              <a:latin typeface="Arial" panose="020B0604020202020204" pitchFamily="34" charset="0"/>
              <a:cs typeface="Arial" panose="020B0604020202020204" pitchFamily="34" charset="0"/>
            </a:endParaRPr>
          </a:p>
          <a:p>
            <a:pPr marL="339725" lvl="1" indent="-227013"/>
            <a:r>
              <a:rPr lang="en-US" sz="2800" dirty="0">
                <a:solidFill>
                  <a:schemeClr val="tx2"/>
                </a:solidFill>
                <a:latin typeface="Arial" panose="020B0604020202020204" pitchFamily="34" charset="0"/>
                <a:cs typeface="Arial" panose="020B0604020202020204" pitchFamily="34" charset="0"/>
              </a:rPr>
              <a:t>Files</a:t>
            </a:r>
          </a:p>
          <a:p>
            <a:pPr marL="0" lvl="1" indent="0">
              <a:buNone/>
            </a:pPr>
            <a:endParaRPr lang="en-US" dirty="0">
              <a:solidFill>
                <a:schemeClr val="tx2"/>
              </a:solidFill>
              <a:latin typeface="Georgia" panose="02040502050405020303" pitchFamily="18" charset="0"/>
              <a:cs typeface="Arial" panose="020B0604020202020204" pitchFamily="34" charset="0"/>
            </a:endParaRPr>
          </a:p>
          <a:p>
            <a:endParaRPr lang="en-US" dirty="0"/>
          </a:p>
        </p:txBody>
      </p:sp>
      <p:pic>
        <p:nvPicPr>
          <p:cNvPr id="6" name="Picture 2" descr="\\gehrig\uwmedicinecompliance$\Compliance\Education_and_Outreach\Branding\images\NEO2015\iStock_000016058176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21"/>
          <a:stretch/>
        </p:blipFill>
        <p:spPr bwMode="auto">
          <a:xfrm>
            <a:off x="3505200" y="5038928"/>
            <a:ext cx="1920352" cy="171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Destruction</a:t>
            </a:r>
          </a:p>
        </p:txBody>
      </p:sp>
      <p:sp>
        <p:nvSpPr>
          <p:cNvPr id="3" name="Text Placeholder 2"/>
          <p:cNvSpPr>
            <a:spLocks noGrp="1"/>
          </p:cNvSpPr>
          <p:nvPr>
            <p:ph type="body" sz="quarter" idx="13"/>
          </p:nvPr>
        </p:nvSpPr>
        <p:spPr>
          <a:xfrm>
            <a:off x="502411" y="1828799"/>
            <a:ext cx="11416278" cy="4270075"/>
          </a:xfrm>
        </p:spPr>
        <p:txBody>
          <a:bodyPr/>
          <a:lstStyle/>
          <a:p>
            <a:pPr marL="0" lvl="1" indent="0">
              <a:buNone/>
            </a:pPr>
            <a:r>
              <a:rPr lang="en-US" sz="3200" dirty="0">
                <a:solidFill>
                  <a:schemeClr val="tx2"/>
                </a:solidFill>
                <a:latin typeface="Arial" panose="020B0604020202020204" pitchFamily="34" charset="0"/>
                <a:cs typeface="Arial" panose="020B0604020202020204" pitchFamily="34" charset="0"/>
              </a:rPr>
              <a:t>Remove data prior to disposal, recycling, </a:t>
            </a:r>
          </a:p>
          <a:p>
            <a:pPr marL="0" lvl="1" indent="0">
              <a:buNone/>
            </a:pPr>
            <a:r>
              <a:rPr lang="en-US" sz="3200" dirty="0">
                <a:solidFill>
                  <a:schemeClr val="tx2"/>
                </a:solidFill>
                <a:latin typeface="Arial" panose="020B0604020202020204" pitchFamily="34" charset="0"/>
                <a:cs typeface="Arial" panose="020B0604020202020204" pitchFamily="34" charset="0"/>
              </a:rPr>
              <a:t>or reassignment of electronic devices </a:t>
            </a:r>
          </a:p>
          <a:p>
            <a:pPr marL="0" lvl="1" indent="0">
              <a:buNone/>
            </a:pPr>
            <a:r>
              <a:rPr lang="en-US" sz="3200" dirty="0">
                <a:solidFill>
                  <a:schemeClr val="tx2"/>
                </a:solidFill>
                <a:latin typeface="Arial" panose="020B0604020202020204" pitchFamily="34" charset="0"/>
                <a:cs typeface="Arial" panose="020B0604020202020204" pitchFamily="34" charset="0"/>
              </a:rPr>
              <a:t>(e.g., fax machine, biomedical device, </a:t>
            </a:r>
            <a:r>
              <a:rPr lang="en-US" sz="3200" dirty="0" smtClean="0">
                <a:solidFill>
                  <a:schemeClr val="tx2"/>
                </a:solidFill>
                <a:latin typeface="Arial" panose="020B0604020202020204" pitchFamily="34" charset="0"/>
                <a:cs typeface="Arial" panose="020B0604020202020204" pitchFamily="34" charset="0"/>
              </a:rPr>
              <a:t>					</a:t>
            </a:r>
            <a:endParaRPr lang="en-US" sz="3200" dirty="0">
              <a:solidFill>
                <a:schemeClr val="tx2"/>
              </a:solidFill>
              <a:latin typeface="Arial" panose="020B0604020202020204" pitchFamily="34" charset="0"/>
              <a:cs typeface="Arial" panose="020B0604020202020204" pitchFamily="34" charset="0"/>
            </a:endParaRPr>
          </a:p>
          <a:p>
            <a:pPr marL="0" lvl="1" indent="0">
              <a:buNone/>
            </a:pPr>
            <a:r>
              <a:rPr lang="en-US" sz="3200" dirty="0">
                <a:solidFill>
                  <a:schemeClr val="tx2"/>
                </a:solidFill>
                <a:latin typeface="Arial" panose="020B0604020202020204" pitchFamily="34" charset="0"/>
                <a:cs typeface="Arial" panose="020B0604020202020204" pitchFamily="34" charset="0"/>
              </a:rPr>
              <a:t>desktop computer, or mobile device)</a:t>
            </a:r>
          </a:p>
          <a:p>
            <a:pPr marL="0" lvl="1" indent="0">
              <a:buNone/>
            </a:pPr>
            <a:endParaRPr lang="en-US" sz="3200" dirty="0" smtClean="0">
              <a:solidFill>
                <a:schemeClr val="tx2"/>
              </a:solidFill>
              <a:latin typeface="Arial" panose="020B0604020202020204" pitchFamily="34" charset="0"/>
              <a:cs typeface="Arial" panose="020B0604020202020204" pitchFamily="34" charset="0"/>
            </a:endParaRPr>
          </a:p>
          <a:p>
            <a:pPr marL="0" lvl="1" indent="0">
              <a:buNone/>
            </a:pPr>
            <a:r>
              <a:rPr lang="en-US" sz="3200" dirty="0" smtClean="0">
                <a:solidFill>
                  <a:schemeClr val="tx2"/>
                </a:solidFill>
                <a:latin typeface="Arial" panose="020B0604020202020204" pitchFamily="34" charset="0"/>
                <a:cs typeface="Arial" panose="020B0604020202020204" pitchFamily="34" charset="0"/>
              </a:rPr>
              <a:t>Deleted </a:t>
            </a:r>
            <a:r>
              <a:rPr lang="en-US" sz="3200" dirty="0">
                <a:solidFill>
                  <a:schemeClr val="tx2"/>
                </a:solidFill>
                <a:latin typeface="Arial" panose="020B0604020202020204" pitchFamily="34" charset="0"/>
                <a:cs typeface="Arial" panose="020B0604020202020204" pitchFamily="34" charset="0"/>
              </a:rPr>
              <a:t>files and emails may still exist on your device until you empty the trash bin – so, empty your electronic trash bin regularly</a:t>
            </a:r>
          </a:p>
          <a:p>
            <a:pPr marL="0" lvl="1"/>
            <a:endParaRPr lang="en-US"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Image result for disposal of electronic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08" y="1600200"/>
            <a:ext cx="3105509" cy="266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60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Why Is This Important to Me?</a:t>
            </a:r>
          </a:p>
        </p:txBody>
      </p:sp>
      <p:sp>
        <p:nvSpPr>
          <p:cNvPr id="3" name="Text Placeholder 2"/>
          <p:cNvSpPr>
            <a:spLocks noGrp="1"/>
          </p:cNvSpPr>
          <p:nvPr>
            <p:ph type="body" sz="quarter" idx="13"/>
          </p:nvPr>
        </p:nvSpPr>
        <p:spPr>
          <a:xfrm>
            <a:off x="364388" y="1656272"/>
            <a:ext cx="11514185" cy="4795972"/>
          </a:xfrm>
        </p:spPr>
        <p:txBody>
          <a:bodyPr/>
          <a:lstStyle/>
          <a:p>
            <a:pPr marL="114300" lvl="1" indent="0">
              <a:spcBef>
                <a:spcPts val="0"/>
              </a:spcBef>
              <a:buNone/>
            </a:pPr>
            <a:r>
              <a:rPr lang="en-US" sz="2800" dirty="0">
                <a:latin typeface="Arial" panose="020B0604020202020204" pitchFamily="34" charset="0"/>
                <a:cs typeface="Arial" panose="020B0604020202020204" pitchFamily="34" charset="0"/>
              </a:rPr>
              <a:t>Possible consequences </a:t>
            </a:r>
            <a:r>
              <a:rPr lang="en-US" sz="2800" dirty="0" smtClean="0">
                <a:latin typeface="Arial" panose="020B0604020202020204" pitchFamily="34" charset="0"/>
                <a:cs typeface="Arial" panose="020B0604020202020204" pitchFamily="34" charset="0"/>
              </a:rPr>
              <a:t>of lost </a:t>
            </a:r>
            <a:r>
              <a:rPr lang="en-US" sz="2800" dirty="0">
                <a:latin typeface="Arial" panose="020B0604020202020204" pitchFamily="34" charset="0"/>
                <a:cs typeface="Arial" panose="020B0604020202020204" pitchFamily="34" charset="0"/>
              </a:rPr>
              <a:t>confidential information that has not been </a:t>
            </a:r>
            <a:r>
              <a:rPr lang="en-US" sz="2800" dirty="0" smtClean="0">
                <a:latin typeface="Arial" panose="020B0604020202020204" pitchFamily="34" charset="0"/>
                <a:cs typeface="Arial" panose="020B0604020202020204" pitchFamily="34" charset="0"/>
              </a:rPr>
              <a:t>secured</a:t>
            </a:r>
          </a:p>
          <a:p>
            <a:pPr marL="457200" lvl="1" indent="-342900">
              <a:spcBef>
                <a:spcPts val="0"/>
              </a:spcBef>
            </a:pPr>
            <a:r>
              <a:rPr lang="en-US" dirty="0" smtClean="0">
                <a:latin typeface="Arial" panose="020B0604020202020204" pitchFamily="34" charset="0"/>
                <a:cs typeface="Arial" panose="020B0604020202020204" pitchFamily="34" charset="0"/>
              </a:rPr>
              <a:t>Personal </a:t>
            </a:r>
            <a:r>
              <a:rPr lang="en-US" dirty="0">
                <a:latin typeface="Arial" panose="020B0604020202020204" pitchFamily="34" charset="0"/>
                <a:cs typeface="Arial" panose="020B0604020202020204" pitchFamily="34" charset="0"/>
              </a:rPr>
              <a:t>and professional </a:t>
            </a:r>
          </a:p>
          <a:p>
            <a:pPr marL="1828800" lvl="5" indent="-342900">
              <a:spcBef>
                <a:spcPts val="0"/>
              </a:spcBef>
            </a:pPr>
            <a:r>
              <a:rPr lang="en-US" sz="2400" dirty="0">
                <a:latin typeface="Arial" panose="020B0604020202020204" pitchFamily="34" charset="0"/>
                <a:cs typeface="Arial" panose="020B0604020202020204" pitchFamily="34" charset="0"/>
              </a:rPr>
              <a:t>time </a:t>
            </a:r>
          </a:p>
          <a:p>
            <a:pPr marL="1828800" lvl="5" indent="-342900">
              <a:spcBef>
                <a:spcPts val="0"/>
              </a:spcBef>
            </a:pPr>
            <a:r>
              <a:rPr lang="en-US" sz="2400" dirty="0">
                <a:latin typeface="Arial" panose="020B0604020202020204" pitchFamily="34" charset="0"/>
                <a:cs typeface="Arial" panose="020B0604020202020204" pitchFamily="34" charset="0"/>
              </a:rPr>
              <a:t>name known </a:t>
            </a:r>
          </a:p>
          <a:p>
            <a:pPr marL="1828800" lvl="5" indent="-342900">
              <a:spcBef>
                <a:spcPts val="0"/>
              </a:spcBef>
            </a:pPr>
            <a:r>
              <a:rPr lang="en-US" sz="2400" dirty="0">
                <a:latin typeface="Arial" panose="020B0604020202020204" pitchFamily="34" charset="0"/>
                <a:cs typeface="Arial" panose="020B0604020202020204" pitchFamily="34" charset="0"/>
              </a:rPr>
              <a:t>reputation and relationship with patients</a:t>
            </a:r>
          </a:p>
          <a:p>
            <a:pPr marL="1828800" lvl="5" indent="-342900">
              <a:spcBef>
                <a:spcPts val="0"/>
              </a:spcBef>
            </a:pPr>
            <a:r>
              <a:rPr lang="en-US" sz="2400" dirty="0">
                <a:latin typeface="Arial" panose="020B0604020202020204" pitchFamily="34" charset="0"/>
                <a:cs typeface="Arial" panose="020B0604020202020204" pitchFamily="34" charset="0"/>
              </a:rPr>
              <a:t>imposition of disciplinary action </a:t>
            </a:r>
          </a:p>
          <a:p>
            <a:pPr marL="1828800" lvl="5" indent="-342900">
              <a:spcBef>
                <a:spcPts val="0"/>
              </a:spcBef>
            </a:pPr>
            <a:r>
              <a:rPr lang="en-US" sz="2400" dirty="0">
                <a:latin typeface="Arial" panose="020B0604020202020204" pitchFamily="34" charset="0"/>
                <a:cs typeface="Arial" panose="020B0604020202020204" pitchFamily="34" charset="0"/>
              </a:rPr>
              <a:t>civil/criminal </a:t>
            </a:r>
            <a:r>
              <a:rPr lang="en-US" sz="2400" dirty="0" smtClean="0">
                <a:latin typeface="Arial" panose="020B0604020202020204" pitchFamily="34" charset="0"/>
                <a:cs typeface="Arial" panose="020B0604020202020204" pitchFamily="34" charset="0"/>
              </a:rPr>
              <a:t>penalties</a:t>
            </a:r>
          </a:p>
          <a:p>
            <a:pPr marL="571500" lvl="2" indent="-342900">
              <a:spcBef>
                <a:spcPts val="0"/>
              </a:spcBef>
            </a:pPr>
            <a:r>
              <a:rPr lang="en-US" dirty="0" smtClean="0">
                <a:latin typeface="Arial" panose="020B0604020202020204" pitchFamily="34" charset="0"/>
                <a:cs typeface="Arial" panose="020B0604020202020204" pitchFamily="34" charset="0"/>
              </a:rPr>
              <a:t>Institutional </a:t>
            </a:r>
            <a:endParaRPr lang="en-US" dirty="0">
              <a:latin typeface="Arial" panose="020B0604020202020204" pitchFamily="34" charset="0"/>
              <a:cs typeface="Arial" panose="020B0604020202020204" pitchFamily="34" charset="0"/>
            </a:endParaRPr>
          </a:p>
          <a:p>
            <a:pPr marL="1828800" lvl="5" indent="-342900">
              <a:spcBef>
                <a:spcPts val="0"/>
              </a:spcBef>
            </a:pPr>
            <a:r>
              <a:rPr lang="en-US" sz="2400" dirty="0">
                <a:latin typeface="Arial" panose="020B0604020202020204" pitchFamily="34" charset="0"/>
                <a:cs typeface="Arial" panose="020B0604020202020204" pitchFamily="34" charset="0"/>
              </a:rPr>
              <a:t>report to the Office of Civil Rights </a:t>
            </a:r>
          </a:p>
          <a:p>
            <a:pPr marL="1828800" lvl="5" indent="-342900">
              <a:spcBef>
                <a:spcPts val="0"/>
              </a:spcBef>
            </a:pPr>
            <a:r>
              <a:rPr lang="en-US" sz="2400" dirty="0">
                <a:latin typeface="Arial" panose="020B0604020202020204" pitchFamily="34" charset="0"/>
                <a:cs typeface="Arial" panose="020B0604020202020204" pitchFamily="34" charset="0"/>
              </a:rPr>
              <a:t>notification to patients</a:t>
            </a:r>
          </a:p>
          <a:p>
            <a:pPr marL="1828800" lvl="5" indent="-342900">
              <a:spcBef>
                <a:spcPts val="0"/>
              </a:spcBef>
            </a:pPr>
            <a:r>
              <a:rPr lang="en-US" sz="2400" dirty="0">
                <a:latin typeface="Arial" panose="020B0604020202020204" pitchFamily="34" charset="0"/>
                <a:cs typeface="Arial" panose="020B0604020202020204" pitchFamily="34" charset="0"/>
              </a:rPr>
              <a:t>imposition of fines and sanctions</a:t>
            </a:r>
          </a:p>
          <a:p>
            <a:pPr marL="1828800" lvl="5" indent="-342900">
              <a:spcBef>
                <a:spcPts val="0"/>
              </a:spcBef>
            </a:pPr>
            <a:r>
              <a:rPr lang="en-US" sz="2400" dirty="0">
                <a:latin typeface="Arial" panose="020B0604020202020204" pitchFamily="34" charset="0"/>
                <a:cs typeface="Arial" panose="020B0604020202020204" pitchFamily="34" charset="0"/>
              </a:rPr>
              <a:t>costs of investigation and remediation</a:t>
            </a:r>
          </a:p>
          <a:p>
            <a:pPr marL="1828800" lvl="5" indent="-342900">
              <a:spcBef>
                <a:spcPts val="0"/>
              </a:spcBef>
            </a:pPr>
            <a:r>
              <a:rPr lang="en-US" sz="2400" dirty="0">
                <a:latin typeface="Arial" panose="020B0604020202020204" pitchFamily="34" charset="0"/>
                <a:cs typeface="Arial" panose="020B0604020202020204" pitchFamily="34" charset="0"/>
              </a:rPr>
              <a:t>impact to UW Medicine reputation </a:t>
            </a:r>
          </a:p>
          <a:p>
            <a:pPr marL="2286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275940"/>
      </p:ext>
    </p:extLst>
  </p:cSld>
  <p:clrMapOvr>
    <a:masterClrMapping/>
  </p:clrMapOvr>
</p:sld>
</file>

<file path=ppt/theme/theme1.xml><?xml version="1.0" encoding="utf-8"?>
<a:theme xmlns:a="http://schemas.openxmlformats.org/drawingml/2006/main" name="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60DDCB24-7F75-FB40-B083-0C3F54D99862}"/>
    </a:ext>
  </a:extLst>
</a:theme>
</file>

<file path=ppt/theme/theme2.xml><?xml version="1.0" encoding="utf-8"?>
<a:theme xmlns:a="http://schemas.openxmlformats.org/drawingml/2006/main" name="Grey Highligh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DCD0658E-F6B3-7E41-9B53-E38E2153B61A}"/>
    </a:ext>
  </a:extLst>
</a:theme>
</file>

<file path=ppt/theme/theme3.xml><?xml version="1.0" encoding="utf-8"?>
<a:theme xmlns:a="http://schemas.openxmlformats.org/drawingml/2006/main" name="Purple Highlight Theme">
  <a:themeElements>
    <a:clrScheme name="Custom 11">
      <a:dk1>
        <a:srgbClr val="FFFFFF"/>
      </a:dk1>
      <a:lt1>
        <a:srgbClr val="2E2061"/>
      </a:lt1>
      <a:dk2>
        <a:srgbClr val="333C47"/>
      </a:dk2>
      <a:lt2>
        <a:srgbClr val="333F50"/>
      </a:lt2>
      <a:accent1>
        <a:srgbClr val="50637C"/>
      </a:accent1>
      <a:accent2>
        <a:srgbClr val="34246C"/>
      </a:accent2>
      <a:accent3>
        <a:srgbClr val="6C2B69"/>
      </a:accent3>
      <a:accent4>
        <a:srgbClr val="FFD966"/>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7188B3DD-D22F-9849-8AC5-DA7A84D67D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Theme</Template>
  <TotalTime>4382</TotalTime>
  <Words>1088</Words>
  <Application>Microsoft Office PowerPoint</Application>
  <PresentationFormat>Widescreen</PresentationFormat>
  <Paragraphs>198</Paragraphs>
  <Slides>28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ＭＳ Ｐゴシック</vt:lpstr>
      <vt:lpstr>Arial</vt:lpstr>
      <vt:lpstr>Calibri</vt:lpstr>
      <vt:lpstr>Calibri Light</vt:lpstr>
      <vt:lpstr>Encode Sans Normal Medium</vt:lpstr>
      <vt:lpstr>Georgia</vt:lpstr>
      <vt:lpstr>Open Sans</vt:lpstr>
      <vt:lpstr>Wingdings</vt:lpstr>
      <vt:lpstr>White Theme</vt:lpstr>
      <vt:lpstr>Grey Highlight Theme</vt:lpstr>
      <vt:lpstr>Purple Highlight Theme</vt:lpstr>
      <vt:lpstr>Personal Accountability  Data Stewardship 2019</vt:lpstr>
      <vt:lpstr>Agenda </vt:lpstr>
      <vt:lpstr>What is Data Stewardship?</vt:lpstr>
      <vt:lpstr>Protection of data required by law includes: </vt:lpstr>
      <vt:lpstr>What this Means</vt:lpstr>
      <vt:lpstr>Securing Confidential Information</vt:lpstr>
      <vt:lpstr>Encryption (Mobile Devices)</vt:lpstr>
      <vt:lpstr>Destruction</vt:lpstr>
      <vt:lpstr>Why Is This Important to Me?</vt:lpstr>
      <vt:lpstr>What you can do</vt:lpstr>
      <vt:lpstr>DO</vt:lpstr>
      <vt:lpstr>DON’T</vt:lpstr>
      <vt:lpstr>EXAMPLES – UNSECURED PHI</vt:lpstr>
      <vt:lpstr>Current Security Threats </vt:lpstr>
      <vt:lpstr>Phishing</vt:lpstr>
      <vt:lpstr>Phishing Example</vt:lpstr>
      <vt:lpstr>Phishing @ UW</vt:lpstr>
      <vt:lpstr>Malware</vt:lpstr>
      <vt:lpstr>Recent ransomware attack </vt:lpstr>
      <vt:lpstr>Protect Yourself</vt:lpstr>
      <vt:lpstr>Smartphone/Tablet Security </vt:lpstr>
      <vt:lpstr>Incident Reporting</vt:lpstr>
      <vt:lpstr>PowerPoint Presentation</vt:lpstr>
      <vt:lpstr>Tools to Assist You in Safeguarding Data </vt:lpstr>
      <vt:lpstr>Cloud Resources </vt:lpstr>
      <vt:lpstr>Phishing Resources</vt:lpstr>
      <vt:lpstr>Other Resources </vt:lpstr>
      <vt:lpstr>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POWERPOINT TEMPLATE</dc:title>
  <dc:creator>Dan Heinlein</dc:creator>
  <cp:lastModifiedBy>Laura Ellis</cp:lastModifiedBy>
  <cp:revision>47</cp:revision>
  <cp:lastPrinted>2018-05-21T22:22:14Z</cp:lastPrinted>
  <dcterms:created xsi:type="dcterms:W3CDTF">2018-05-24T22:44:14Z</dcterms:created>
  <dcterms:modified xsi:type="dcterms:W3CDTF">2019-10-16T15:45:12Z</dcterms:modified>
</cp:coreProperties>
</file>