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FE77-08A8-864D-B7FC-4B3870788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54DDB-1BA0-2741-BDF2-A38AB2372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8A10-9FE4-2D40-A045-4D8D829D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DDEA-6062-0645-A8D9-60AA2BBC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A041-5685-8845-BEBA-0F151489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5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06C7-AA15-8E42-BC36-8C2C35CC8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0CDA4-0F34-5D48-8CC0-DE7298782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20568-7FB6-0C44-B523-5BDB29F6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37459-D4B0-C641-A88B-C058D13C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0F167-E345-3044-B729-0A0518CE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DF8E5-2F92-C041-BE8D-0C863BCD0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98E14-5589-854A-A8BC-E5B337533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947E-4C31-0148-8C45-5EEF9039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C51BA-686B-9649-863E-44A7D28E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06DAC-2E0F-1042-8F1A-3E20A9E7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6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2E21-B923-984D-9AAF-AFD3CF43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B92E-E70E-7B4B-B13F-4F481722A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2D967-5DB4-3540-B96A-E8B258D2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BE57B-E2AE-7E45-BBAF-A8207B79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C52F2-F0B4-9F46-A043-5C2E4C5C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1A60-05EA-634D-AC67-DAC6C556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9DECB-E2FE-4442-B7F0-FEC7C13AB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A128-B3A0-9344-B7EE-DE0A4E87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C6BB4-E7AD-0C4A-8BC6-1961B40B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2EFBF-A4BD-1E42-857B-97FA4FF1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DE2B-026E-2142-9293-2B1F4FBD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1482-BB40-8C40-90B7-AE8813BC7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5C8DD-1227-2045-A136-E770F8B80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30427-6A5F-3346-AFED-BE7C398E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AAE6F-4646-1B4B-8918-1D3201FD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0689D-CD3C-924A-A01E-1D09C574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CD55C-F716-6B44-B46E-05BAD1E14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A1BF7-8296-894C-965A-D023F98BB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43753-C26E-2B4E-A1E5-20880A0F9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D4CC2-67E0-2C44-8DC6-0D46AAFCF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F5614-E92A-9C4B-8973-35676EC0B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7B0AE-64E3-4A44-944C-347B3613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AF553-0400-A44D-95D3-E8E79D81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B447AC-36C0-0447-A151-88C37E25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AB0-258D-F94F-81B0-1E31BC1D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626B2-AB8C-F849-967F-1CD7F310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402F5-5805-2745-9930-8DABD001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29031-6C63-A244-88A9-3CDBFE6E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11A05-85D1-CA4F-9103-0906087E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4F24B-0C2E-2247-80E5-6E78A4EF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03C95-A4A9-FF4E-8787-2A55C6FC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9426-6636-4042-A2DA-BD87E6FF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A7969-A82C-634F-99A4-5D304A8D8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18D92-FCED-7245-A361-2B70E16F3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873F7-D7F3-634B-8B5B-545A5E7E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C3281-1518-274B-BA1D-3A3DD98B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E7DFC-209B-A842-8486-4E51CC5B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5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E38D-7EF6-9241-B3F5-21634B6E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E86F99-A1DC-0741-95A2-5165D6CD1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2C3AE-0815-7F49-BEE5-E595C76EF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DE09D-8A26-884A-849C-AEFF8117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399EE-B4CC-D64C-BE1D-DC4B8409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C8E9C-CEC9-D741-BF18-ECCC8A18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4483FB-4A66-B24D-9597-FF8E1065C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A4A2C-AE01-1544-9C32-AB9CFCA9E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54108-17A3-0E4A-9044-42C1F307B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6350-5175-F048-8D32-1675A4F2CB74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6464-104E-1742-AB2D-0434334A0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815D6-348A-A749-A2BF-4709E2A54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4F46-5BCA-4F44-A225-BBBDDF88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2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7E7D-A71B-9944-BD63-401278429B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556A7-C260-7847-9D3C-C1F564528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1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CD08-1C48-9843-AA17-9D7A26D9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CB8F-636D-C54B-9032-84FD0BDDF4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Frank Batcha, MD – Co-Chair</a:t>
            </a:r>
          </a:p>
          <a:p>
            <a:r>
              <a:rPr lang="en-US" dirty="0"/>
              <a:t>Jennifer Wright, MD – Co-Chair </a:t>
            </a:r>
          </a:p>
          <a:p>
            <a:r>
              <a:rPr lang="en-US" dirty="0"/>
              <a:t>Daniel Bechtold, MD </a:t>
            </a:r>
          </a:p>
          <a:p>
            <a:r>
              <a:rPr lang="en-US" dirty="0"/>
              <a:t>Danielle </a:t>
            </a:r>
            <a:r>
              <a:rPr lang="en-US" dirty="0" err="1"/>
              <a:t>Bienz</a:t>
            </a:r>
            <a:r>
              <a:rPr lang="en-US" dirty="0"/>
              <a:t>, MEd </a:t>
            </a:r>
          </a:p>
          <a:p>
            <a:r>
              <a:rPr lang="en-US" dirty="0"/>
              <a:t>Heidi Combs, MD, MS </a:t>
            </a:r>
          </a:p>
          <a:p>
            <a:r>
              <a:rPr lang="en-US" dirty="0"/>
              <a:t>Daniel Cornish, MD</a:t>
            </a:r>
          </a:p>
          <a:p>
            <a:r>
              <a:rPr lang="en-US" dirty="0"/>
              <a:t>Barb Doty, MD</a:t>
            </a:r>
          </a:p>
          <a:p>
            <a:r>
              <a:rPr lang="en-US" dirty="0"/>
              <a:t>Kellie Engle</a:t>
            </a:r>
          </a:p>
          <a:p>
            <a:r>
              <a:rPr lang="en-US" dirty="0"/>
              <a:t>Jay Erickson, MD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5FE5-2573-E144-89F2-26FFCE6A00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Michelle Fleming </a:t>
            </a:r>
          </a:p>
          <a:p>
            <a:r>
              <a:rPr lang="en-US" dirty="0"/>
              <a:t>Janelle </a:t>
            </a:r>
            <a:r>
              <a:rPr lang="en-US" dirty="0" err="1"/>
              <a:t>Strampe</a:t>
            </a:r>
            <a:r>
              <a:rPr lang="en-US" dirty="0"/>
              <a:t>, MS4 </a:t>
            </a:r>
          </a:p>
          <a:p>
            <a:r>
              <a:rPr lang="en-US" dirty="0"/>
              <a:t>Laura Goodell, MD </a:t>
            </a:r>
          </a:p>
          <a:p>
            <a:r>
              <a:rPr lang="en-US" dirty="0"/>
              <a:t>Constance Lamb</a:t>
            </a:r>
          </a:p>
          <a:p>
            <a:r>
              <a:rPr lang="en-US" dirty="0"/>
              <a:t>Katie Martin, MD </a:t>
            </a:r>
          </a:p>
          <a:p>
            <a:r>
              <a:rPr lang="en-US" dirty="0"/>
              <a:t>Christina </a:t>
            </a:r>
            <a:r>
              <a:rPr lang="en-US" dirty="0" err="1"/>
              <a:t>Marchion</a:t>
            </a:r>
            <a:r>
              <a:rPr lang="en-US" dirty="0"/>
              <a:t>, MD </a:t>
            </a:r>
          </a:p>
          <a:p>
            <a:r>
              <a:rPr lang="en-US" dirty="0"/>
              <a:t>Vicki </a:t>
            </a:r>
            <a:r>
              <a:rPr lang="en-US" dirty="0" err="1"/>
              <a:t>Mendiratta</a:t>
            </a:r>
            <a:r>
              <a:rPr lang="en-US" dirty="0"/>
              <a:t>, MD </a:t>
            </a:r>
          </a:p>
          <a:p>
            <a:r>
              <a:rPr lang="en-US" dirty="0"/>
              <a:t>Richard </a:t>
            </a:r>
            <a:r>
              <a:rPr lang="en-US" dirty="0" err="1"/>
              <a:t>Shugerman</a:t>
            </a:r>
            <a:r>
              <a:rPr lang="en-US" dirty="0"/>
              <a:t>, MD </a:t>
            </a:r>
          </a:p>
          <a:p>
            <a:r>
              <a:rPr lang="en-US" dirty="0"/>
              <a:t>Sarah Wood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1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D20F-7C44-5546-A2EE-5F154F61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7909AC-E613-4A47-8E41-9610775C0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recommendation to the Curriculum Committee about the optimal model(s) for Longitudinal Integrated Clerkships (LIC) at UWSOM. </a:t>
            </a:r>
          </a:p>
          <a:p>
            <a:r>
              <a:rPr lang="en-US" dirty="0"/>
              <a:t>Make a recommendation to the Curriculum Committee regarding the efficient administration of LICs; where the responsibility for the curriculum should lie, oversight, learning objectives, assessment and evaluation and congruence in learning outcomes.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484B-752D-0C47-9927-3A604BEC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A37C3-7521-9049-A948-3FE167D44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Contacted 10 programs</a:t>
            </a:r>
          </a:p>
          <a:p>
            <a:pPr lvl="1"/>
            <a:r>
              <a:rPr lang="en-US" dirty="0"/>
              <a:t>Trend of more institutions developing LICs or expanding existing LICs </a:t>
            </a:r>
          </a:p>
          <a:p>
            <a:pPr lvl="1"/>
            <a:r>
              <a:rPr lang="en-US" dirty="0"/>
              <a:t>Equivalent outcomes compared with block style clerkships</a:t>
            </a:r>
          </a:p>
          <a:p>
            <a:pPr lvl="2"/>
            <a:r>
              <a:rPr lang="en-US" dirty="0"/>
              <a:t>USMLE scores</a:t>
            </a:r>
          </a:p>
          <a:p>
            <a:pPr lvl="2"/>
            <a:r>
              <a:rPr lang="en-US" dirty="0"/>
              <a:t>NBME test scores</a:t>
            </a:r>
          </a:p>
          <a:p>
            <a:pPr lvl="2"/>
            <a:r>
              <a:rPr lang="en-US" dirty="0"/>
              <a:t>Clinical grades</a:t>
            </a:r>
          </a:p>
          <a:p>
            <a:pPr lvl="1"/>
            <a:r>
              <a:rPr lang="en-US" dirty="0"/>
              <a:t>Hypothesis that this is a better structure for teaching medicine</a:t>
            </a:r>
          </a:p>
          <a:p>
            <a:r>
              <a:rPr lang="en-US" dirty="0"/>
              <a:t>Multi-specialty LICs</a:t>
            </a:r>
          </a:p>
          <a:p>
            <a:pPr lvl="1"/>
            <a:r>
              <a:rPr lang="en-US" dirty="0"/>
              <a:t>Most common</a:t>
            </a:r>
          </a:p>
          <a:p>
            <a:pPr lvl="1"/>
            <a:r>
              <a:rPr lang="en-US" dirty="0"/>
              <a:t>Generally 10-12 months in length </a:t>
            </a:r>
          </a:p>
          <a:p>
            <a:pPr lvl="1"/>
            <a:r>
              <a:rPr lang="en-US" dirty="0"/>
              <a:t>Interspersed inpatient bursts 2-4 weeks long </a:t>
            </a:r>
          </a:p>
          <a:p>
            <a:pPr lvl="1"/>
            <a:r>
              <a:rPr lang="en-US" dirty="0"/>
              <a:t>Few students participating to the whole class  </a:t>
            </a:r>
          </a:p>
          <a:p>
            <a:r>
              <a:rPr lang="en-US" dirty="0"/>
              <a:t>Single specialty LICs</a:t>
            </a:r>
          </a:p>
          <a:p>
            <a:pPr lvl="1"/>
            <a:r>
              <a:rPr lang="en-US" dirty="0"/>
              <a:t>Much less common (U of </a:t>
            </a:r>
            <a:r>
              <a:rPr lang="en-US" dirty="0" err="1"/>
              <a:t>Minn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Focused on rural and primary care workforce needs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8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308C-9293-1845-A299-A5A1634CB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Recommendation: 3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89AC-E310-784A-8821-B35A8BC0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Traditional blocked clerkships</a:t>
            </a:r>
          </a:p>
          <a:p>
            <a:pPr lvl="1"/>
            <a:r>
              <a:rPr lang="en-US" dirty="0"/>
              <a:t>Departmentally based blocks</a:t>
            </a:r>
          </a:p>
          <a:p>
            <a:pPr lvl="1"/>
            <a:r>
              <a:rPr lang="en-US" dirty="0"/>
              <a:t>Urban and rural sites</a:t>
            </a:r>
          </a:p>
          <a:p>
            <a:r>
              <a:rPr lang="en-US" dirty="0"/>
              <a:t>Multi-specialty LICs</a:t>
            </a:r>
          </a:p>
          <a:p>
            <a:pPr lvl="1"/>
            <a:r>
              <a:rPr lang="en-US" dirty="0"/>
              <a:t>Olympia LIC model</a:t>
            </a:r>
          </a:p>
          <a:p>
            <a:pPr lvl="1"/>
            <a:r>
              <a:rPr lang="en-US" dirty="0"/>
              <a:t>Integrated departmentally based outpatient with interspersed inpatient experiences</a:t>
            </a:r>
          </a:p>
          <a:p>
            <a:pPr lvl="1"/>
            <a:r>
              <a:rPr lang="en-US" dirty="0"/>
              <a:t>Entire Patient Care phase</a:t>
            </a:r>
          </a:p>
          <a:p>
            <a:pPr lvl="1"/>
            <a:r>
              <a:rPr lang="en-US" dirty="0"/>
              <a:t>Urban or small city setting – goal to have in each region</a:t>
            </a:r>
          </a:p>
          <a:p>
            <a:pPr lvl="1"/>
            <a:r>
              <a:rPr lang="en-US" dirty="0"/>
              <a:t>Common structure to streamline administration</a:t>
            </a:r>
          </a:p>
          <a:p>
            <a:r>
              <a:rPr lang="en-US" dirty="0"/>
              <a:t>Single-specialty LICs</a:t>
            </a:r>
          </a:p>
          <a:p>
            <a:pPr lvl="1"/>
            <a:r>
              <a:rPr lang="en-US" dirty="0"/>
              <a:t>WRITE model (expanded)</a:t>
            </a:r>
          </a:p>
          <a:p>
            <a:pPr lvl="1"/>
            <a:r>
              <a:rPr lang="en-US" dirty="0"/>
              <a:t>TRUST as separate LCME Track</a:t>
            </a:r>
          </a:p>
          <a:p>
            <a:pPr lvl="1"/>
            <a:r>
              <a:rPr lang="en-US" dirty="0"/>
              <a:t>WRITE as separate non-departmental course</a:t>
            </a:r>
          </a:p>
          <a:p>
            <a:pPr lvl="1"/>
            <a:r>
              <a:rPr lang="en-US" dirty="0"/>
              <a:t>Focused on developing skills for rural primary care practitioners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FD3D-F0D8-C443-A0B3-8629098D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WRITE/TRUST specific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47290-FD6F-6241-90A5-A9BBE42F7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TRUST as an independent parallel LCME Track, with it’s own</a:t>
            </a:r>
          </a:p>
          <a:p>
            <a:pPr lvl="1"/>
            <a:r>
              <a:rPr lang="en-US" dirty="0"/>
              <a:t>Curriculum</a:t>
            </a:r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Grading</a:t>
            </a:r>
          </a:p>
          <a:p>
            <a:r>
              <a:rPr lang="en-US" dirty="0"/>
              <a:t>WRITE as separate course, distinct from current clerkship model</a:t>
            </a:r>
          </a:p>
          <a:p>
            <a:pPr lvl="1"/>
            <a:r>
              <a:rPr lang="en-US" dirty="0"/>
              <a:t>Departments sharing learning objectives</a:t>
            </a:r>
          </a:p>
          <a:p>
            <a:pPr lvl="1"/>
            <a:r>
              <a:rPr lang="en-US" dirty="0"/>
              <a:t>WRITE leadership responsible for determining objectives to apply</a:t>
            </a:r>
          </a:p>
          <a:p>
            <a:pPr lvl="1"/>
            <a:r>
              <a:rPr lang="en-US" dirty="0"/>
              <a:t>Use of NBME subject exams would help with congruence</a:t>
            </a:r>
          </a:p>
          <a:p>
            <a:pPr lvl="1"/>
            <a:r>
              <a:rPr lang="en-US" dirty="0"/>
              <a:t>Inpatient experiences</a:t>
            </a:r>
          </a:p>
          <a:p>
            <a:pPr lvl="2"/>
            <a:r>
              <a:rPr lang="en-US" dirty="0"/>
              <a:t>Distinct from traditional clerkships</a:t>
            </a:r>
          </a:p>
          <a:p>
            <a:pPr lvl="2"/>
            <a:r>
              <a:rPr lang="en-US" dirty="0"/>
              <a:t>Specialty based</a:t>
            </a:r>
          </a:p>
          <a:p>
            <a:pPr lvl="2"/>
            <a:r>
              <a:rPr lang="en-US" dirty="0"/>
              <a:t>Specifically created to pair with other WRITE experiences</a:t>
            </a:r>
          </a:p>
          <a:p>
            <a:pPr lvl="2"/>
            <a:r>
              <a:rPr lang="en-US" dirty="0"/>
              <a:t>May be located in regional communities</a:t>
            </a:r>
          </a:p>
          <a:p>
            <a:pPr lvl="3"/>
            <a:r>
              <a:rPr lang="en-US" dirty="0"/>
              <a:t>Closer to WRITE sites</a:t>
            </a:r>
          </a:p>
          <a:p>
            <a:pPr lvl="3"/>
            <a:r>
              <a:rPr lang="en-US" dirty="0"/>
              <a:t>Ease of scheduling</a:t>
            </a:r>
          </a:p>
          <a:p>
            <a:pPr lvl="3"/>
            <a:r>
              <a:rPr lang="en-US" dirty="0"/>
              <a:t>Embedded in communities</a:t>
            </a:r>
          </a:p>
          <a:p>
            <a:pPr lvl="3"/>
            <a:r>
              <a:rPr lang="en-US" dirty="0"/>
              <a:t>More focused on rural education</a:t>
            </a:r>
          </a:p>
        </p:txBody>
      </p:sp>
    </p:spTree>
    <p:extLst>
      <p:ext uri="{BB962C8B-B14F-4D97-AF65-F5344CB8AC3E}">
        <p14:creationId xmlns:p14="http://schemas.microsoft.com/office/powerpoint/2010/main" val="14132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27D4-70D0-D74F-8EE2-BCB7E97A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DCFBB-A43F-A84E-B1CA-652257AC5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374</Words>
  <Application>Microsoft Macintosh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LIC Workgroup</vt:lpstr>
      <vt:lpstr>Charge</vt:lpstr>
      <vt:lpstr>Background</vt:lpstr>
      <vt:lpstr>Recommendation: 3 paths</vt:lpstr>
      <vt:lpstr>WRITE/TRUST specific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E. Whipple</dc:creator>
  <cp:lastModifiedBy>Mark E. Whipple</cp:lastModifiedBy>
  <cp:revision>8</cp:revision>
  <dcterms:created xsi:type="dcterms:W3CDTF">2019-09-12T02:24:59Z</dcterms:created>
  <dcterms:modified xsi:type="dcterms:W3CDTF">2019-09-12T03:50:44Z</dcterms:modified>
</cp:coreProperties>
</file>