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47"/>
  </p:notesMasterIdLst>
  <p:handoutMasterIdLst>
    <p:handoutMasterId r:id="rId48"/>
  </p:handoutMasterIdLst>
  <p:sldIdLst>
    <p:sldId id="318" r:id="rId3"/>
    <p:sldId id="309" r:id="rId4"/>
    <p:sldId id="257" r:id="rId5"/>
    <p:sldId id="259" r:id="rId6"/>
    <p:sldId id="308" r:id="rId7"/>
    <p:sldId id="290" r:id="rId8"/>
    <p:sldId id="294" r:id="rId9"/>
    <p:sldId id="293" r:id="rId10"/>
    <p:sldId id="297" r:id="rId11"/>
    <p:sldId id="295" r:id="rId12"/>
    <p:sldId id="307" r:id="rId13"/>
    <p:sldId id="303" r:id="rId14"/>
    <p:sldId id="296" r:id="rId15"/>
    <p:sldId id="299" r:id="rId16"/>
    <p:sldId id="300" r:id="rId17"/>
    <p:sldId id="304" r:id="rId18"/>
    <p:sldId id="287" r:id="rId19"/>
    <p:sldId id="260" r:id="rId20"/>
    <p:sldId id="261" r:id="rId21"/>
    <p:sldId id="262" r:id="rId22"/>
    <p:sldId id="263" r:id="rId23"/>
    <p:sldId id="270" r:id="rId24"/>
    <p:sldId id="271" r:id="rId25"/>
    <p:sldId id="276" r:id="rId26"/>
    <p:sldId id="272" r:id="rId27"/>
    <p:sldId id="273" r:id="rId28"/>
    <p:sldId id="275" r:id="rId29"/>
    <p:sldId id="280" r:id="rId30"/>
    <p:sldId id="282" r:id="rId31"/>
    <p:sldId id="288" r:id="rId32"/>
    <p:sldId id="310" r:id="rId33"/>
    <p:sldId id="289" r:id="rId34"/>
    <p:sldId id="286" r:id="rId35"/>
    <p:sldId id="311" r:id="rId36"/>
    <p:sldId id="312" r:id="rId37"/>
    <p:sldId id="313" r:id="rId38"/>
    <p:sldId id="316" r:id="rId39"/>
    <p:sldId id="315" r:id="rId40"/>
    <p:sldId id="317" r:id="rId41"/>
    <p:sldId id="320" r:id="rId42"/>
    <p:sldId id="314" r:id="rId43"/>
    <p:sldId id="321" r:id="rId44"/>
    <p:sldId id="319" r:id="rId45"/>
    <p:sldId id="292" r:id="rId46"/>
  </p:sldIdLst>
  <p:sldSz cx="9144000" cy="5143500" type="screen16x9"/>
  <p:notesSz cx="7315200" cy="9601200"/>
  <p:embeddedFontLst>
    <p:embeddedFont>
      <p:font typeface="Amatic SC" panose="020B0604020202020204" charset="-79"/>
      <p:regular r:id="rId49"/>
      <p:bold r:id="rId50"/>
    </p:embeddedFont>
    <p:embeddedFont>
      <p:font typeface="Source Code Pro" panose="020B0604020202020204" charset="0"/>
      <p:regular r:id="rId51"/>
      <p:bold r:id="rId52"/>
    </p:embeddedFont>
    <p:embeddedFont>
      <p:font typeface="Raleway" panose="020B0604020202020204" charset="0"/>
      <p:regular r:id="rId53"/>
      <p:bold r:id="rId54"/>
      <p:italic r:id="rId55"/>
      <p:boldItalic r:id="rId56"/>
    </p:embeddedFont>
    <p:embeddedFont>
      <p:font typeface="Quicksand" panose="020B0604020202020204" charset="0"/>
      <p:regular r:id="rId57"/>
      <p:bold r:id="rId58"/>
    </p:embeddedFont>
    <p:embeddedFont>
      <p:font typeface="Lato" panose="020B0604020202020204" charset="0"/>
      <p:regular r:id="rId59"/>
      <p:bold r:id="rId60"/>
      <p:italic r:id="rId61"/>
      <p:boldItalic r:id="rId62"/>
    </p:embeddedFont>
    <p:embeddedFont>
      <p:font typeface="Calibri" panose="020F0502020204030204" pitchFamily="34" charset="0"/>
      <p:regular r:id="rId63"/>
      <p:bold r:id="rId64"/>
      <p:italic r:id="rId65"/>
      <p:boldItalic r:id="rId66"/>
    </p:embeddedFont>
    <p:embeddedFont>
      <p:font typeface="Nunito" panose="020B0604020202020204" charset="0"/>
      <p:regular r:id="rId67"/>
      <p:bold r:id="rId68"/>
      <p:italic r:id="rId69"/>
      <p:boldItalic r:id="rId7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1" d="100"/>
          <a:sy n="91" d="100"/>
        </p:scale>
        <p:origin x="81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font" Target="fonts/font2.fntdata"/><Relationship Id="rId55" Type="http://schemas.openxmlformats.org/officeDocument/2006/relationships/font" Target="fonts/font7.fntdata"/><Relationship Id="rId63" Type="http://schemas.openxmlformats.org/officeDocument/2006/relationships/font" Target="fonts/font15.fntdata"/><Relationship Id="rId68" Type="http://schemas.openxmlformats.org/officeDocument/2006/relationships/font" Target="fonts/font20.fntdata"/><Relationship Id="rId7" Type="http://schemas.openxmlformats.org/officeDocument/2006/relationships/slide" Target="slides/slide5.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5.fntdata"/><Relationship Id="rId58" Type="http://schemas.openxmlformats.org/officeDocument/2006/relationships/font" Target="fonts/font10.fntdata"/><Relationship Id="rId66" Type="http://schemas.openxmlformats.org/officeDocument/2006/relationships/font" Target="fonts/font18.fntdata"/><Relationship Id="rId7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fntdata"/><Relationship Id="rId57" Type="http://schemas.openxmlformats.org/officeDocument/2006/relationships/font" Target="fonts/font9.fntdata"/><Relationship Id="rId61" Type="http://schemas.openxmlformats.org/officeDocument/2006/relationships/font" Target="fonts/font1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4.fntdata"/><Relationship Id="rId60" Type="http://schemas.openxmlformats.org/officeDocument/2006/relationships/font" Target="fonts/font12.fntdata"/><Relationship Id="rId65" Type="http://schemas.openxmlformats.org/officeDocument/2006/relationships/font" Target="fonts/font17.fntdata"/><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56" Type="http://schemas.openxmlformats.org/officeDocument/2006/relationships/font" Target="fonts/font8.fntdata"/><Relationship Id="rId64" Type="http://schemas.openxmlformats.org/officeDocument/2006/relationships/font" Target="fonts/font16.fntdata"/><Relationship Id="rId69" Type="http://schemas.openxmlformats.org/officeDocument/2006/relationships/font" Target="fonts/font21.fntdata"/><Relationship Id="rId8" Type="http://schemas.openxmlformats.org/officeDocument/2006/relationships/slide" Target="slides/slide6.xml"/><Relationship Id="rId51" Type="http://schemas.openxmlformats.org/officeDocument/2006/relationships/font" Target="fonts/font3.fntdata"/><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11.fntdata"/><Relationship Id="rId67" Type="http://schemas.openxmlformats.org/officeDocument/2006/relationships/font" Target="fonts/font19.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6.fntdata"/><Relationship Id="rId62" Type="http://schemas.openxmlformats.org/officeDocument/2006/relationships/font" Target="fonts/font14.fntdata"/><Relationship Id="rId70" Type="http://schemas.openxmlformats.org/officeDocument/2006/relationships/font" Target="fonts/font22.fntdata"/><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2E8A020D-6849-4A7C-A569-C037FE22F109}" type="datetimeFigureOut">
              <a:rPr lang="en-US" smtClean="0"/>
              <a:t>9/18/2019</a:t>
            </a:fld>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896E1260-6B15-4D9C-BC90-DCE7EE93C0B2}" type="slidenum">
              <a:rPr lang="en-US" smtClean="0"/>
              <a:t>‹#›</a:t>
            </a:fld>
            <a:endParaRPr lang="en-US"/>
          </a:p>
        </p:txBody>
      </p:sp>
    </p:spTree>
    <p:extLst>
      <p:ext uri="{BB962C8B-B14F-4D97-AF65-F5344CB8AC3E}">
        <p14:creationId xmlns:p14="http://schemas.microsoft.com/office/powerpoint/2010/main" val="344569319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4-25T06:47:16.759"/>
    </inkml:context>
    <inkml:brush xml:id="br0">
      <inkml:brushProperty name="width" value="0.1" units="cm"/>
      <inkml:brushProperty name="height" value="0.1" units="cm"/>
      <inkml:brushProperty name="color" value="#E71224"/>
    </inkml:brush>
  </inkml:definitions>
  <inkml:trace contextRef="#ctx0" brushRef="#br0">111 0 19856,'-6'0'-792,"-4"0"1,8 0 791,-6 0 0,6 0-90,-3 0-20,0 0 99,4 0 1,-5 0 10,2 0 0,3 0 0,-9 0 0,9 0 0,-4 0 0</inkml:trace>
  <inkml:trace contextRef="#ctx0" brushRef="#br0" timeOffset="1626">1 0 18690,'6'0'183,"-1"0"24,-5 0-129,5 0-42,-4 0 1,5 0 41,-2 0 38,-3 0-38,9 0-90,-4 0 1,1 0 42,1 0 1,-5 0-25,5 0 1,-5 0 49,5 0-31,-1 0 0,4 0-20,0 0 0,0 0-5,0 0 0,0 0 23,0 0 0,0 0-2,0 0 0,0 0 37,0 0 1,2 0-37,1 0 1,-1 0-35,1 0 1,2 0 13,-1 0 0,3 0-3,-3 0 1,3 0-2,-3 0 0,3 0-6,-3 0 0,4 0-13,-5 0 1,2 0 23,-1 0 1,-3 0 6,3 0 1,1 0-11,-2 0 1,5 0 89,-5 0 0,5 0-81,-4 0 1,0 0 21,0 0 0,1 0 6,2 0 0,0 0 2,-4 0 0,2 0-19,3 0 1,1 0 7,-1 0 1,2 0-56,1 0 0,0 0 45,0 0 0,0 0 8,0 0 1,0 0-32,0 0 0,0 0-1,0 0 0,0 0 0,0 0 1,0 0 0,0 0-7,0 0 18,0 0 0,0 0-2,0 0 1,4 0 41,0 0 1,3 0-39,-3 0 0,3 0 29,-3 0 1,5 0-21,-2 0 0,-1 0 6,2 0 0,-2 0-16,1 0 1,2 0-8,-5 0 1,3 0-7,-3 0 1,1 0 15,-2 0 1,2 0 39,3 0 0,2 0-39,-3 0 1,3 0 4,1 0 1,4 0 3,-1 0 1,1 0 3,-4 0 0,-3 0 15,-1 0-69,0 0 45,0 0 1,3 0-30,-3 0 1,3 0 26,1 0 1,0 0-29,0 0 1,0 0 18,0 0 1,-1 0 6,-3 0 1,3 0 15,-2 0 0,-2 0 2,1 0 1,-1 0-24,2 0 0,5 0 2,-2 0 0,3 0 40,-3 0 0,5 0-32,2 0 1,0 0-22,0 0 1,-1 0 20,2 0 1,-3 0-29,-5 0 1,5 0 7,2 0 1,3 0-4,1 0 0,0 0 22,0 0 0,0 0-2,0 0 0,-1 0-18,-2 0 0,2 0 8,-3 0 1,7 0-6,0 0 0,2 0 8,-1 0 0,-1 0-3,4 0 1,-4 0-6,0 0 1,0 0-1,1 0 1,-2 0-2,6 0 1,-5 0-3,5 0 0,-2 0 3,2 0 1,-3 0-1,-5 0 1,3 0 16,1 0 1,4 0-15,-5 0 0,6 0 46,-1 0 1,1 0-48,3 0 1,-3 0 4,-1 0 0,2 0-5,-3 0 0,4 0-1,4 0 0,-2 0-5,1 0 0,-1 0 11,-2 0 1,0 0-11,0 0 0,1 0 5,3 0 1,-1 0-12,4 0 0,-4 0 21,1 0 1,-2 0 2,2 0 1,3 0-7,8 0 0,-4 0 1,1 0 0,-3 0-11,-5 0 1,6 0 7,1 0 0,2 0 5,5 0 1,-8 0-5,1 0 1,-5 0 21,6 0 0,-4 0-17,7 0 1,-4 0 1,-3 0 0,0 0-11,-4 0 1,4 0-4,-4 0 1,4 0-10,0 0 1,-3 0 17,-1 0 0,-3 0-37,-1 0 1,-1 0 29,-3 0 1,3 0-60,-2 0 1,0 0 10,0 0 0,-4 0-5,-8 0 0,2 0 29,-6 0 1,5 0-10,-4 0 1,1 0 45,-2 0 0,2 0-40,3 0 0,2 0 55,-3 0 1,-2 0-49,-1 0 1,1 0 46,-2 0 1,1 0-23,-4 0 1,0 0 0,0 0 0,0 0-3,1 0 0,-1 0-4,0 0 1,-4 0-2,0 0 0,0 0 0,0 0 0,-2 0-5,-5 0 0,0 0 4,0 0 1,-1 0-29,-3 0 0,2 0 0,-5 0 0,3 0-4,-3 0 1,-1 0 19,-3 0 0,0 0-4,0 0 0,0 0-20,1 0 1,-5 0 18,0 0 0,-3 0 17,3 0 2,1 0 1,3 0 10,0 0-9,0 0 1,0 0 4,0 0 1,-4 0 3,0 0 0,-3 0-14,3 0 0,-3 0 14,3 0-10,-4 0-2,7 0 0,-9 0-1560,4 0 1560,-15 0 0,-12 0 0,-12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1T17:27:33.310"/>
    </inkml:context>
    <inkml:brush xml:id="br0">
      <inkml:brushProperty name="width" value="0.08571" units="cm"/>
      <inkml:brushProperty name="height" value="0.08571" units="cm"/>
      <inkml:brushProperty name="color" value="#FF0066"/>
    </inkml:brush>
  </inkml:definitions>
  <inkml:trace contextRef="#ctx0" brushRef="#br0">354 55 7179,'1'-6'-148,"2"3"221,-1 1 1,3 1 131,-5-2-142,0 1 125,0-3-157,0 1 38,0 2 1,0-4 47,0 2 31,0 3-17,-5-4 27,-1 5-86,-5-5 0,0 4-18,-1-2 0,1 1 25,0 2 0,0 0-63,0 0 1,0 2 28,0 1 1,-3 0 1,-1 4 0,-1-1 3,1 2 0,3 1-3,-3-1 0,-1 1-88,2 2 0,-1 4 84,4 0 0,-4 1-47,1-1 1,-1-2 42,4 5 0,0-1-17,0 2 1,3 2 0,1-3 1,3 3 0,-3 1 1,5-2-23,-2 2 1,3-3-1,1 7 0,0 1-28,0-1 1,1 4 44,3 0 0,1-2-59,2 1 1,4-3 46,0 3 1,1-5-71,7-2 0,-3-4 60,6-3 1,-3-7-76,7 3 1,2-6 72,1 3 0,2-6 3,-2 2 1,3-3 87,-2-1 1,-2-5-101,1-2 0,-4-7 39,1-1 0,0-5-20,0-2 1,0 0-20,-4-4 1,-1-1 20,-3 1 0,-2-1-2,-5 1 0,-1 3 45,-3-3 0,2 3 1,-5 1 0,-2 4 55,-6-1 1,-3 1-88,-8-4 0,1 2-27,-9-2 1,4 6 42,-7-6 1,-2 3 68,-1-3 1,2 5-97,1 2 0,-1 4-5,1 4 1,4-2-36,4 5 0,1 1-146,-2 3 1,5 1-664,6 2 578,-2 4 1,9 4-764,-2 0 1026,1 0 0,2 0 0,0 0 0</inkml:trace>
  <inkml:trace contextRef="#ctx0" brushRef="#br0" timeOffset="2857">1191 452 7850,'0'-6'-1052,"0"1"1133,0 5 465,0-5-309,0 4 1,0-5 170,0 2-298,-4 3 0,1-5-4,-4 2 0,3 3 6,-3-3 1,-1 3-31,-3 1 0,4-1 12,0-3 0,-1 3-2,-3-3 0,0 3 63,0 1-77,-5 0 0,3 0-86,-6 0 1,10 0 86,-2 0 0,2 0-80,-2 0 0,0 0 73,0 0 1,4 4-107,-1 0 1,5 4 19,-5-1 0,2 3-2,-1 1 1,-3 2 16,3 1 0,0 3-4,0 5 1,3 1-3,-3-1 1,3 3 17,-3 1 0,5 1-47,-2-1 0,3-2 33,1 6 0,0-6-54,0 2 1,1 1 54,3-2 1,2-2-49,5-5 1,1-1 5,3 1 1,-2 2-8,6-5 1,-1-2 32,4-5 1,1 0-7,3-4 0,-2 3 21,6-3 1,-4-1-25,3-3 0,-4 0 37,0 0 0,-2-4-31,0-4 0,-1-2 0,0-1 0,0-6 10,0-5 0,-1 0 6,-3-4 0,2-1-131,-6 2 0,2-6 65,-1 2 1,-7 1 90,3-2 1,-7 4-61,0-3 0,-3 5 81,-1-2 0,-6-1-13,-5 1 1,-4 0 130,-3 4 0,-7 0 36,3 0 0,-6 5-44,2 2 0,1 4-105,3 4 0,-3-2 25,3 6 0,-1-1-398,8 4 1,-3 0 7,3 0-1106,0 0 1423,4 5 0,0 6 0,0 6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1T17:27:38.627"/>
    </inkml:context>
    <inkml:brush xml:id="br0">
      <inkml:brushProperty name="width" value="0.08571" units="cm"/>
      <inkml:brushProperty name="height" value="0.08571" units="cm"/>
      <inkml:brushProperty name="color" value="#FF0066"/>
    </inkml:brush>
  </inkml:definitions>
  <inkml:trace contextRef="#ctx0" brushRef="#br0">320 78 6521,'6'-7'454,"-1"3"-197,-5 4 105,0 0-165,0-5-28,0 3 66,5-7-115,-4 2 0,4 0 20,-5 0 0,0 3 100,0-3-99,0 4 0,-5-2-33,-2 5 0,1-3-62,-2-1 1,0 0 45,-7 4 1,1 2-50,-4 1 0,3 3 24,-3 5 1,0 0-28,-4 0 1,1 5-89,2 3 0,-1-1 115,1 4 1,0-2-128,0 6 1,3-2 59,5 2 1,0-2 1,0 6 1,1-1-16,3 4 0,2 0-1,5 0 0,0-1-12,0-3 1,1 2-83,3-5 1,3 2 90,8-6 1,2 1 6,5-8 1,5 0 85,3-4 1,3-5-97,3-2 1,0-4-153,4-4 0,-3-6 44,4-5 0,-10-4-82,2 0 0,-7-1 175,0-2 1,1-4-9,-1 0 0,-4-3 37,-4 3 0,-4-3 128,0 3 0,-2-4-17,-1 5 0,-4-1-75,-4 4 1,-1-4 255,-2 1 0,-5-1-15,-3 4 1,-6 0-43,-5 0 1,-5 4-392,-2 4 0,-3 3 92,3 3 1,-5 0-226,2 4 0,-2 2 129,2 5 1,2 4-198,5 4 1,3 0 85,1 0 0,8 0-92,-1 0 1,4 0 368,0 0 0,-3 0 0,4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1T17:27:41.947"/>
    </inkml:context>
    <inkml:brush xml:id="br0">
      <inkml:brushProperty name="width" value="0.08571" units="cm"/>
      <inkml:brushProperty name="height" value="0.08571" units="cm"/>
      <inkml:brushProperty name="color" value="#FF0066"/>
    </inkml:brush>
  </inkml:definitions>
  <inkml:trace contextRef="#ctx0" brushRef="#br0">474 45 7589,'0'-6'18,"0"1"214,0 0 31,0 4-24,0-4 23,0 0-104,0 4-73,0-4-25,-5 5 1,2 0 62,-4 0-70,5 0 0,-8 0 71,2 0 1,2-4-47,-1 0 0,0 1-22,-4 3 0,0 0 28,0 0 1,0 0-19,-1 0 0,-2 3-32,-1 1 1,0 1 6,4-1 1,-3-2-9,-1 5 1,-3-3-93,3 3 0,-3-3 49,3 3 1,-4 1 43,5 3 0,-5 0-59,5 0 0,-1 4 53,4-1 0,-4 2-43,1-1 1,-1 2 26,4 5 0,0 1 3,0 3 1,0 2-37,0 5 1,5 0 32,2 0 0,-1 4-139,1 0 0,2 0 124,6-4 1,-2-1-139,5-3 1,4 2 70,4-6 1,6 1 158,1-4 1,1 0-75,7 0 0,-1-3 83,4-1 1,0-6-55,0-1 0,4-1 25,0-6 0,1-3-41,-2-8 0,0-2 13,4-9 0,-5-4-213,-2-4 1,-1-5 127,-7 2 0,1-3-60,-4-1 1,-1 0 64,-3 0 0,1 3 20,-8 1 1,1 0 92,-8-4 1,-1-1-108,-3 1 1,-1 4 78,-3 0 0,-7 0-53,-7 0 0,-4 2 53,-4 5 0,-2 1-21,-5 3 0,-4 2-269,1 5 1,-5 5 19,4 2 1,6 3 22,5 1 1,4 0-166,3 0 74,3 0-496,5 0 788,5 0 0,-4-5 0,4-1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1T17:27:49.254"/>
    </inkml:context>
    <inkml:brush xml:id="br0">
      <inkml:brushProperty name="width" value="0.08571" units="cm"/>
      <inkml:brushProperty name="height" value="0.08571" units="cm"/>
      <inkml:brushProperty name="color" value="#FF0066"/>
    </inkml:brush>
  </inkml:definitions>
  <inkml:trace contextRef="#ctx0" brushRef="#br0">298 111 6814,'4'-7'127,"-1"-1"-80,1 6 1,-4-4-87,0 2 219,5 3 4,-4-9 142,9 9-140,-9-9 79,9 9 1,-9-5 53,3 2-136,-3 3 0,-1-5 105,0 2-141,0 3-42,-5-9 1,-1 7-4,-5-4 1,0 5-5,0-2 1,0-1 9,0 1 1,-4 1-166,1 3 0,-2 0 87,1 0 0,3 1-80,-3 3 1,1 2 32,0 5 0,2-3 21,-3 3 1,-1-2-38,1 6 0,0 1-8,4-2 1,0 5 11,0-5 0,0 5 27,0-5 1,4 6 15,0-2 0,4 3-9,0 1 0,0 0 13,-1 0 0,3 2-11,-2 1 1,1-1-4,2 1 0,4 2 20,0-1 1,4 0 2,0-4 1,3-5 5,3-2 1,3-1-19,5-3 0,1 3 78,-1-7 1,5-2-72,2-1 1,4-3-3,4-1 0,-3 0-40,3 0 0,-4-4-10,-4 1 1,3-6 14,-2 2 1,-4-3-8,0-1 0,-3-4-112,0 1 1,-1-7 118,0-1 0,-2 0-86,-1-4 0,0 3-110,-4 1 1,0-4 115,-4 0 0,-1 0 8,-3 4 0,-2 0 129,-5 0 0,-6 1-3,-5 3 1,-5-3-18,-6 3 0,-5 2 78,-3 1 1,-5 3-107,-2 1 0,-3 1-56,3 3 0,-1 2 68,1 5 0,8 0-204,-1 0 1,7 0-86,5 0 1,2 0-213,5 0 1,1 1 494,3 3 0,-3-3 0,4 4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1T17:27:51.026"/>
    </inkml:context>
    <inkml:brush xml:id="br0">
      <inkml:brushProperty name="width" value="0.08571" units="cm"/>
      <inkml:brushProperty name="height" value="0.08571" units="cm"/>
      <inkml:brushProperty name="color" value="#FF0066"/>
    </inkml:brush>
  </inkml:definitions>
  <inkml:trace contextRef="#ctx0" brushRef="#br0">232 0 8437,'-11'5'576,"4"-4"-569,-1 3 179,1 2-154,-4 0 1,0 4 67,0-3 1,4 3-165,-1-3 0,2-1 43,-1 2 0,-3-2-57,3 1 0,-2 3 80,2-3 1,-3 3-17,3 1 0,-2 0 56,2 0 0,-3 0-22,2 0 1,2 0 52,-1 0 1,3 0-49,-3 0 0,3 0 13,-3 1 1,5-1-13,-2 0 1,1-2 2,0-1 0,1 5-1,-1-2 1,2 3-9,1-3 1,1 3-17,2 1 0,0 5-2,4-2 1,-2-1-38,6 2 1,-2-1 48,5 4 0,4-5-29,0-2 0,3 0 44,1-4 1,1 1-1,3-8 1,2-1-57,5-3 1,0 0 30,0 0 0,0-8-159,0-3 0,0-8 96,1 1 0,-9-4-148,1-4 0,-5-2 106,5-5 1,-4 3 27,-4 1 1,-2 1 43,-5-2 0,0 0-16,0 4 0,-5 2 52,-2 5 1,-3 0 214,-1 4 1,-6 0-7,-5 4 0,-5 4-119,-6 0 1,-5 4-95,-2-1 1,-12 3 59,-3 1 0,-3 0-240,3 0 1,0 4-24,0 0 0,10 3-35,4-3 0,7 3 31,5-3 0,-2 4-316,6-1 520,-1 3 0,4 1 0,0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1T17:27:58.108"/>
    </inkml:context>
    <inkml:brush xml:id="br0">
      <inkml:brushProperty name="width" value="0.08571" units="cm"/>
      <inkml:brushProperty name="height" value="0.08571" units="cm"/>
      <inkml:brushProperty name="color" value="#FF0066"/>
    </inkml:brush>
  </inkml:definitions>
  <inkml:trace contextRef="#ctx0" brushRef="#br0">288 177 8093,'-5'-6'-321,"3"1"681,-7 0-33,7 4-88,-7-9-113,3 9 0,-2-7-21,1 4 0,3 0 139,-3 4-282,-1 0 0,-3 0 51,0 0 0,0 0-96,0 0 0,0 5 104,0 2 0,-3 3-110,-1 1 1,-1 2 96,1 1 1,3 2 4,-3 3 0,3 1-55,1-1 0,4 2 46,-1 1 1,2 0-24,-1 0 1,-2 3-3,6 1 0,-1 0-3,4-4 1,0 4-5,0-1 0,0 5-8,0-5 0,4 1-6,-1-4 1,10 0 24,-2 0 0,3-4 12,1-4 1,0-3-17,7-3 0,-3 0 130,7-4 1,2 0-95,2-4 1,1-2 11,3-1 1,-5-5-69,0-6 0,0 0-1,0-4 0,2-1-85,-6-3 1,1-1 70,-4-3 1,-1 3 38,-3-3 1,-2-1-19,-5 2 1,0-2 21,0 1 0,-5 3-26,-2-3 0,-3 3 8,-1 1 1,-8 1 50,-3 2 0,-9 0-41,-2 4 1,-5 0 62,-6 4 1,4 2-55,-1 1 0,7 3-32,1 5 1,1 0-18,6 0 1,1 4-100,3 0 0,3 3-166,1-3-266,4 4 592,-1-6 0,8 7 0,3-3 0</inkml:trace>
  <inkml:trace contextRef="#ctx0" brushRef="#br0" timeOffset="791">1136 12 7961,'-6'-5'198,"1"4"1,4-4 138,-2 5-343,1 0 1,-7 0 55,1 0 1,2 0 79,-1 0 0,-1 0-120,-3 0 1,0 0 143,0 0 0,0 4-195,0-1 1,0 5 43,0-5 1,-4 6 41,1-2 1,-2 7-118,1 0 1,3 6 69,-3-2 1,2 3-95,-2 1 0,3 5 122,-3 3 1,-1 1 31,1 3 1,4-1-47,4 0 1,3-1-2,-3-3 1,5 2-6,-2-6 1,4 0 4,4-7 1,2 2 114,5-6 0,1 1-42,3-4 1,3-5 79,8-2 0,2-3-64,5-1 0,4-1-84,0-3 1,4-6 53,0-4 1,-2-6-145,1 2 0,-4-7 77,0 0 1,-1-2-129,-2 1 0,-4 1 35,1-4 0,-6 5 39,2-2 1,-7 3-83,0 0 0,-9-2 85,1-1 0,-6 4 79,2 4 1,-5 3-83,2-3 1,-9 3 105,-6-4 0,-5 6-128,-6-2 1,-5-1 2,-2 2 1,1 3-211,-2 3 0,5 6 86,-5-2 0,9 3 16,-1 1 0,8 0 68,-1 0 1,3 0-593,1 0 702,4 5 0,-2-4 0,3 4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1T17:28:55.424"/>
    </inkml:context>
    <inkml:brush xml:id="br0">
      <inkml:brushProperty name="width" value="0.08571" units="cm"/>
      <inkml:brushProperty name="height" value="0.08571" units="cm"/>
      <inkml:brushProperty name="color" value="#FF0066"/>
    </inkml:brush>
  </inkml:definitions>
  <inkml:trace contextRef="#ctx0" brushRef="#br0">309 77 7816,'-5'-6'434,"3"-2"-318,-5 4 1,3-1-15,-3 1 0,-1 2-33,-3-5 0,4 4-62,0 0 78,-1-4-9,2 6-17,-9-4 0,8 5 28,-8 0-43,3 0 0,1 0-48,0 0 0,0 5-13,0 3 0,0 1 31,0 2 0,0 4-9,0 0 0,0 1-155,0-2 155,0 4 22,0-1 0,0 2-4,0-4 0,1 3-11,3-3 133,2 5-132,0-8 1,4 5-11,-3-2 0,3 1 5,1 2 0,0 3-68,0-3 87,5 3-11,1 1 0,5 0-33,0 0 31,0 0 31,5 0 0,1-1 1,5-3 1,1-2-2,3-5 1,-2-1 8,6-2 0,-1-4-62,4-4 0,3-4 2,-3-4 0,2-2-4,-5-1 1,-2-2-92,1-5 1,-4-1-91,1-7-19,-3-2 192,-6 5 0,3-10-148,-6 0 99,1 0-8,-4-5 1,-5 5-36,-2 0 0,-3 3 94,-1 1 1,-6 4 4,-5 0 0,-5 1-2,-6 2 1,-5 5 122,-2 2 1,-3 4 114,-1 4-226,0 2-5,-1 10 1,1 2-139,0 8 171,0 2-120,10 0 1,-1 4-146,9-2 1,1-2 237,7 1 0,-3-4 0,4 2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1T17:28:57.025"/>
    </inkml:context>
    <inkml:brush xml:id="br0">
      <inkml:brushProperty name="width" value="0.08571" units="cm"/>
      <inkml:brushProperty name="height" value="0.08571" units="cm"/>
      <inkml:brushProperty name="color" value="#FF0066"/>
    </inkml:brush>
  </inkml:definitions>
  <inkml:trace contextRef="#ctx0" brushRef="#br0">276 89 7966,'0'-11'-371,"0"4"-358,0-1 541,0 1 140,0 1 0,0 0 161,0 2 414,0-2-194,0 0 24,0-4-10,0 9-229,-5-4-1,4 5-1,-9-5-1,4 4-77,-5-4 1,0 8 35,0 1 1,-4 5 2,1-2 1,-6 4-121,2 4 1,0-2-19,0 6 123,0-1-21,-4 4 1,5 0-169,2 0 150,3 0 0,1 0 9,0 0-7,4 0 1,2 2-9,5 1 1,0-1-1,0 1 0,0 4 13,0 0 0,9 2 0,2-2 1,9 2 286,2-6-266,0 1-20,10-4 0,-3-5 117,8-2-98,-3-8-63,9-2 1,-9-6-84,3-3 1,-3-7 62,-1-7 0,-1-3-129,-2-1 1,0-5 48,-4-2 1,-4-3-113,-4-1 1,-4-2-183,1-1 302,-3 6 112,-6-6 1,-2 7-29,-8-4 0,-3 5-23,-8 2 0,-3-1 12,-8 2 1,-2 0-48,-5 7 0,-1 3 8,1 8 0,2 2-25,1 5 1,-4 6-170,4 5 0,1 6-144,7 9 50,0-3 359,5 9 0,-4-4 0,4 5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1T17:28:58.065"/>
    </inkml:context>
    <inkml:brush xml:id="br0">
      <inkml:brushProperty name="width" value="0.08571" units="cm"/>
      <inkml:brushProperty name="height" value="0.08571" units="cm"/>
      <inkml:brushProperty name="color" value="#FF0066"/>
    </inkml:brush>
  </inkml:definitions>
  <inkml:trace contextRef="#ctx0" brushRef="#br0">299 33 7855,'0'-6'-221,"0"0"-26,0 3 0,-2 1 615,-1-1 85,1 1-310,-7 2 1,2-1-21,-4-2-31,0 1 0,0-3 31,0 5 0,0 0-26,0 0 0,0 4-109,0 0 0,-1 4 84,-3 0 1,3 3-86,-3 3 0,-1 0-85,2 4 153,-6 6-43,8-1 0,-8 7-181,6-4 178,-1 5 49,9-3 1,-3 4 1,6-3 1,-1 3-61,4-3 1,1-2-2,3-1 1,2-3-169,5-1 195,5-4-11,-4-3 1,9-5-220,-3-2-14,8-3 183,-3-5 1,9-2-18,-2-1 0,1-5-19,2-6 1,1-4-110,-1-4 0,-2 0 137,-1 0 1,0-5-3,-4-2 1,-4-2 23,-3 2 0,-7-2 12,-1 6 0,-1-5 176,-7 4-199,1 1 7,-9 3 1,-6 0 161,-7 0 7,-8 4-85,-2-2 0,-6 7 130,-3-1 0,3 3-132,-3 3 0,4 3-45,3 5 0,5 5-103,6 3 0,3-2-380,5 1 471,5 0 0,1 4 0,5 1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1T17:29:04.694"/>
    </inkml:context>
    <inkml:brush xml:id="br0">
      <inkml:brushProperty name="width" value="0.08571" units="cm"/>
      <inkml:brushProperty name="height" value="0.08571" units="cm"/>
      <inkml:brushProperty name="color" value="#FF0066"/>
    </inkml:brush>
  </inkml:definitions>
  <inkml:trace contextRef="#ctx0" brushRef="#br0">277 77 6874,'-7'-1'272,"4"-3"-136,1 3-34,-2-4 3,-3 0-27,1 4 0,-3-4 0,1 5 1,2-4-4,-1 1 1,3-1 84,-3 4-94,-1 0 4,-3 5-66,0 1 1,0 1-6,0 1 55,0 4 1,0 1-138,0 6 0,0-3 126,0 6 0,-4-2-85,1 10 57,-1-6 1,4 7 9,0-5 0,0 3 2,0-3 0,5 3-26,2-3 1,3 0 4,1-4 0,0 1-52,0 3 57,0-3 1,2 3-32,6-8 1,-1 2 33,8-6 0,1 5 24,-2-5 0,7 0-31,1-7 0,2-2 75,5-5 1,-1-1-69,1-3 131,8-7-125,-7-1 0,8-10-34,-5 0 1,-4-1-206,0-7 192,-4 1 0,2-4-100,-5 0 1,-5-4 110,-2 0 0,-3-1-12,-1 1 0,-5 3 37,-2-3 1,1 4-10,-2 4 0,0-2 88,-7 6-100,-2-1 6,-10 9 1,-2-2 172,-8 8-149,3-2 0,-9 12-70,3-3 1,-2 4 74,2 4-77,2 2 0,8 5-133,1 0 0,4 0 35,0 0 1,3 0-456,3 0 607,3 0 0,1 0 0,-3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4-25T06:47:25.272"/>
    </inkml:context>
    <inkml:brush xml:id="br0">
      <inkml:brushProperty name="width" value="0.1" units="cm"/>
      <inkml:brushProperty name="height" value="0.1" units="cm"/>
      <inkml:brushProperty name="color" value="#E71224"/>
    </inkml:brush>
  </inkml:definitions>
  <inkml:trace contextRef="#ctx0" brushRef="#br0">0 20 18823,'6'0'51,"4"0"0,-7 0 110,4 0-109,-5 0 17,8 0-33,-4 0 0,2 0-7,-1 0 1,-3 0 53,3 0 1,0 0-51,4 0 0,0 0 19,1 0 1,-1 0-14,0 0 1,3 0-27,1 0 0,3 0 21,-3 0 0,5 0 4,-2 0 1,3 0-25,1 0 0,0 0-5,0 0 1,-1 0-7,-3 0 1,3 0 17,-3 0 1,3 0-8,1 0 0,0 0 9,0 0 0,2 0 23,1 0 1,-1 0-20,1 0 1,4 0 4,0 0 0,0 0 0,4 0 1,-6 0 1,6 0 1,-6 0 7,3 0 0,-2 0-12,1 0 1,3 0-2,-2 0 1,1 0 4,2 0 0,2 0 10,2 0 0,1 0-27,2 0 1,2 0 3,-6 0 0,6 0 13,-2 0 1,-2 0-7,-1 0 1,1 0-39,-1 0 0,6 0 32,1 0 0,1 0 12,7 0 1,-7 0-16,-1 0 1,4 0-40,-4 0 0,2 0 62,-1 0 1,2 0 2,1 0 1,5 0-30,-2 0 0,-2 0 0,-1 0 0,-3 0 8,-1 0 1,2 0-1,1 0 0,-1 0-51,2 0 1,1 0 45,-2 0 0,1 0 24,-4 0 1,0 0-18,0 0 0,0 0 1,1 0 0,2 0-21,1 0 0,1 0 2,-1 0 0,-3 0-29,3 0 0,-3 0 37,-1 0 0,-1 0-2,-2 0 0,2 0-6,-3 0 1,3 0-20,1 0 0,-1 0 21,-3 0 1,3 0 0,-2 0 0,-3 0 19,-2 0 0,3 0 4,2 0 1,2 0 1,1 0 0,1 0-18,3 0 0,-3 0-8,3 0 1,-3 0 11,-1 0 1,1 0-48,-1 0 1,1 0 38,3 0 1,-2 0-3,6 0 1,-2 0 10,1 0 0,2 0-1,-5 0 1,1 0 32,-1 0 0,2 0-39,5 0 0,4 0-24,0 0 0,-1 0 27,-3 0 1,2 0-15,2 0 1,-1 0 16,9 0 1,-7 0-6,6 0 1,-6 0-22,2 0 0,-4 0 1,1 0 0,-2 0 3,2 0 1,1 0 4,2 0 0,-2 0 1,-4 0 1,-4 0 1,3 0 1,-2 0 46,6 0 0,-2 0-49,2 0 0,-5 0 2,5 0 0,-5 0 33,5 0 0,-3 0 5,-1 0 1,4 0-58,0 0 1,3 0 29,-3 0 1,0 0-9,-4 0 0,1 0 4,3 0 0,-3 0-12,3 0 0,1 0 2,-1 0 0,-3 0-5,-1 0 0,-2 0 11,6 0 0,-2 0 4,2 0 1,-5 0-28,5 0 0,-5 0 21,5 0 1,1 0-30,-2 0 0,5 0 22,-4 0 0,3 0-23,-3 0 0,3 0 10,-3 0 0,5 0-1,-2 0 1,3 0-8,2 0 1,-5 0-1,0 0 1,-4 0-7,1 0 0,2 0 14,2 0 1,0 0-29,0 0 0,0 0 29,-4 0 1,4 0-2,-5 0 0,5 0-6,-4 0 1,7 0-3,-4 0 0,4 0-2,-7 0 0,5 0 7,-2 0 1,3-2 8,2-5 1,-5 5-2,0-4 0,-3 3 20,4 3 1,-6 0-8,2 0 1,2 0-26,2 0 0,-3 0 31,-1 0 0,-3 0-2,-1 0 0,0 0 46,0 0 1,2 0-61,1 0 1,-1 0 36,2 0 1,-7 0-24,0 0 0,-6 0-4,2 0 0,2 0 0,2 0 1,0 0-2,0 0 1,1 0-10,-6 0 0,1 0-6,-4 0 1,0 0 5,0 0 1,0 0-7,1 0 0,2 0 8,1 0 0,0 0 2,-4 0 0,0 0-2,0 0 0,-3 0 1,-1 0 0,-1 0-9,2 0 0,1 0 0,-1 0 0,2 0-2,1 0 1,-4 0-23,1 0 0,-2 0-7,1 0 1,3 0 44,-2 0 0,2 0-20,1 0 0,1 0-49,3 0 1,-7 0 45,3 0 1,-2 0-49,2 0 1,-3 0 40,-1 0 1,0 0-2,5 0 1,-5 0 7,0 0 1,1 0-4,3 0 0,-1 0 42,-3 0 1,3 0-48,-2 0 0,-2 0 63,1 0 0,1 0-24,3 0 1,0 0 3,0 0 1,0 0-15,0 0 1,-1 0 2,-3 0 0,2 0 24,-5 0 0,3 0-27,-3 0 1,5 0 2,-2 0 0,3 0 0,1 0 0,-4 0 1,1 0 0,-6 0-21,2 0 1,0 0-3,-4 0 0,2 0-6,-5 0 0,3 0-4,4 0 0,-3 0-14,3 0 1,-3 0 27,-1 0 1,0 0-11,0 0 1,-3 0 2,-1 0 1,-1 0 4,2 0 0,1 0-2,-1 0 0,0 0 1,0 0 1,2 0-12,-3 0 0,4 0-1,4 0 0,-3 0 45,3 0 1,-3 0-33,-1 0 0,0 0 9,0 0 0,-1 0-8,-2 0 1,5 0 11,-2 0 0,4 0-30,0 0 1,-3 0 0,3 0 1,1 0 20,-1 0 0,-4 0-3,-4 0 1,-3 0-116,3 0 1,-4 0 62,0 0 1,-5 0 81,-2 0 1,1 0-56,3 0 0,-1 0 74,-3 0 0,2 0-50,-6 0 1,5 0 8,-5 0 1,1 0 8,-4 0 1,0 0 9,0 0 1,-4 0 9,1 0 1,-5 0-15,5 0-10,-6 0-1103,3 0 1102,-15 0 0,-2 0 0,-10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1T17:29:05.773"/>
    </inkml:context>
    <inkml:brush xml:id="br0">
      <inkml:brushProperty name="width" value="0.08571" units="cm"/>
      <inkml:brushProperty name="height" value="0.08571" units="cm"/>
      <inkml:brushProperty name="color" value="#FF0066"/>
    </inkml:brush>
  </inkml:definitions>
  <inkml:trace contextRef="#ctx0" brushRef="#br0">243 12 7832,'-6'-5'-990,"0"4"1384,2-3-88,3 3-116,-9 1 0,8 0-55,-6 0 0,1 0-37,-4 0 0,0 0 0,0 0 1,0 0 3,0 0 0,0 0-12,0 0 0,0 1-31,0 3 79,0-3-55,5 9 0,-4-8-156,2 6 174,4-1-94,-6 4 0,7 0 22,-4 0 0,3 5 17,-3 2 1,3 3-9,-3 1 1,4 5-41,0 3 0,-2 1-14,1 3 1,0-1-155,4 0 194,0 0 0,0-1 11,0-3-159,0 3 133,0-9 1,5 0-103,3-4 94,2-6 0,5 3 16,4-5 0,3-3 0,4-1 1,1-1 10,2 1 0,6-2 2,-1-5 0,1 0 8,-2 0-34,0 0 0,-3-3 170,-1-1 1,-4-5-37,0 2-86,-6-3 137,1-1-151,-7 0 1,6-1-32,-4-3 0,0-1 9,-4-2 1,-4-7 5,0 3 1,-4-7-5,1 0 0,-3-3-97,-1-1 17,0 0 1,-5-4 40,-3 0-76,-6 0 61,-3 4 0,-7 5 0,-1 4-194,-5 4 1,-2 4 35,-1 5 1,-1 5-249,-3 2 1,7 4 155,-3 4 1,7-3 82,0 3 1,8-2-131,3 2 103,8-3 230,-3 4 0,9 0 0,-4 1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1T17:29:06.910"/>
    </inkml:context>
    <inkml:brush xml:id="br0">
      <inkml:brushProperty name="width" value="0.08571" units="cm"/>
      <inkml:brushProperty name="height" value="0.08571" units="cm"/>
      <inkml:brushProperty name="color" value="#FF0066"/>
    </inkml:brush>
  </inkml:definitions>
  <inkml:trace contextRef="#ctx0" brushRef="#br0">332 77 6826,'0'-11'72,"0"5"1,0 0 93,0 2 0,-4 2 535,0-6-484,1 6 17,-2-8-33,3 9-178,-7-9 106,7 9-71,-7-4 1,6 4 26,-4-3 1,-1 3 95,-3-3-217,0 3 48,-5 6 1,3-3 63,-5 6 1,3-1-18,-3 4 0,0 4-100,0 0 140,-3-1-46,9-3-200,-9 5 188,9 1 0,-4 0 27,5-2-151,0 2 112,5-4 1,-3 7 25,5-1-19,-4 2-11,7 1 0,-4 1 27,5 3-86,0-3 54,0 9 0,1-5-48,3 2 62,-3 3-30,9-9 1,0 4-63,4-5 73,6 0 1,-3-1-172,5-3 160,0-2 1,1-6 0,3-2-50,-3 1 41,9-7 1,-5 1-10,3-6 18,-4-4-10,1-4 1,-3-3 12,1-1-12,-1-5 1,-2 3 0,-1-8 6,-3-1-2,3 0-4,-9-1 16,4 4-14,-5-9 1,-1 4-1,-3-5 60,3 0-59,-9 0 1,4 3 1,-5 1 157,-5-1-152,-1 2 0,-6 0-22,-3 2 30,-2 3-3,-5 1-181,-5 6 85,4 5 1,-3 1 93,8 3-165,-3 2 71,8 5 0,-2 1-166,4 3 1,1 3-761,2 8 1010,3-3 0,1 9 0,-3-4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4-25T06:47:45.451"/>
    </inkml:context>
    <inkml:brush xml:id="br0">
      <inkml:brushProperty name="width" value="0.1" units="cm"/>
      <inkml:brushProperty name="height" value="0.1" units="cm"/>
      <inkml:brushProperty name="color" value="#E71224"/>
    </inkml:brush>
  </inkml:definitions>
  <inkml:trace contextRef="#ctx0" brushRef="#br0">11 20 19492,'-6'0'-322,"1"0"559,5 0 1,9 0-221,2 0 1,3 0 105,-3 0 1,0 0-57,0 0 1,5 0 10,2 0 0,-1 0-37,1 0 0,1 0-2,3 0 1,4 0-10,-1 0 1,6 0-1,-2 0 1,1 0-34,3 0 1,-1 0 39,8 0 0,-4 0-29,0 0 1,2 0 17,-1 0 1,3 0-7,-3 0 1,4 0 9,-5 0 1,2 0 2,-1 0 0,-1 0-20,4 0 0,-4 0 12,0 0 1,-1 0-33,-2 0 1,1 0 30,3 0 0,-7 0 17,3 0 0,-2 0-19,2 0 1,1 0-24,3 0 0,-1 0 23,4 0 0,-3 0-2,3 0 1,-1 0-24,2 0 1,1 0-11,-6 0 1,5 0 27,-5 0 0,6 0-3,-1 0 0,1 0 19,3 0 1,-3 0-20,-1 0 0,2 0-12,-3 0 1,2 0 27,-2 0 1,4 0 6,0 0 1,2 0-12,5 0 0,-4 0-2,0 0 1,4 0-44,0 0 1,-1 0 38,2 0 1,-4 0-34,3 0 1,4 0 25,4 0 1,3 0 5,-3 0 1,0 0-35,-4 0 0,4 0-3,0 0 1,8 0 82,-1 0 0,0 0-59,1 0 1,-7 0 10,6 0 0,-3 0-7,4 0 1,0 0-70,3 0 0,-4 0 69,0 0 1,4 0-2,-4 0 0,4 0-18,0 0 1,1 0-273,2 0 1,-1 0 302,-2 0 1,-1 0 3,4 0 1,0 0-124,0 0 0,2 0 48,-5 0 0,1 0 37,-2 0 0,-1 0-2,2 0 1,-3 0-12,-1 0 0,0 0 0,0 0 0,4 0-1,0 0 0,-1 0 72,-7 0 1,3 0-47,-2 0 0,2 0-39,1 0 1,1 0 31,3 0 1,-6 0 86,2 0 0,-1 0-96,4 0 0,-1 0 107,2 0 0,-7 0-148,0 0 0,-2 0-114,2 0 0,-2 0 284,-2 0 1,-2 0-114,6 0 0,-6 0-23,2 0 0,0 0 12,-4 0 1,2 0-9,-5 0 0,1-7-39,-2 1 1,3-1-9,-3 7 1,-2 0 85,-1 0 1,-1 0 366,0 0 1,-1 0-495,2 0 0,1 0 141,-2 0 1,5 0 62,-4 0 1,-4 0-107,-4 0 0,0 0-24,5 0 0,-5 0 32,0 0 1,0 0 3,0 0 1,2 0-34,-6 0 1,5 0 15,-4 0 1,-1 0 10,-3 0 1,-3 0-5,-1 0 0,1 0 11,3 0 0,-1 0-10,-3 0 0,6 0-2,-1 0 0,-3 0 4,-1 0 0,-4 0-38,3 0 1,-5 0 39,2 0 0,-3 0-3,-1 0 0,-1 0 10,-2 0 0,0 0-11,-4 0 0,3 0 36,-3 0 0,3 0-30,-3 0 0,5 0 52,-2 0 0,3 0-42,1 0 1,-1 0 12,-3 0 1,5 0-15,-4 0 0,3 0-4,-7 0 0,3 0-5,-3 0 1,1 0 9,-2 0 0,-2 0-26,3 0 1,-3 0 20,-1 0 1,0 0 7,0 0 0,1 0-9,-1 0 0,-4 0 2,0 0 0,1 0-5,3 0 1,-4 0 2,0 0 1,1 0-3,3 0 0,-4 0 0,0 0 0,1 0-3,3 0 0,5 0 4,2 0 1,-2 0 28,-1 0 1,1 0-35,-2 0 1,5 0 14,-5 0 0,2 0-10,-1 0 1,-3 0 3,3 0 0,-2 0-11,2 0 1,-3 0 13,3 0 1,-3 0-25,-1 0 24,0 0 0,0 0-27,0 0-55,-4 0 6,2 0 62,-7 0-8,7 0-45,-7 0-1075,2 0 1134,-13 0 0,-4 0 0,-9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4-25T06:47:50.762"/>
    </inkml:context>
    <inkml:brush xml:id="br0">
      <inkml:brushProperty name="width" value="0.1" units="cm"/>
      <inkml:brushProperty name="height" value="0.1" units="cm"/>
      <inkml:brushProperty name="color" value="#E71224"/>
    </inkml:brush>
  </inkml:definitions>
  <inkml:trace contextRef="#ctx0" brushRef="#br0">0 20 19357,'8'0'23,"-1"0"-12,-5 0 12,8 0 1,-7 0 28,4 0 1,-3 0 18,3 0 0,-3 0-12,3 0 0,-3 0 6,3 0 1,1 0 8,3 0 1,0 0-31,0 0 1,1 0-17,3 0 0,-2 0 26,5 0 1,-3 0-23,3 0 0,1 0-12,3 0 0,0 0-1,0 0 0,-4 0-8,1 0 0,-1 0-5,4 0 0,0 0-23,0 0 1,4 0 36,0 0 0,1 0 2,-2 0 0,0 0-5,4 0 0,1 0 7,3 0 1,0 0 10,0 0 1,1 0 3,3 0 1,-5 0-23,5 0 1,-6 0 0,6 0 0,1 0 19,-1 0 0,4 0-13,0 0 0,2 0 8,1 0 0,0 0-7,0 0 1,-1 0-33,-3 0 0,3 0 7,-2 0 1,2 0-3,1 0 1,0 0 3,0 0 0,0 0-2,0 0 1,0 0-9,0 0 1,0 0 15,0 0 1,2 0 9,2 0 1,-3 0-14,3 0 0,2 0-12,1 0 1,-1 0 5,2 0 1,-6 0-1,2 0 1,-1 0 8,1 0 1,1 0-1,2 0 0,2 0-14,-6 0 1,5 0 8,-4 0 0,1 0 18,-2 0 1,0 0-17,4 0 0,1 0 88,3 0 1,0 0-90,0 0 1,-1 0 2,-2 0 0,1 0 2,-1 0 0,2 0-1,1 0 0,-1 0 23,-3 0 0,6 0-14,-6 0 0,2 0-6,-5 0 1,2 0-1,5 0 1,1 0-25,3 0 1,-3 0 31,3 0 1,-2 0 3,-2 0 0,1 0-17,3 0 1,-2 0-1,6 0 0,-6 0-21,2 0 1,-2 0 22,-2 0 1,0 0-21,0 0 0,0 0 17,0 0 0,0 0-10,0 0 0,-1 0-1,-2 0 1,0 0 3,-4 0 0,5 0 0,-2 0 0,2 0 1,-2 0 1,1 0 0,-8 0 0,4 0-1,-4 0 1,1 0 54,7 0 0,-5 0-50,5 0 0,-1 0 5,4 0 0,-3 0-4,-1 0 1,-7 0 0,4 0 1,-1 0 26,4 0 0,2 0 2,-5 0 0,4 0-45,0 0 0,-3 0 23,-2 0 0,0 0 6,1 0 0,-2 0-9,6 0 1,-4 0-25,3 0 0,-4 0 14,0 0 1,-1 0-5,-2 0 0,-4 0 4,1 0 0,-1 0-6,4 0 1,0 0-2,0 0 1,0 0 6,0 0 0,-1 0 3,-2 0 0,0 0-3,-4 0 1,5 0-6,-2 0 1,3 0 4,1 0 0,0 0 0,0 0 0,-1 0 0,-2 0 0,2 0-1,-3 0 1,3 0-1,1 0 0,0 0 1,0 0 0,3 0-62,-3 0 0,5 0 47,-9 0 0,6 0-1,-6 0 1,-1 0 14,2 0 0,-6 0 3,2 0 0,1 0 25,-1 0 1,-1 0 7,-3 0 1,0 0-8,1 0 1,-3 0-13,-1 0 0,0 0-19,-4 0 1,1 0-3,-1 0 0,-3 0 9,3 0 0,1 0-4,-2 0 0,2 0-5,-1 0 0,1 0 1,3 0 0,1-2-2,-1-5 0,-2 5-8,1-4 0,1 4 13,3 2 0,-1 0-17,-3 0 1,-2 0 8,-5 0 0,0 0-21,0 0 0,-3 0 17,-1 0 0,0 0 3,4 0 1,-3 0 30,-1 0 1,0 0-27,4 0 0,-1 0 16,-2 0 0,1 0-7,-1 0 1,-2 0-43,1 0 0,1 0 24,3 0 0,-1 0-24,-3 0 1,-1 0 26,-2 0 1,-3 0-17,3 0 36,-3 0 0,-1 0 8,0 0 0,-4 0 68,1 0-86,-1 0 1,4 0 12,0 0 0,-3 0 17,-1 0-36,0 0-7,4 0 1,-3 0 2,-1 0 0,-3 0 9,3 0 1,-3 0-11,3 0 7,-5 0 1,8 0 1,-4 0 15,5 0 1,-3 0-6,-1 0 1,0 0 3,4 0 0,1 0-11,-1 0 1,0 0 1,0 0 0,0 0 22,0 0 0,1 0-1,3 0 1,-2 0-25,5 0 0,-4 0 9,1 0 1,2 0-18,1 0 0,-1 0 19,2 0 1,-1 0 0,4 0 0,-4 0-9,1 0 1,3 0-2,4 0 0,-1 0-27,-3 0 1,0 0 27,0 0 1,1 0-40,-1 0 0,1 0 36,3 0 0,-3 0-215,3 0 1,-4 0 142,-4 0 1,3 0 227,-3 0 1,-1 0-138,2 0 1,-6 0-32,2 0 0,-3 0 38,-1 0 1,0 0-33,0 0 1,-3 0 44,-1 0-24,0 0-2,4 0 0,-3 0-23,-1 0-20,-5 0 34,3 0 3,0 0-6,-4 0-869,4 0 0,0 0 869,3 0 0,-4 0 0,1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4-25T06:47:58.496"/>
    </inkml:context>
    <inkml:brush xml:id="br0">
      <inkml:brushProperty name="width" value="0.1" units="cm"/>
      <inkml:brushProperty name="height" value="0.1" units="cm"/>
      <inkml:brushProperty name="color" value="#E71224"/>
    </inkml:brush>
  </inkml:definitions>
  <inkml:trace contextRef="#ctx0" brushRef="#br0">0 20 19512,'6'0'164,"4"0"-134,-4 0 0,5 0 53,0 0 0,-4 0-25,1 0 0,-1 0 43,4 0-57,0 0 0,4 0 5,0 0 0,-1 0 7,-3 0 0,2 0-7,1 0 0,0 0-5,4 0 1,1 0 2,3 0 0,1 0-23,3 0 0,-2 0 6,5 0 1,1 0-5,3 0 1,1 0 18,3 0 0,-6 0-5,2 0 1,-3 0-17,3 0 0,0 0 12,1 0 0,2 0-50,1 0 1,3 0 42,-3 0 0,5 0-61,-2 0 0,3 0 62,1 0 1,-3 0-3,-1 0 0,0 0 0,5 0 1,-1 0-1,0 0 0,4 0 7,-1 0 0,5 0-13,-4 0 1,2 0 42,-6 0 0,6 0-36,-6 0 1,6 0-5,-2 0 1,5 0-10,-2 0 1,3 0-8,1 0 1,-4 0 25,-4 0 1,2 0-1,-1 0 0,5 0-17,-2 0 1,7 0 5,1 0 0,-2 0 18,-5 0 0,4 0-17,-5 0 1,9 0 3,-4 0 1,6 0-14,0 0 1,0 0-2,0 0 1,-3 0-12,3 0 1,1 0-5,3 0 0,0 0-28,0 0 1,-3 0 43,-1 0 0,-3 0-10,4 0 0,-1 0 1,4 0 0,3 0 1,-3 0 1,1 0-26,-8 0 0,10 0-268,1 0 1,1 0 282,2 0 0,-3 0-2,3 0 0,-3 0 20,4 0 0,-1 0-16,4 0 1,-3 0 63,-1 0 0,-4 0-60,1 0 1,2 0 0,2 0 1,-2 0 49,1 0 0,-7 0 10,4 0 0,-4 0 16,8 0 1,-4 0-3,3 0 1,-5 0-62,-2 0 1,5 0 30,-1 0 0,2 0 76,5 0 0,-6 0-75,6 0 0,-2 0-32,2 0 1,2 0 42,1 0 1,-1 0-5,2 0 1,-2 0-51,2 0 0,2 0-102,6 0 1,-5 0-514,1 0 1,0 0 625,7 0 0,-2 0-33,2 0 1,-2 0 11,2 0 0,-1 0 46,4 0 1,-4 0-48,1 0 1,1 0 1,-1 0 0,3 0 2,-3 0 0,0-2 0,-4-4 0,5 3-39,3-3 1,-1 4 41,-3 2 0,5 0 67,-5 0 0,3 0-71,1 0 0,-3 0 1,-5 0 1,9 0-18,2 0 1,-2 0 1,-5 0 1,1 0 2,-1 0 1,3 0-5,-3 0 0,0 0-61,-4 0 0,4 0 62,0 0 0,0 0 5,-4 0 1,-1 0-19,-2 0 1,0 0-85,-4 0 0,2 0 68,-5 0 1,0 0-139,-8 0 1,3 0 163,-3 0 0,2 0 3,-5 0 0,0 0-2,-8 0 1,1 0-17,-1 0 0,-3 0 38,3 0 0,-8 0-29,-3 0 1,-3 0-24,-1 0 1,-4 0 292,-4 0 0,-1 0-251,-2 0 0,-1 0 531,-3 0 1,2 0-557,-6 0 0,1 0 195,-4 0 1,-1 0-186,-3 0 1,3 0 45,-3 0 0,-2 0-37,-1 0 1,-3 0 86,-1 0 0,0 0-70,0 0 1,0 0 4,0 0 0,0 0 9,0 0 0,2 0 2,1 0 1,-1 0-32,1 0 1,0 0 17,1 0 0,-3 0-50,2 0 0,-1 0 42,-2 0 0,0 0-41,0 0 6,0 0-11,0 0 4,0 0 0,-4 0-50,1 0 83,-6 0-23,3 0 0,0 0-9,2 0 1,-1 0 43,2 0 0,-1 0 1,4 0 1,0 0-23,0 0 0,0 0-3,0 0 1,0 0-43,0 0 45,0 0 0,0 0-11,0 0 13,0 0 1,0 0-12,0 0 0,-3 0-20,-1 0-5,0 0 56,4 0 3,0 0 41,0 0-57,0 0 0,-3 0 41,-1 0-39,-4 0 71,6 0-58,-7 0 1,3 0 26,-1 0 6,-2 0-46,7 0 14,-7 0 0,4 0-55,-3 0 58,-1 0-136,8 0 41,-9 0-155,9 0 80,-9 0 63,9 0 0,-8 0-147,5 0 0,-3 0-149,3 0-421,1 0 370,3 0 443,-5 0 0,-1 0 0,-5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4-25T06:48:04.520"/>
    </inkml:context>
    <inkml:brush xml:id="br0">
      <inkml:brushProperty name="width" value="0.1" units="cm"/>
      <inkml:brushProperty name="height" value="0.1" units="cm"/>
      <inkml:brushProperty name="color" value="#E71224"/>
    </inkml:brush>
  </inkml:definitions>
  <inkml:trace contextRef="#ctx0" brushRef="#br0">12 20 19856,'-6'0'-383,"1"0"939,5 0-504,9 0 0,-5 0-5,7 0 0,-2 0 48,2 0-44,0 0 0,4 0-17,-1 0 0,1 0 0,-4 0 0,4 0 33,-1 0 1,2 0-25,-1 0 1,2 0 32,5 0 1,0 0-23,0 0 1,0 0-109,0 0 94,5 0-22,1 0 1,6 0 12,-1 0 1,1 0-11,3 0 0,-2 0-4,6 0 1,-6 0 59,2 0 0,1 0-45,-1 0 1,3 0 34,-3 0 1,6 0-26,1 0 0,-3 0 39,7 0 1,-9 0-8,5 0 1,-2 0 10,2 0 1,0 0-53,0 0 0,0 0 0,1 0 0,2 0-25,1 0 1,1 0 37,-1 0 0,-2 0-40,6 0 0,-8 0 26,4 0 1,-4 0-9,7 0 0,1 0-23,3 0 1,-1 0-11,-3 0 0,6 0 64,-6 0 1,5 0 6,-4 0 0,3 0-133,4 0 97,-3 0-9,9 0 1,-9 0 1,3 0 0,-1 0-3,0 0 1,4 0-4,4 0 1,-1 0-4,-3 0 1,2 0-5,-5 0 0,8 0-7,-1 0 1,3 0 4,-3 0 1,0 0 84,0 0 1,-2 0-72,2 0 1,-1 0 61,9 0 1,-6 0-17,2 0 1,1 0-295,-1 0 0,2 0 215,2 0 1,-2 0-2,5 0 0,3 0 113,-7 0 0,6 0 95,-6 0 0,2 0-250,-2 0 105,8 0-11,-12 0 1,10 0-23,-9 0 0,4 0 0,-5 0 1,9 0-72,-5 0 0,6 0 49,-6 0 0,2 0-10,-2 0 1,7 0 29,-3 0 1,-1 0-8,-3 0 1,0 0-7,0 0 1,7 0 0,-3 0 0,-1 0 83,-3 0 0,0 0-66,0 0 0,6-3-21,-6-3 0,4 4 6,-7-5 1,2 5-6,2 2 1,3 0-7,8 0 0,-7 0-5,-5 0 0,2 0-43,6 0 0,2 0 49,6 0 1,-4 0-1973,3 0 1958,-2 0 20,12 0 0,-8 0-12,2 0 0,2 0-518,1 0 0,1 0 471,3 0 0,-8 0 25,8 0 1,-5 0 10,-42 0 1,-1 0 0,45 0-71,-4 0 1,2 0 65,1 0 1,2 0-41,-1 0 1,-2 0 52,-2 0 1,2 0-16,6 0 0,-10 0 13,-2 0 1,1 0 22,6 0 0,-4 0 5,4 0 0,-4 0 14,-3 0 0,5 0 12,3 0 0,-7 0-41,-1 0 1,-1 0-51,5 0 1,-1 0 98,4 0 0,-8 0 0,2 0 1,-7 0-85,2 0 1,-1 0-2,2 0 0,-4 0 31,-8 0 31,3 0-28,-3 0 1,0 0-55,1 0 53,-1 0 0,-6 0 0,7 0 17,-8 0 0,4 0-170,0 0 1,-4 0 136,0 0 1,0 0 37,-3 0 1,-1 0 16,4 0 0,-6 0 3,6 0 1,-7 0 260,0 0 1,-4 0-200,-3 0 1,1 0 834,-1 0 0,-3 0-938,-1 0 0,1 0 535,-2 0 1,1 0-527,-4 0 0,-1 0 177,-2 0 0,0 0-191,-4 0 0,3 0-11,-3 0 0,5 0-2,-2 0 0,-1 0 6,2 0 1,-4 0 2,3 0 0,-6 0 18,-1 0 1,4 0-4,-4 0 1,1 0 0,-4 0 1,2 0 0,-3 0 0,3 0 3,1 0 0,-1 0-9,-3 0 1,2 0 0,-5 0 1,3 0 3,-3 0 1,-1 0-3,-2 0 1,-1 0 2,0 0 1,0 0-2,0 0 0,3 0 0,1 0 0,1 0 0,-1 0 1,-2 0 0,6 0 1,-6 0-2,2 0 1,-3 0 0,-1 0 0,2 0-2,1 0 0,-1 0 1,1 0 0,-1 0 0,-2 0 0,0 0-1,0 0 0,3 0 0,1 0 0,0 0-23,-4 0 1,4 0-3,-1 0 0,2 0-35,-1 0 0,-3 0-7,3 0 0,-3 0 9,-1 0 33,0 0 1,0 0 1,-3 0 14,-1 0 1,-1 0-5,2 0 0,-2 0-6,-2 0 1,-3 0 26,3 0 0,0 0 8,0 0 1,0 0-5,-4 0 1,-4 0 4,1 0 1,-1 0-30,4 0 0,-4 0 8,1 0-25,-6 0 32,8 0-2,-4 0-1,0 0 0,0 0 0,-2 0 13,-3 0 9,9 0-29,-9 0-157,4 0 150,0 0 8,-4 0-34,4 0 29,0 0 23,1 0 1,5 0-11,0 0 0,-3 0 0,-1 0-13,0 0 1,1 0 0,-1 0 1,-3 0-7,3 0-1,-5 0 18,8 0 0,-4 0-7,5 0 0,0 0 51,0 0 1,-3 0-44,-1 0 1,0 0 3,4 0 1,0 0-2,1 0 1,-1 0 1,0 0-30,0 0-6,0 0-18,0 0 45,0 0-3,-5 0-76,-1 0-68,-5 0 148,5 0 6,-4 0 10,4 0-4,0 0 0,-3 0-9,5 0 1,-3 0 1,3 0 0,-3 0 4,3 0 0,-3 0-6,3 0 1,-3 0 2,4 0 0,-5 0-2,5 0-3,-6 0-1,8 0 0,-9 0 1,4 0 0,0 0 7,-4 0 597,4 0-649,0 0 69,-4 0-114,4 0 38,0 0 44,-4 0-66,4 0 84,0 0-15,-4 0-48,4 0 30,0 0 1,-3 0-31,6 0-36,-6 0-151,8 0-159,-4 0 292,5 0 1,0 0-732,0 0-1,-5 0 612,-1 0 1,-24 0 0,-6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4-25T06:48:08.689"/>
    </inkml:context>
    <inkml:brush xml:id="br0">
      <inkml:brushProperty name="width" value="0.1" units="cm"/>
      <inkml:brushProperty name="height" value="0.1" units="cm"/>
      <inkml:brushProperty name="color" value="#E71224"/>
    </inkml:brush>
  </inkml:definitions>
  <inkml:trace contextRef="#ctx0" brushRef="#br0">33 20 19383,'-6'0'-1187,"0"0"1099,2 0 919,3 0-747,-9 0 63,9 0 817,-4 0-887,15 0-27,-3 0 1,9 0-9,-5 0 0,0 0 38,0 0 0,1 0 6,-1 0 0,1 0 28,2 0 1,0 0-49,4 0 0,-3 0 173,3 0-171,1 0-15,3 0 0,4 0 24,-1 0 1,2 0-20,-1 0 1,2 0-17,5 0 0,-3 0-86,-1 0 0,2 0 64,5 0 1,0 0-64,4 0 0,2 0 42,6 0 1,-4 0-36,0 0 0,4 0 66,-4 0 0,4 0 6,-1 0 0,0 0-14,4 0 0,4 0 3,4 0 1,0 0 69,-4 0 1,0 0-62,0 0 1,2 0-22,2 0 1,1 0 26,2 0 1,-1 0-26,-2 0 0,-3 0-4,3 0 0,5 0-5,-2 0 0,6 0 13,-6 0 1,-1 0-7,2 0 1,-4 0-9,3 0 0,2 0-4,6 0 1,-4 0-39,0 0 0,-3 0 44,-5 0 0,4 0-26,4 0 0,-1 0 15,-3 0 1,-1 0-3,-2 0 0,-6 0 16,2 0 0,-1 0 2,5 0 0,-3 0 82,3 0 1,-5 0-84,1 0 1,-6 0-6,6 0 1,-7 0 14,-1 0 1,0 0-23,1 0 0,-3 0-6,3 0 1,-4-6-3,-4-1 0,2 1-30,-5 6 1,3 0-12,-3 0 0,0 0 39,-4 0 0,1 0-1,3 0 0,-3 0-8,3 0 1,1 0 4,-1 0 1,-1 0 24,-3 0 0,0 0 7,1 0 0,-1 0 8,0 0 0,-3 0-17,3 0 1,-1 0 5,9 0 1,-1 0 26,4 0 1,-1 0 3,-3 0 1,3 0-70,-2 0 0,-2 0 38,1 0 1,2 0-83,6 0 0,-3 0 50,3 0 0,-3 0-4,-1 0 0,-3 0-16,-1 0 1,-1 0-9,2 0 0,2 0 24,-3 0 0,0 0-1,5 0 0,-4 0 38,7 0 0,-3 0-34,-1 0 1,1 0 45,-1 0 1,-4 0-31,0 0 1,5 0 4,2 0 0,2 0 0,-1 0 1,-3 0 0,3 0 0,-1 0-6,1 0 0,-7 0 3,3 0 0,0 0 5,0 0-7,3 0 2,-8 0 0,5 0 0,0 0 1,-1 0-20,-2 0 0,-3 0-2,-5 0 1,-4 0 14,1 0-151,-1 0 147,-1 0 0,3 0-36,-6 0 0,2 0 28,-1 0 0,-3 0-52,3 0 1,-3 0 25,-1 0 84,0 0-62,1 0 1,-3 0 11,-1 0 0,0 0 4,-4 0 0,1 0 11,-1 0 1,-3 0 5,3 0 1,-7 0-3,0 0 0,-1 0-15,4 0 0,-4 0 48,1 0-31,-1 0 1,4 0 0,0 0 1,-4 0-8,1 0 1,-1 0-3,4 0-52,0 0 50,-5 0-6,4 0 4,-9 0 0,9 0-2,-3 0 1,0 0 1,0 0 0,-3 0 0,3 0 0,-3 0 3,3 0 0,0 0 1,4 0 1,0 0 3,0 0 1,-3 0 2,-1 0 1,0 0-9,4 0-1,0 0-49,0 0 38,0 0 1,-3 0-14,-1 0 13,-4 0 399,2 0-389,-1 0 0,-1 0-18,4 0-55,-4 0-179,6 0 61,-2 0 1,0 0 41,0 0 0,-3 0-129,3 0 0,-3 0-137,3 0-169,1 0 206,3 0 378,0 0 0,0 0 0,0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1T17:27:15.158"/>
    </inkml:context>
    <inkml:brush xml:id="br0">
      <inkml:brushProperty name="width" value="0.08571" units="cm"/>
      <inkml:brushProperty name="height" value="0.08571" units="cm"/>
      <inkml:brushProperty name="color" value="#FF0066"/>
    </inkml:brush>
  </inkml:definitions>
  <inkml:trace contextRef="#ctx0" brushRef="#br0">464 111 8167,'-6'0'-1521,"0"0"1022,2 0 719,3 0-13,-4 0 416,5 0 1,-1-4-362,-3 1-153,3-1 0,-4 3 115,5-3-80,0 3 92,0-4-24,-5 0-106,4 4 0,-5-5 0,2 2 0,1 3-41,-4-3 1,3-1 3,-3 2 1,0-2-12,-4 1 1,0 3-11,0-3 1,0-1-95,0 1 0,0-3 70,0 3 1,-2 0-96,-1 0 0,1 3 70,-1-3 0,1-1-77,2 1 1,-3 1 77,-1 3 0,0 0-5,4 0 9,0 0 0,0 3 6,0 1 1,1 5-14,3-2 0,-2-1 9,6 1 1,-6 1-12,2 3 0,1 0 12,-2 0 0,5-1-15,-5-3 0,5 3 6,-5-3 0,6 3-1,-2 1 0,-1 0 7,2 0 0,-5 0 2,5 0 1,-2 0-6,1 0 0,3 4 0,-3 0 1,-1 0-56,2 0 0,-1-3 52,4 3 1,-1-1-66,-3 0 0,3-1 64,-3 1 0,3 0-3,1 0 1,0-1 14,0 1 0,0-1 4,0-2 0,0 3-10,0 1 0,0 0-11,0-4 1,0 0 41,0 0 0,0 4-19,0-1 0,4 1-8,-1-4 1,1 0-8,-4 0 0,0 0-1,0 0 1,4 0-13,-1 0 15,6 0 0,-4 0 20,2 0 0,2-3-20,-6-1 0,6-3 1,-2 3 0,3-1 0,1 1 1,-4 2 65,1-5 0,-1 3-40,4-3 0,0 1 47,0-2-74,0 3 0,0 4 0,0-3 0,2 2-22,1-5 1,-2 3 33,3-3 0,-3 3 13,-1-3 1,2-1-19,1-3 1,-1 0 33,1 0 0,0 0-32,1 0 0,-2 0 6,5 0 1,-4 0 2,1 0 1,0 0 2,0 0 1,0-4 62,-4-4 1,1-2-66,3-1 1,-3 0-33,3 0 0,-3-1 36,-1-3 0,-4 3-55,1-3 0,-1 0 38,4 0 1,-4-1-1,1 1 0,-5 3-14,5-3 1,-6-1-8,2 2 0,-3-2-6,-1 1 0,4 2 15,0-6 1,-1 4-5,-3-3 1,4 1 6,0-1 1,-1-3 0,-3 2 0,4 0 18,0 0 0,-1 0 1,-3 4 1,0-3 25,0 3 1,0-3 94,0 3 0,0-3 38,0 3 1,0 0-130,0 4 1,-1 0 75,-3 0 1,2 0-55,-5 0 0,-1 4 18,-3-1 1,0 5-6,0-5 1,-1 5-4,-3-5 1,-1 6-21,-2-2 0,-4 2 9,0-2 1,1 3-155,-1-3 0,1 3 139,6 1 1,-3-1-213,3-3 0,1 3 49,3-3 0,3 3-580,1 1 232,0-5 0,-1 4-751,1-3 737,4 3 470,-1 1 0,-1 0 0,-2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1T17:27:31.621"/>
    </inkml:context>
    <inkml:brush xml:id="br0">
      <inkml:brushProperty name="width" value="0.08571" units="cm"/>
      <inkml:brushProperty name="height" value="0.08571" units="cm"/>
      <inkml:brushProperty name="color" value="#FF0066"/>
    </inkml:brush>
  </inkml:definitions>
  <inkml:trace contextRef="#ctx0" brushRef="#br0">386 44 7857,'5'-6'452,"-4"1"-259,4 0 0,-5 3 196,0-5-175,0 4 62,0-2 118,0 5-226,0-5-90,-5 4 0,3-4 23,-6 5 0,5 0-141,-5 0 1,5 0 99,-5 0 1,1 0-123,-4 0 0,0 0-9,0 0 102,0 0 0,-1 2-86,-3 1 1,3 0 80,-3 4 1,3-3 2,1 3 1,1-3-1,3 3 0,-3 0-68,2 4 0,-1 2 62,-2 1 1,-4 0-122,0 4 0,0 1 29,4 3 0,0-4 29,0 0 1,0 1 19,0 3 0,0-4-11,0 1 0,4-5 38,0 5 0,3-6-34,-3 2 0,3 1 101,-3-2 0,4 1-31,-1-4 0,2 4 17,-2 0 1,3 4-57,-3 0 1,3 1 5,1 2 1,1-3-56,3-1 0,-1 0 58,4 5 0,-3-1-67,3 0 0,0-4 54,4 0 1,0 0-100,0 0 1,2-2 73,1-5 0,0-1-14,4-3 1,-3 2-7,3-6 1,2 1-10,5-4 1,0-1-18,4-3 1,1 2 18,3-6 1,0 1 203,0-4 0,-4-1-103,1-3 0,-6 1-41,2-4 1,-3 3-40,-1-3 1,-3 0-5,-1-4 1,-4 0 18,0-1 0,-1 1-6,-2 0 0,-2 0 63,-1 0 0,0 0-56,-4 0 0,0 0 65,-4 0 0,0 4-54,0-1 0,-2 1 36,-1-4 0,-3 1-22,-5 3 0,-5-3 173,-3 3 0,-3 0-34,-4 0 0,2 5 99,-5-2 1,0 4-130,0 3 0,-2 0 112,6 4 0,-1 1-415,4 3 1,4 0 112,-1 0 1,6 0-382,-2 0 0,6 0 11,2 0-466,5 4 907,-3-2 0,5 7 0,0-2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31520" y="4560570"/>
            <a:ext cx="5852160" cy="4320540"/>
          </a:xfrm>
          <a:prstGeom prst="rect">
            <a:avLst/>
          </a:prstGeom>
          <a:noFill/>
          <a:ln>
            <a:noFill/>
          </a:ln>
        </p:spPr>
        <p:txBody>
          <a:bodyPr spcFirstLastPara="1" wrap="square" lIns="96645" tIns="96645" rIns="96645" bIns="9664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90497386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sciencedirect.com/science/article/abs/pii/S0149291809000940"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c6f59039d_0_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c6f59039d_0_0: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18940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00488ba3db3eb6f_8: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00488ba3db3eb6f_8: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3712761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00488ba3db3eb6f_8: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00488ba3db3eb6f_8: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838582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00488ba3db3eb6f_8: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00488ba3db3eb6f_8: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1560631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00488ba3db3eb6f_8: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00488ba3db3eb6f_8: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3002170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00488ba3db3eb6f_8: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00488ba3db3eb6f_8: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359411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00488ba3db3eb6f_8: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00488ba3db3eb6f_8: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3465674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00488ba3db3eb6f_8: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00488ba3db3eb6f_8: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27359887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00488ba3db3eb6f_8: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00488ba3db3eb6f_8: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42907273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7649f8582b6f9a2f_3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7649f8582b6f9a2f_37: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r>
              <a:rPr lang="en"/>
              <a:t>Dr. Johann Blumenbach (Classification Based on Cranium - Craniology)</a:t>
            </a:r>
            <a:endParaRPr/>
          </a:p>
          <a:p>
            <a:pPr marL="0" indent="0">
              <a:buNone/>
            </a:pPr>
            <a:r>
              <a:rPr lang="en" b="1" u="sng"/>
              <a:t>Dr. Samuel A. Cartwright</a:t>
            </a:r>
            <a:r>
              <a:rPr lang="en" b="1"/>
              <a:t> </a:t>
            </a:r>
            <a:r>
              <a:rPr lang="en"/>
              <a:t>(1796-1863) (Drapetomania)</a:t>
            </a:r>
            <a:endParaRPr/>
          </a:p>
          <a:p>
            <a:pPr marL="0" indent="0">
              <a:buNone/>
            </a:pPr>
            <a:r>
              <a:rPr lang="en" b="1" i="1" u="sng"/>
              <a:t>Samuel Morton, MD</a:t>
            </a:r>
            <a:r>
              <a:rPr lang="en"/>
              <a:t> (1799 - 1851) </a:t>
            </a:r>
            <a:endParaRPr/>
          </a:p>
          <a:p>
            <a:pPr marL="0" indent="0">
              <a:buNone/>
            </a:pPr>
            <a:r>
              <a:rPr lang="en" b="1"/>
              <a:t>Physician / Professor of Medicine at Pennsylvania College of Medicine; Books: Crania Americana (1839), Crania Aegyptiaca (1844)</a:t>
            </a:r>
            <a:r>
              <a:rPr lang="en" sz="1900" b="1">
                <a:solidFill>
                  <a:schemeClr val="lt1"/>
                </a:solidFill>
              </a:rPr>
              <a:t>)</a:t>
            </a:r>
            <a:endParaRPr sz="1900" b="1">
              <a:solidFill>
                <a:schemeClr val="lt1"/>
              </a:solidFill>
            </a:endParaRPr>
          </a:p>
          <a:p>
            <a:pPr marL="0" indent="0">
              <a:buNone/>
            </a:pPr>
            <a:endParaRPr sz="1400"/>
          </a:p>
          <a:p>
            <a:pPr marL="0" indent="0">
              <a:buNone/>
            </a:pPr>
            <a:r>
              <a:rPr lang="en" sz="1400" b="1" i="1" u="sng"/>
              <a:t>Louis Agassiz, MD</a:t>
            </a:r>
            <a:r>
              <a:rPr lang="en" sz="1400" b="1" i="1"/>
              <a:t> </a:t>
            </a:r>
            <a:r>
              <a:rPr lang="en" sz="1400" b="1"/>
              <a:t>(1807-1873)</a:t>
            </a:r>
            <a:endParaRPr sz="1400" b="1"/>
          </a:p>
          <a:p>
            <a:pPr marL="0" indent="0">
              <a:buNone/>
            </a:pPr>
            <a:r>
              <a:rPr lang="en" sz="1400" b="1"/>
              <a:t>Physician / Celebrated Harvard Professor 1847-1873</a:t>
            </a:r>
            <a:endParaRPr sz="1400"/>
          </a:p>
          <a:p>
            <a:pPr marL="0" indent="0">
              <a:buNone/>
            </a:pPr>
            <a:r>
              <a:rPr lang="en"/>
              <a:t>Dr. Josiah Nott </a:t>
            </a:r>
            <a:endParaRPr/>
          </a:p>
          <a:p>
            <a:pPr marL="0" indent="0">
              <a:buNone/>
            </a:pPr>
            <a:r>
              <a:rPr lang="en"/>
              <a:t>Dr. Glidden</a:t>
            </a:r>
            <a:endParaRPr/>
          </a:p>
          <a:p>
            <a:pPr marL="0" indent="0">
              <a:buNone/>
            </a:pPr>
            <a:endParaRPr/>
          </a:p>
        </p:txBody>
      </p:sp>
    </p:spTree>
    <p:extLst>
      <p:ext uri="{BB962C8B-B14F-4D97-AF65-F5344CB8AC3E}">
        <p14:creationId xmlns:p14="http://schemas.microsoft.com/office/powerpoint/2010/main" val="12878035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7649f8582b6f9a2f_21: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7649f8582b6f9a2f_21: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1565198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00488ba3db3eb6f_8: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00488ba3db3eb6f_8: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20958819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26c7e1c3ccb91fb_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126c7e1c3ccb91fb_0: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r>
              <a:rPr lang="en"/>
              <a:t>“Anatomy and physiology have been interrogated, and the response is, that [Negroes are] unfitted, because of his organization and the physiological laws predicated on that organization, for the responsible duties of a free man, but, like the child, is only fitted for a state of dependence and subordination.”</a:t>
            </a:r>
            <a:endParaRPr/>
          </a:p>
        </p:txBody>
      </p:sp>
    </p:spTree>
    <p:extLst>
      <p:ext uri="{BB962C8B-B14F-4D97-AF65-F5344CB8AC3E}">
        <p14:creationId xmlns:p14="http://schemas.microsoft.com/office/powerpoint/2010/main" val="19065569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7649f8582b6f9a2f_45: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7649f8582b6f9a2f_45: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r>
              <a:rPr lang="en"/>
              <a:t>Samuel Morton, at least in the United States, was very much influenced by his racial dispositions and perceived hierarchy, using his science to reinforce and support the necessity of chattel slavery of black bodies. </a:t>
            </a:r>
            <a:endParaRPr/>
          </a:p>
          <a:p>
            <a:pPr marL="0" indent="0">
              <a:buNone/>
            </a:pPr>
            <a:endParaRPr/>
          </a:p>
          <a:p>
            <a:pPr marL="0" indent="0">
              <a:buNone/>
            </a:pPr>
            <a:r>
              <a:rPr lang="en"/>
              <a:t>His theories resonated with pro-slavery whites in the United States. “In fact, upon Morton’s death in 1851, the Charleston Medical Journal published a memoir stating: “We can only say that we of the South should consider him as our benefactor, for aiding most materially in giving to the negro his true position as an inferior race.”</a:t>
            </a:r>
            <a:endParaRPr/>
          </a:p>
        </p:txBody>
      </p:sp>
    </p:spTree>
    <p:extLst>
      <p:ext uri="{BB962C8B-B14F-4D97-AF65-F5344CB8AC3E}">
        <p14:creationId xmlns:p14="http://schemas.microsoft.com/office/powerpoint/2010/main" val="34756302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7649f8582b6f9a2f_83: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7649f8582b6f9a2f_83: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r>
              <a:rPr lang="en"/>
              <a:t>There are a number of quotes pertaining to history, but none that captured the necessity of knowing history. Many speak to knowing history to prevent the mistakes of the past, but that approach suggests that the tactics and ways of the past don’t currently exist. </a:t>
            </a:r>
            <a:endParaRPr/>
          </a:p>
          <a:p>
            <a:pPr marL="0" indent="0">
              <a:buNone/>
            </a:pPr>
            <a:endParaRPr/>
          </a:p>
          <a:p>
            <a:pPr marL="0" indent="0">
              <a:buNone/>
            </a:pPr>
            <a:r>
              <a:rPr lang="en"/>
              <a:t>We can’t speak of progress because the progress suggested in the context of history, that we’ve moved away from the outright domination of other humans based on the idea of superiority. But there can be no ‘progress’ from complete dehumanization and still falling short of full due respect as human.</a:t>
            </a:r>
            <a:endParaRPr/>
          </a:p>
        </p:txBody>
      </p:sp>
    </p:spTree>
    <p:extLst>
      <p:ext uri="{BB962C8B-B14F-4D97-AF65-F5344CB8AC3E}">
        <p14:creationId xmlns:p14="http://schemas.microsoft.com/office/powerpoint/2010/main" val="28903692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4471d185e2eefde_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4471d185e2eefde_0: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r>
              <a:rPr lang="en"/>
              <a:t>Speak on Bidil;</a:t>
            </a:r>
            <a:endParaRPr/>
          </a:p>
          <a:p>
            <a:pPr marL="0" indent="0">
              <a:buNone/>
            </a:pPr>
            <a:r>
              <a:rPr lang="en"/>
              <a:t>Anasthesia of blacks</a:t>
            </a:r>
            <a:endParaRPr/>
          </a:p>
          <a:p>
            <a:pPr marL="0" indent="0">
              <a:buNone/>
            </a:pPr>
            <a:r>
              <a:rPr lang="en"/>
              <a:t>Pain among people of color</a:t>
            </a:r>
            <a:endParaRPr/>
          </a:p>
          <a:p>
            <a:pPr marL="0" indent="0">
              <a:buNone/>
            </a:pPr>
            <a:endParaRPr/>
          </a:p>
          <a:p>
            <a:pPr marL="0" indent="0">
              <a:buNone/>
            </a:pPr>
            <a:r>
              <a:rPr lang="en"/>
              <a:t>Racialized Pharmaceuticals and racial genetic therapies. </a:t>
            </a:r>
            <a:endParaRPr/>
          </a:p>
          <a:p>
            <a:pPr marL="0" indent="0">
              <a:buNone/>
            </a:pPr>
            <a:endParaRPr/>
          </a:p>
          <a:p>
            <a:pPr marL="0" indent="0">
              <a:buNone/>
            </a:pPr>
            <a:endParaRPr/>
          </a:p>
        </p:txBody>
      </p:sp>
    </p:spTree>
    <p:extLst>
      <p:ext uri="{BB962C8B-B14F-4D97-AF65-F5344CB8AC3E}">
        <p14:creationId xmlns:p14="http://schemas.microsoft.com/office/powerpoint/2010/main" val="20259414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4a10764a2a74fe6d_41: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4a10764a2a74fe6d_41: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r>
              <a:rPr lang="en"/>
              <a:t>There is no genetic marker for race.</a:t>
            </a:r>
            <a:endParaRPr/>
          </a:p>
        </p:txBody>
      </p:sp>
    </p:spTree>
    <p:extLst>
      <p:ext uri="{BB962C8B-B14F-4D97-AF65-F5344CB8AC3E}">
        <p14:creationId xmlns:p14="http://schemas.microsoft.com/office/powerpoint/2010/main" val="8196869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4a10764a2a74fe6d_5: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4a10764a2a74fe6d_5: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6226704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4a10764a2a74fe6d_9: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4a10764a2a74fe6d_9: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7411494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4a10764a2a74fe6d_33: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4a10764a2a74fe6d_33: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r>
              <a:rPr lang="en"/>
              <a:t>Source: </a:t>
            </a:r>
            <a:r>
              <a:rPr lang="en" u="sng">
                <a:solidFill>
                  <a:schemeClr val="hlink"/>
                </a:solidFill>
                <a:hlinkClick r:id="rId3"/>
              </a:rPr>
              <a:t>https://www.sciencedirect.com/science/article/abs/pii/S0149291809000940</a:t>
            </a:r>
            <a:r>
              <a:rPr lang="en"/>
              <a:t> </a:t>
            </a:r>
            <a:endParaRPr/>
          </a:p>
        </p:txBody>
      </p:sp>
    </p:spTree>
    <p:extLst>
      <p:ext uri="{BB962C8B-B14F-4D97-AF65-F5344CB8AC3E}">
        <p14:creationId xmlns:p14="http://schemas.microsoft.com/office/powerpoint/2010/main" val="13801344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4a10764a2a74fe6d_79: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4a10764a2a74fe6d_79: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r>
              <a:rPr lang="en"/>
              <a:t>In this slide we should talk about how a social construction, Race, was then grafted onto medical and physical science. This act alone is a confusing one that leads to many questions — unfortunately, however, medicine fails to stop and attempt to answer these questions. Questions such as, how do we define race? When is race useful in medicine? Can medicine truly address the medical needs of a patient by using a social construction as a proxy for medical science?</a:t>
            </a:r>
            <a:endParaRPr/>
          </a:p>
          <a:p>
            <a:pPr marL="0" indent="0">
              <a:buNone/>
            </a:pPr>
            <a:endParaRPr/>
          </a:p>
          <a:p>
            <a:pPr marL="0" indent="0">
              <a:buNone/>
            </a:pPr>
            <a:r>
              <a:rPr lang="en"/>
              <a:t>Discussion on harm of Racialized Medicine, we miss things:</a:t>
            </a:r>
            <a:endParaRPr/>
          </a:p>
          <a:p>
            <a:pPr marL="0" indent="0">
              <a:buNone/>
            </a:pPr>
            <a:endParaRPr/>
          </a:p>
          <a:p>
            <a:pPr marL="0" indent="0">
              <a:buNone/>
            </a:pPr>
            <a:r>
              <a:rPr lang="en"/>
              <a:t>"If you make clinical predictions based on somebody's race, you're going to be wrong a good chunk of the time," Yudell told Live Science. In the paper, he and his colleagues used the example of cystic fibrosis, which is underdiagnosed in people of African ancestry because it is thought of as a "white" disease.</a:t>
            </a:r>
            <a:endParaRPr/>
          </a:p>
        </p:txBody>
      </p:sp>
    </p:spTree>
    <p:extLst>
      <p:ext uri="{BB962C8B-B14F-4D97-AF65-F5344CB8AC3E}">
        <p14:creationId xmlns:p14="http://schemas.microsoft.com/office/powerpoint/2010/main" val="29488483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4a10764a2a74fe6d_96: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4a10764a2a74fe6d_96: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2879535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aefcd4846fd389f_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aefcd4846fd389f_0: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13950149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7649f8582b6f9a2f_21: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7649f8582b6f9a2f_21: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31620048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7649f8582b6f9a2f_21: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7649f8582b6f9a2f_21: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41140235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7649f8582b6f9a2f_21: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7649f8582b6f9a2f_21: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42705998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4a10764a2a74fe6d_168: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4a10764a2a74fe6d_168: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r>
              <a:rPr lang="en" sz="1500" b="1"/>
              <a:t>Racial Realism</a:t>
            </a:r>
            <a:r>
              <a:rPr lang="en"/>
              <a:t>: </a:t>
            </a:r>
            <a:r>
              <a:rPr lang="en" sz="1500"/>
              <a:t>Though attitudes and words are important, racism is much more than having an unfavorable impression of members of other groups. For realists, racism is a means by which society allocates privilege and status. Racial hierarchies determine who gets tangible benefits, including the best jobs, the best schools, and invitations to parties in people’s homes.</a:t>
            </a:r>
            <a:endParaRPr sz="1500"/>
          </a:p>
          <a:p>
            <a:pPr marL="0" indent="0">
              <a:buNone/>
            </a:pPr>
            <a:endParaRPr sz="1500"/>
          </a:p>
          <a:p>
            <a:pPr marL="0" indent="0">
              <a:buNone/>
            </a:pPr>
            <a:r>
              <a:rPr lang="en" sz="1500" b="1"/>
              <a:t>Interest Convergence</a:t>
            </a:r>
            <a:r>
              <a:rPr lang="en" sz="1500"/>
              <a:t>. Civil Rights and justice gains for communities of color coincide with benefit to white folks.</a:t>
            </a:r>
            <a:endParaRPr sz="1500"/>
          </a:p>
          <a:p>
            <a:pPr marL="0" indent="0">
              <a:buNone/>
            </a:pPr>
            <a:endParaRPr sz="1500"/>
          </a:p>
          <a:p>
            <a:pPr marL="0" indent="0">
              <a:buNone/>
            </a:pPr>
            <a:r>
              <a:rPr lang="en" sz="1500" b="1"/>
              <a:t>Revisionist History</a:t>
            </a:r>
            <a:r>
              <a:rPr lang="en" sz="1500"/>
              <a:t>. Revisionist history reexamines America’s historical record, replacing comforting majoritarian interpretations of events with ones that square more accurately with minorities’ experiences. It also offers evidence, sometimes suppressed, in that very record, to support those new interpretations. Revisionism is often materialist in thrust, holding that to understand the zigs and zags of black, Latino, and Asian fortunes, one must look to things like profit, labor supply, international relations, and the interest of elite whites.</a:t>
            </a:r>
            <a:endParaRPr sz="1500"/>
          </a:p>
          <a:p>
            <a:pPr marL="0" indent="0">
              <a:buNone/>
            </a:pPr>
            <a:endParaRPr sz="1500"/>
          </a:p>
          <a:p>
            <a:pPr marL="0" indent="0">
              <a:buNone/>
            </a:pPr>
            <a:r>
              <a:rPr lang="en" sz="1500" b="1"/>
              <a:t>Critique of Liberalism/Color-blindness.</a:t>
            </a:r>
            <a:r>
              <a:rPr lang="en" sz="1500"/>
              <a:t> Critical race scholars are discon- tent with liberalism as a framework for addressing America’s racial problems. Many liberals believe in color blindness and neutral principles of constitutional law.</a:t>
            </a:r>
            <a:endParaRPr sz="1500"/>
          </a:p>
          <a:p>
            <a:pPr marL="0" indent="0">
              <a:buNone/>
            </a:pPr>
            <a:endParaRPr sz="1500"/>
          </a:p>
          <a:p>
            <a:pPr marL="0" indent="0">
              <a:buNone/>
            </a:pPr>
            <a:r>
              <a:rPr lang="en" sz="1500"/>
              <a:t>“The white race deems itself to be the dominant race in this country. And so it is, in prestige, in achievements, in education, in wealth, and in power. . . . But in view of the constitution, in the eye of the law, there is in this country no superior, dominant, ruling class of citizens. There is no caste here. Our constitution is color-blind, and neither knows nor tolerates classes among citizens. In respect of civil rights, all citizens are equal before the law. The humblest is the peer of the most powerful.</a:t>
            </a:r>
            <a:br>
              <a:rPr lang="en" sz="1500"/>
            </a:br>
            <a:r>
              <a:rPr lang="en" sz="1500"/>
              <a:t>Justice John Harlan, dissenting, in Plessy v. Ferguson, 163 U.S. 537 (1896).</a:t>
            </a:r>
            <a:endParaRPr sz="1500"/>
          </a:p>
          <a:p>
            <a:pPr marL="0" indent="0">
              <a:buNone/>
            </a:pPr>
            <a:endParaRPr sz="1500"/>
          </a:p>
          <a:p>
            <a:pPr marL="0" indent="0">
              <a:buNone/>
            </a:pPr>
            <a:r>
              <a:rPr lang="en" sz="1500" b="1"/>
              <a:t>Structural Determinism. </a:t>
            </a:r>
            <a:r>
              <a:rPr lang="en" sz="1500"/>
              <a:t>Our society of systemic and institutional racism is self-propagating and will operate as it currently does until the systems change. That is, Racism is perpetual unless we transform the systems that uphold racism </a:t>
            </a:r>
            <a:endParaRPr sz="1500"/>
          </a:p>
          <a:p>
            <a:pPr marL="0" indent="0">
              <a:buNone/>
            </a:pPr>
            <a:endParaRPr sz="1500"/>
          </a:p>
          <a:p>
            <a:pPr marL="0" indent="0">
              <a:buNone/>
            </a:pPr>
            <a:r>
              <a:rPr lang="en" sz="1500"/>
              <a:t> </a:t>
            </a:r>
            <a:endParaRPr/>
          </a:p>
        </p:txBody>
      </p:sp>
    </p:spTree>
    <p:extLst>
      <p:ext uri="{BB962C8B-B14F-4D97-AF65-F5344CB8AC3E}">
        <p14:creationId xmlns:p14="http://schemas.microsoft.com/office/powerpoint/2010/main" val="24328549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00488ba3db3eb6f_8: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00488ba3db3eb6f_8: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31864083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4471d185e2eefde_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4471d185e2eefde_0: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r>
              <a:rPr lang="en"/>
              <a:t>Speak on Bidil;</a:t>
            </a:r>
            <a:endParaRPr/>
          </a:p>
          <a:p>
            <a:pPr marL="0" indent="0">
              <a:buNone/>
            </a:pPr>
            <a:r>
              <a:rPr lang="en"/>
              <a:t>Anasthesia of blacks</a:t>
            </a:r>
            <a:endParaRPr/>
          </a:p>
          <a:p>
            <a:pPr marL="0" indent="0">
              <a:buNone/>
            </a:pPr>
            <a:r>
              <a:rPr lang="en"/>
              <a:t>Pain among people of color</a:t>
            </a:r>
            <a:endParaRPr/>
          </a:p>
          <a:p>
            <a:pPr marL="0" indent="0">
              <a:buNone/>
            </a:pPr>
            <a:endParaRPr/>
          </a:p>
          <a:p>
            <a:pPr marL="0" indent="0">
              <a:buNone/>
            </a:pPr>
            <a:r>
              <a:rPr lang="en"/>
              <a:t>Racialized Pharmaceuticals and racial genetic therapies. </a:t>
            </a:r>
            <a:endParaRPr/>
          </a:p>
          <a:p>
            <a:pPr marL="0" indent="0">
              <a:buNone/>
            </a:pPr>
            <a:endParaRPr/>
          </a:p>
          <a:p>
            <a:pPr marL="0" indent="0">
              <a:buNone/>
            </a:pPr>
            <a:endParaRPr/>
          </a:p>
        </p:txBody>
      </p:sp>
    </p:spTree>
    <p:extLst>
      <p:ext uri="{BB962C8B-B14F-4D97-AF65-F5344CB8AC3E}">
        <p14:creationId xmlns:p14="http://schemas.microsoft.com/office/powerpoint/2010/main" val="28454037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4471d185e2eefde_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4471d185e2eefde_0: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r>
              <a:rPr lang="en"/>
              <a:t>Speak on Bidil;</a:t>
            </a:r>
            <a:endParaRPr/>
          </a:p>
          <a:p>
            <a:pPr marL="0" indent="0">
              <a:buNone/>
            </a:pPr>
            <a:r>
              <a:rPr lang="en"/>
              <a:t>Anasthesia of blacks</a:t>
            </a:r>
            <a:endParaRPr/>
          </a:p>
          <a:p>
            <a:pPr marL="0" indent="0">
              <a:buNone/>
            </a:pPr>
            <a:r>
              <a:rPr lang="en"/>
              <a:t>Pain among people of color</a:t>
            </a:r>
            <a:endParaRPr/>
          </a:p>
          <a:p>
            <a:pPr marL="0" indent="0">
              <a:buNone/>
            </a:pPr>
            <a:endParaRPr/>
          </a:p>
          <a:p>
            <a:pPr marL="0" indent="0">
              <a:buNone/>
            </a:pPr>
            <a:r>
              <a:rPr lang="en"/>
              <a:t>Racialized Pharmaceuticals and racial genetic therapies. </a:t>
            </a:r>
            <a:endParaRPr/>
          </a:p>
          <a:p>
            <a:pPr marL="0" indent="0">
              <a:buNone/>
            </a:pPr>
            <a:endParaRPr/>
          </a:p>
          <a:p>
            <a:pPr marL="0" indent="0">
              <a:buNone/>
            </a:pPr>
            <a:endParaRPr/>
          </a:p>
        </p:txBody>
      </p:sp>
    </p:spTree>
    <p:extLst>
      <p:ext uri="{BB962C8B-B14F-4D97-AF65-F5344CB8AC3E}">
        <p14:creationId xmlns:p14="http://schemas.microsoft.com/office/powerpoint/2010/main" val="33882828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4471d185e2eefde_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4471d185e2eefde_0: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r>
              <a:rPr lang="en"/>
              <a:t>Speak on Bidil;</a:t>
            </a:r>
            <a:endParaRPr/>
          </a:p>
          <a:p>
            <a:pPr marL="0" indent="0">
              <a:buNone/>
            </a:pPr>
            <a:r>
              <a:rPr lang="en"/>
              <a:t>Anasthesia of blacks</a:t>
            </a:r>
            <a:endParaRPr/>
          </a:p>
          <a:p>
            <a:pPr marL="0" indent="0">
              <a:buNone/>
            </a:pPr>
            <a:r>
              <a:rPr lang="en"/>
              <a:t>Pain among people of color</a:t>
            </a:r>
            <a:endParaRPr/>
          </a:p>
          <a:p>
            <a:pPr marL="0" indent="0">
              <a:buNone/>
            </a:pPr>
            <a:endParaRPr/>
          </a:p>
          <a:p>
            <a:pPr marL="0" indent="0">
              <a:buNone/>
            </a:pPr>
            <a:r>
              <a:rPr lang="en"/>
              <a:t>Racialized Pharmaceuticals and racial genetic therapies. </a:t>
            </a:r>
            <a:endParaRPr/>
          </a:p>
          <a:p>
            <a:pPr marL="0" indent="0">
              <a:buNone/>
            </a:pPr>
            <a:endParaRPr/>
          </a:p>
          <a:p>
            <a:pPr marL="0" indent="0">
              <a:buNone/>
            </a:pPr>
            <a:endParaRPr/>
          </a:p>
        </p:txBody>
      </p:sp>
    </p:spTree>
    <p:extLst>
      <p:ext uri="{BB962C8B-B14F-4D97-AF65-F5344CB8AC3E}">
        <p14:creationId xmlns:p14="http://schemas.microsoft.com/office/powerpoint/2010/main" val="41732692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4471d185e2eefde_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4471d185e2eefde_0: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r>
              <a:rPr lang="en"/>
              <a:t>Speak on Bidil;</a:t>
            </a:r>
            <a:endParaRPr/>
          </a:p>
          <a:p>
            <a:pPr marL="0" indent="0">
              <a:buNone/>
            </a:pPr>
            <a:r>
              <a:rPr lang="en"/>
              <a:t>Anasthesia of blacks</a:t>
            </a:r>
            <a:endParaRPr/>
          </a:p>
          <a:p>
            <a:pPr marL="0" indent="0">
              <a:buNone/>
            </a:pPr>
            <a:r>
              <a:rPr lang="en"/>
              <a:t>Pain among people of color</a:t>
            </a:r>
            <a:endParaRPr/>
          </a:p>
          <a:p>
            <a:pPr marL="0" indent="0">
              <a:buNone/>
            </a:pPr>
            <a:endParaRPr/>
          </a:p>
          <a:p>
            <a:pPr marL="0" indent="0">
              <a:buNone/>
            </a:pPr>
            <a:r>
              <a:rPr lang="en"/>
              <a:t>Racialized Pharmaceuticals and racial genetic therapies. </a:t>
            </a:r>
            <a:endParaRPr/>
          </a:p>
          <a:p>
            <a:pPr marL="0" indent="0">
              <a:buNone/>
            </a:pPr>
            <a:endParaRPr/>
          </a:p>
          <a:p>
            <a:pPr marL="0" indent="0">
              <a:buNone/>
            </a:pPr>
            <a:endParaRPr/>
          </a:p>
        </p:txBody>
      </p:sp>
    </p:spTree>
    <p:extLst>
      <p:ext uri="{BB962C8B-B14F-4D97-AF65-F5344CB8AC3E}">
        <p14:creationId xmlns:p14="http://schemas.microsoft.com/office/powerpoint/2010/main" val="34233157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4471d185e2eefde_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4471d185e2eefde_0: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r>
              <a:rPr lang="en"/>
              <a:t>Speak on Bidil;</a:t>
            </a:r>
            <a:endParaRPr/>
          </a:p>
          <a:p>
            <a:pPr marL="0" indent="0">
              <a:buNone/>
            </a:pPr>
            <a:r>
              <a:rPr lang="en"/>
              <a:t>Anasthesia of blacks</a:t>
            </a:r>
            <a:endParaRPr/>
          </a:p>
          <a:p>
            <a:pPr marL="0" indent="0">
              <a:buNone/>
            </a:pPr>
            <a:r>
              <a:rPr lang="en"/>
              <a:t>Pain among people of color</a:t>
            </a:r>
            <a:endParaRPr/>
          </a:p>
          <a:p>
            <a:pPr marL="0" indent="0">
              <a:buNone/>
            </a:pPr>
            <a:endParaRPr/>
          </a:p>
          <a:p>
            <a:pPr marL="0" indent="0">
              <a:buNone/>
            </a:pPr>
            <a:r>
              <a:rPr lang="en"/>
              <a:t>Racialized Pharmaceuticals and racial genetic therapies. </a:t>
            </a:r>
            <a:endParaRPr/>
          </a:p>
          <a:p>
            <a:pPr marL="0" indent="0">
              <a:buNone/>
            </a:pPr>
            <a:endParaRPr/>
          </a:p>
          <a:p>
            <a:pPr marL="0" indent="0">
              <a:buNone/>
            </a:pPr>
            <a:endParaRPr/>
          </a:p>
        </p:txBody>
      </p:sp>
    </p:spTree>
    <p:extLst>
      <p:ext uri="{BB962C8B-B14F-4D97-AF65-F5344CB8AC3E}">
        <p14:creationId xmlns:p14="http://schemas.microsoft.com/office/powerpoint/2010/main" val="3701861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00488ba3db3eb6f_8: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00488ba3db3eb6f_8: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12463250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00488ba3db3eb6f_8: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00488ba3db3eb6f_8: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37012309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4471d185e2eefde_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4471d185e2eefde_0: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r>
              <a:rPr lang="en"/>
              <a:t>Speak on Bidil;</a:t>
            </a:r>
            <a:endParaRPr/>
          </a:p>
          <a:p>
            <a:pPr marL="0" indent="0">
              <a:buNone/>
            </a:pPr>
            <a:r>
              <a:rPr lang="en"/>
              <a:t>Anasthesia of blacks</a:t>
            </a:r>
            <a:endParaRPr/>
          </a:p>
          <a:p>
            <a:pPr marL="0" indent="0">
              <a:buNone/>
            </a:pPr>
            <a:r>
              <a:rPr lang="en"/>
              <a:t>Pain among people of color</a:t>
            </a:r>
            <a:endParaRPr/>
          </a:p>
          <a:p>
            <a:pPr marL="0" indent="0">
              <a:buNone/>
            </a:pPr>
            <a:endParaRPr/>
          </a:p>
          <a:p>
            <a:pPr marL="0" indent="0">
              <a:buNone/>
            </a:pPr>
            <a:r>
              <a:rPr lang="en"/>
              <a:t>Racialized Pharmaceuticals and racial genetic therapies. </a:t>
            </a:r>
            <a:endParaRPr/>
          </a:p>
          <a:p>
            <a:pPr marL="0" indent="0">
              <a:buNone/>
            </a:pPr>
            <a:endParaRPr/>
          </a:p>
          <a:p>
            <a:pPr marL="0" indent="0">
              <a:buNone/>
            </a:pPr>
            <a:endParaRPr/>
          </a:p>
        </p:txBody>
      </p:sp>
    </p:spTree>
    <p:extLst>
      <p:ext uri="{BB962C8B-B14F-4D97-AF65-F5344CB8AC3E}">
        <p14:creationId xmlns:p14="http://schemas.microsoft.com/office/powerpoint/2010/main" val="14681406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4471d185e2eefde_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4471d185e2eefde_0: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r>
              <a:rPr lang="en"/>
              <a:t>Speak on Bidil;</a:t>
            </a:r>
            <a:endParaRPr/>
          </a:p>
          <a:p>
            <a:pPr marL="0" indent="0">
              <a:buNone/>
            </a:pPr>
            <a:r>
              <a:rPr lang="en"/>
              <a:t>Anasthesia of blacks</a:t>
            </a:r>
            <a:endParaRPr/>
          </a:p>
          <a:p>
            <a:pPr marL="0" indent="0">
              <a:buNone/>
            </a:pPr>
            <a:r>
              <a:rPr lang="en"/>
              <a:t>Pain among people of color</a:t>
            </a:r>
            <a:endParaRPr/>
          </a:p>
          <a:p>
            <a:pPr marL="0" indent="0">
              <a:buNone/>
            </a:pPr>
            <a:endParaRPr/>
          </a:p>
          <a:p>
            <a:pPr marL="0" indent="0">
              <a:buNone/>
            </a:pPr>
            <a:r>
              <a:rPr lang="en"/>
              <a:t>Racialized Pharmaceuticals and racial genetic therapies. </a:t>
            </a:r>
            <a:endParaRPr/>
          </a:p>
          <a:p>
            <a:pPr marL="0" indent="0">
              <a:buNone/>
            </a:pPr>
            <a:endParaRPr/>
          </a:p>
          <a:p>
            <a:pPr marL="0" indent="0">
              <a:buNone/>
            </a:pPr>
            <a:endParaRPr/>
          </a:p>
        </p:txBody>
      </p:sp>
    </p:spTree>
    <p:extLst>
      <p:ext uri="{BB962C8B-B14F-4D97-AF65-F5344CB8AC3E}">
        <p14:creationId xmlns:p14="http://schemas.microsoft.com/office/powerpoint/2010/main" val="24797877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4471d185e2eefde_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4471d185e2eefde_0: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r>
              <a:rPr lang="en"/>
              <a:t>Speak on Bidil;</a:t>
            </a:r>
            <a:endParaRPr/>
          </a:p>
          <a:p>
            <a:pPr marL="0" indent="0">
              <a:buNone/>
            </a:pPr>
            <a:r>
              <a:rPr lang="en"/>
              <a:t>Anasthesia of blacks</a:t>
            </a:r>
            <a:endParaRPr/>
          </a:p>
          <a:p>
            <a:pPr marL="0" indent="0">
              <a:buNone/>
            </a:pPr>
            <a:r>
              <a:rPr lang="en"/>
              <a:t>Pain among people of color</a:t>
            </a:r>
            <a:endParaRPr/>
          </a:p>
          <a:p>
            <a:pPr marL="0" indent="0">
              <a:buNone/>
            </a:pPr>
            <a:endParaRPr/>
          </a:p>
          <a:p>
            <a:pPr marL="0" indent="0">
              <a:buNone/>
            </a:pPr>
            <a:r>
              <a:rPr lang="en"/>
              <a:t>Racialized Pharmaceuticals and racial genetic therapies. </a:t>
            </a:r>
            <a:endParaRPr/>
          </a:p>
          <a:p>
            <a:pPr marL="0" indent="0">
              <a:buNone/>
            </a:pPr>
            <a:endParaRPr/>
          </a:p>
          <a:p>
            <a:pPr marL="0" indent="0">
              <a:buNone/>
            </a:pPr>
            <a:endParaRPr/>
          </a:p>
        </p:txBody>
      </p:sp>
    </p:spTree>
    <p:extLst>
      <p:ext uri="{BB962C8B-B14F-4D97-AF65-F5344CB8AC3E}">
        <p14:creationId xmlns:p14="http://schemas.microsoft.com/office/powerpoint/2010/main" val="22869286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4471d185e2eefde_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4471d185e2eefde_0: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r>
              <a:rPr lang="en"/>
              <a:t>Speak on Bidil;</a:t>
            </a:r>
            <a:endParaRPr/>
          </a:p>
          <a:p>
            <a:pPr marL="0" indent="0">
              <a:buNone/>
            </a:pPr>
            <a:r>
              <a:rPr lang="en"/>
              <a:t>Anasthesia of blacks</a:t>
            </a:r>
            <a:endParaRPr/>
          </a:p>
          <a:p>
            <a:pPr marL="0" indent="0">
              <a:buNone/>
            </a:pPr>
            <a:r>
              <a:rPr lang="en"/>
              <a:t>Pain among people of color</a:t>
            </a:r>
            <a:endParaRPr/>
          </a:p>
          <a:p>
            <a:pPr marL="0" indent="0">
              <a:buNone/>
            </a:pPr>
            <a:endParaRPr/>
          </a:p>
          <a:p>
            <a:pPr marL="0" indent="0">
              <a:buNone/>
            </a:pPr>
            <a:r>
              <a:rPr lang="en"/>
              <a:t>Racialized Pharmaceuticals and racial genetic therapies. </a:t>
            </a:r>
            <a:endParaRPr/>
          </a:p>
          <a:p>
            <a:pPr marL="0" indent="0">
              <a:buNone/>
            </a:pPr>
            <a:endParaRPr/>
          </a:p>
          <a:p>
            <a:pPr marL="0" indent="0">
              <a:buNone/>
            </a:pPr>
            <a:endParaRPr/>
          </a:p>
        </p:txBody>
      </p:sp>
    </p:spTree>
    <p:extLst>
      <p:ext uri="{BB962C8B-B14F-4D97-AF65-F5344CB8AC3E}">
        <p14:creationId xmlns:p14="http://schemas.microsoft.com/office/powerpoint/2010/main" val="4212352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00488ba3db3eb6f_8: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00488ba3db3eb6f_8: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140841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00488ba3db3eb6f_8: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00488ba3db3eb6f_8: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237147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00488ba3db3eb6f_8: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00488ba3db3eb6f_8: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2554190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00488ba3db3eb6f_8: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00488ba3db3eb6f_8: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3106391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00488ba3db3eb6f_8: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00488ba3db3eb6f_8: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3414735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160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160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160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160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160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160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160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1600"/>
              </a:spcBef>
              <a:spcAft>
                <a:spcPts val="160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56"/>
        <p:cNvGrpSpPr/>
        <p:nvPr/>
      </p:nvGrpSpPr>
      <p:grpSpPr>
        <a:xfrm>
          <a:off x="0" y="0"/>
          <a:ext cx="0" cy="0"/>
          <a:chOff x="0" y="0"/>
          <a:chExt cx="0" cy="0"/>
        </a:xfrm>
      </p:grpSpPr>
      <p:cxnSp>
        <p:nvCxnSpPr>
          <p:cNvPr id="57" name="Google Shape;57;p14"/>
          <p:cNvCxnSpPr/>
          <p:nvPr/>
        </p:nvCxnSpPr>
        <p:spPr>
          <a:xfrm>
            <a:off x="2477724" y="415650"/>
            <a:ext cx="6244200" cy="0"/>
          </a:xfrm>
          <a:prstGeom prst="straightConnector1">
            <a:avLst/>
          </a:prstGeom>
          <a:noFill/>
          <a:ln w="38100" cap="flat" cmpd="sng">
            <a:solidFill>
              <a:schemeClr val="lt1"/>
            </a:solidFill>
            <a:prstDash val="solid"/>
            <a:round/>
            <a:headEnd type="none" w="sm" len="sm"/>
            <a:tailEnd type="none" w="sm" len="sm"/>
          </a:ln>
        </p:spPr>
      </p:cxnSp>
      <p:cxnSp>
        <p:nvCxnSpPr>
          <p:cNvPr id="58" name="Google Shape;58;p14"/>
          <p:cNvCxnSpPr/>
          <p:nvPr/>
        </p:nvCxnSpPr>
        <p:spPr>
          <a:xfrm>
            <a:off x="2477724" y="4740000"/>
            <a:ext cx="6244200" cy="0"/>
          </a:xfrm>
          <a:prstGeom prst="straightConnector1">
            <a:avLst/>
          </a:prstGeom>
          <a:noFill/>
          <a:ln w="19050" cap="flat" cmpd="sng">
            <a:solidFill>
              <a:schemeClr val="lt1"/>
            </a:solidFill>
            <a:prstDash val="solid"/>
            <a:round/>
            <a:headEnd type="none" w="sm" len="sm"/>
            <a:tailEnd type="none" w="sm" len="sm"/>
          </a:ln>
        </p:spPr>
      </p:cxnSp>
      <p:cxnSp>
        <p:nvCxnSpPr>
          <p:cNvPr id="59" name="Google Shape;59;p14"/>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60" name="Google Shape;60;p14"/>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61" name="Google Shape;61;p14"/>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62" name="Google Shape;62;p1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63"/>
        <p:cNvGrpSpPr/>
        <p:nvPr/>
      </p:nvGrpSpPr>
      <p:grpSpPr>
        <a:xfrm>
          <a:off x="0" y="0"/>
          <a:ext cx="0" cy="0"/>
          <a:chOff x="0" y="0"/>
          <a:chExt cx="0" cy="0"/>
        </a:xfrm>
      </p:grpSpPr>
      <p:cxnSp>
        <p:nvCxnSpPr>
          <p:cNvPr id="64" name="Google Shape;64;p15"/>
          <p:cNvCxnSpPr/>
          <p:nvPr/>
        </p:nvCxnSpPr>
        <p:spPr>
          <a:xfrm>
            <a:off x="425200" y="415650"/>
            <a:ext cx="8296800" cy="0"/>
          </a:xfrm>
          <a:prstGeom prst="straightConnector1">
            <a:avLst/>
          </a:prstGeom>
          <a:noFill/>
          <a:ln w="38100" cap="flat" cmpd="sng">
            <a:solidFill>
              <a:schemeClr val="lt1"/>
            </a:solidFill>
            <a:prstDash val="solid"/>
            <a:round/>
            <a:headEnd type="none" w="sm" len="sm"/>
            <a:tailEnd type="none" w="sm" len="sm"/>
          </a:ln>
        </p:spPr>
      </p:cxnSp>
      <p:cxnSp>
        <p:nvCxnSpPr>
          <p:cNvPr id="65" name="Google Shape;65;p15"/>
          <p:cNvCxnSpPr/>
          <p:nvPr/>
        </p:nvCxnSpPr>
        <p:spPr>
          <a:xfrm>
            <a:off x="425200" y="4740000"/>
            <a:ext cx="8296800" cy="0"/>
          </a:xfrm>
          <a:prstGeom prst="straightConnector1">
            <a:avLst/>
          </a:prstGeom>
          <a:noFill/>
          <a:ln w="19050" cap="flat" cmpd="sng">
            <a:solidFill>
              <a:schemeClr val="lt1"/>
            </a:solidFill>
            <a:prstDash val="solid"/>
            <a:round/>
            <a:headEnd type="none" w="sm" len="sm"/>
            <a:tailEnd type="none" w="sm" len="sm"/>
          </a:ln>
        </p:spPr>
      </p:cxnSp>
      <p:sp>
        <p:nvSpPr>
          <p:cNvPr id="66" name="Google Shape;66;p15"/>
          <p:cNvSpPr txBox="1">
            <a:spLocks noGrp="1"/>
          </p:cNvSpPr>
          <p:nvPr>
            <p:ph type="title"/>
          </p:nvPr>
        </p:nvSpPr>
        <p:spPr>
          <a:xfrm>
            <a:off x="406425" y="1806825"/>
            <a:ext cx="8296800" cy="1542000"/>
          </a:xfrm>
          <a:prstGeom prst="rect">
            <a:avLst/>
          </a:prstGeom>
        </p:spPr>
        <p:txBody>
          <a:bodyPr spcFirstLastPara="1" wrap="square" lIns="91425" tIns="91425" rIns="91425" bIns="91425" anchor="ctr" anchorCtr="0"/>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endParaRPr/>
          </a:p>
        </p:txBody>
      </p:sp>
      <p:sp>
        <p:nvSpPr>
          <p:cNvPr id="67" name="Google Shape;67;p1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8"/>
        <p:cNvGrpSpPr/>
        <p:nvPr/>
      </p:nvGrpSpPr>
      <p:grpSpPr>
        <a:xfrm>
          <a:off x="0" y="0"/>
          <a:ext cx="0" cy="0"/>
          <a:chOff x="0" y="0"/>
          <a:chExt cx="0" cy="0"/>
        </a:xfrm>
      </p:grpSpPr>
      <p:cxnSp>
        <p:nvCxnSpPr>
          <p:cNvPr id="69" name="Google Shape;69;p16"/>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70" name="Google Shape;70;p16"/>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71" name="Google Shape;71;p16"/>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72" name="Google Shape;72;p16"/>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3" name="Google Shape;73;p16"/>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74" name="Google Shape;74;p1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5"/>
        <p:cNvGrpSpPr/>
        <p:nvPr/>
      </p:nvGrpSpPr>
      <p:grpSpPr>
        <a:xfrm>
          <a:off x="0" y="0"/>
          <a:ext cx="0" cy="0"/>
          <a:chOff x="0" y="0"/>
          <a:chExt cx="0" cy="0"/>
        </a:xfrm>
      </p:grpSpPr>
      <p:cxnSp>
        <p:nvCxnSpPr>
          <p:cNvPr id="76" name="Google Shape;76;p17"/>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77" name="Google Shape;77;p17"/>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78" name="Google Shape;78;p17"/>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79" name="Google Shape;79;p17"/>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0" name="Google Shape;80;p17"/>
          <p:cNvSpPr txBox="1">
            <a:spLocks noGrp="1"/>
          </p:cNvSpPr>
          <p:nvPr>
            <p:ph type="body" idx="1"/>
          </p:nvPr>
        </p:nvSpPr>
        <p:spPr>
          <a:xfrm>
            <a:off x="2400303" y="1602675"/>
            <a:ext cx="3071400" cy="3002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1" name="Google Shape;81;p17"/>
          <p:cNvSpPr txBox="1">
            <a:spLocks noGrp="1"/>
          </p:cNvSpPr>
          <p:nvPr>
            <p:ph type="body" idx="2"/>
          </p:nvPr>
        </p:nvSpPr>
        <p:spPr>
          <a:xfrm>
            <a:off x="5650572" y="1602675"/>
            <a:ext cx="3071400" cy="3002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2" name="Google Shape;82;p1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5" name="Google Shape;85;p1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6"/>
        <p:cNvGrpSpPr/>
        <p:nvPr/>
      </p:nvGrpSpPr>
      <p:grpSpPr>
        <a:xfrm>
          <a:off x="0" y="0"/>
          <a:ext cx="0" cy="0"/>
          <a:chOff x="0" y="0"/>
          <a:chExt cx="0" cy="0"/>
        </a:xfrm>
      </p:grpSpPr>
      <p:cxnSp>
        <p:nvCxnSpPr>
          <p:cNvPr id="87" name="Google Shape;87;p19"/>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88" name="Google Shape;88;p19"/>
          <p:cNvSpPr txBox="1">
            <a:spLocks noGrp="1"/>
          </p:cNvSpPr>
          <p:nvPr>
            <p:ph type="title"/>
          </p:nvPr>
        </p:nvSpPr>
        <p:spPr>
          <a:xfrm>
            <a:off x="319500" y="936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9" name="Google Shape;89;p19"/>
          <p:cNvSpPr txBox="1">
            <a:spLocks noGrp="1"/>
          </p:cNvSpPr>
          <p:nvPr>
            <p:ph type="body" idx="1"/>
          </p:nvPr>
        </p:nvSpPr>
        <p:spPr>
          <a:xfrm>
            <a:off x="319500" y="1846804"/>
            <a:ext cx="2808000" cy="28062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90" name="Google Shape;90;p1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91"/>
        <p:cNvGrpSpPr/>
        <p:nvPr/>
      </p:nvGrpSpPr>
      <p:grpSpPr>
        <a:xfrm>
          <a:off x="0" y="0"/>
          <a:ext cx="0" cy="0"/>
          <a:chOff x="0" y="0"/>
          <a:chExt cx="0" cy="0"/>
        </a:xfrm>
      </p:grpSpPr>
      <p:cxnSp>
        <p:nvCxnSpPr>
          <p:cNvPr id="92" name="Google Shape;92;p20"/>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93" name="Google Shape;93;p20"/>
          <p:cNvSpPr txBox="1">
            <a:spLocks noGrp="1"/>
          </p:cNvSpPr>
          <p:nvPr>
            <p:ph type="title"/>
          </p:nvPr>
        </p:nvSpPr>
        <p:spPr>
          <a:xfrm>
            <a:off x="283103" y="712141"/>
            <a:ext cx="6244200" cy="3835500"/>
          </a:xfrm>
          <a:prstGeom prst="rect">
            <a:avLst/>
          </a:prstGeom>
        </p:spPr>
        <p:txBody>
          <a:bodyPr spcFirstLastPara="1" wrap="square" lIns="91425" tIns="91425" rIns="91425" bIns="91425" anchor="ctr" anchorCtr="0"/>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94" name="Google Shape;94;p2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5"/>
        <p:cNvGrpSpPr/>
        <p:nvPr/>
      </p:nvGrpSpPr>
      <p:grpSpPr>
        <a:xfrm>
          <a:off x="0" y="0"/>
          <a:ext cx="0" cy="0"/>
          <a:chOff x="0" y="0"/>
          <a:chExt cx="0" cy="0"/>
        </a:xfrm>
      </p:grpSpPr>
      <p:sp>
        <p:nvSpPr>
          <p:cNvPr id="96" name="Google Shape;96;p21"/>
          <p:cNvSpPr/>
          <p:nvPr/>
        </p:nvSpPr>
        <p:spPr>
          <a:xfrm>
            <a:off x="4572000" y="1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7" name="Google Shape;97;p21"/>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98" name="Google Shape;98;p21"/>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lstStyle>
            <a:lvl1pPr lvl="0" algn="ctr" rtl="0">
              <a:spcBef>
                <a:spcPts val="0"/>
              </a:spcBef>
              <a:spcAft>
                <a:spcPts val="0"/>
              </a:spcAft>
              <a:buClr>
                <a:schemeClr val="dk1"/>
              </a:buClr>
              <a:buSzPts val="3600"/>
              <a:buNone/>
              <a:defRPr sz="3600">
                <a:solidFill>
                  <a:schemeClr val="dk1"/>
                </a:solidFill>
              </a:defRPr>
            </a:lvl1pPr>
            <a:lvl2pPr lvl="1" algn="ctr" rtl="0">
              <a:spcBef>
                <a:spcPts val="0"/>
              </a:spcBef>
              <a:spcAft>
                <a:spcPts val="0"/>
              </a:spcAft>
              <a:buClr>
                <a:schemeClr val="dk1"/>
              </a:buClr>
              <a:buSzPts val="3600"/>
              <a:buNone/>
              <a:defRPr sz="3600">
                <a:solidFill>
                  <a:schemeClr val="dk1"/>
                </a:solidFill>
              </a:defRPr>
            </a:lvl2pPr>
            <a:lvl3pPr lvl="2" algn="ctr" rtl="0">
              <a:spcBef>
                <a:spcPts val="0"/>
              </a:spcBef>
              <a:spcAft>
                <a:spcPts val="0"/>
              </a:spcAft>
              <a:buClr>
                <a:schemeClr val="dk1"/>
              </a:buClr>
              <a:buSzPts val="3600"/>
              <a:buNone/>
              <a:defRPr sz="3600">
                <a:solidFill>
                  <a:schemeClr val="dk1"/>
                </a:solidFill>
              </a:defRPr>
            </a:lvl3pPr>
            <a:lvl4pPr lvl="3" algn="ctr" rtl="0">
              <a:spcBef>
                <a:spcPts val="0"/>
              </a:spcBef>
              <a:spcAft>
                <a:spcPts val="0"/>
              </a:spcAft>
              <a:buClr>
                <a:schemeClr val="dk1"/>
              </a:buClr>
              <a:buSzPts val="3600"/>
              <a:buNone/>
              <a:defRPr sz="3600">
                <a:solidFill>
                  <a:schemeClr val="dk1"/>
                </a:solidFill>
              </a:defRPr>
            </a:lvl4pPr>
            <a:lvl5pPr lvl="4" algn="ctr" rtl="0">
              <a:spcBef>
                <a:spcPts val="0"/>
              </a:spcBef>
              <a:spcAft>
                <a:spcPts val="0"/>
              </a:spcAft>
              <a:buClr>
                <a:schemeClr val="dk1"/>
              </a:buClr>
              <a:buSzPts val="3600"/>
              <a:buNone/>
              <a:defRPr sz="3600">
                <a:solidFill>
                  <a:schemeClr val="dk1"/>
                </a:solidFill>
              </a:defRPr>
            </a:lvl5pPr>
            <a:lvl6pPr lvl="5" algn="ctr" rtl="0">
              <a:spcBef>
                <a:spcPts val="0"/>
              </a:spcBef>
              <a:spcAft>
                <a:spcPts val="0"/>
              </a:spcAft>
              <a:buClr>
                <a:schemeClr val="dk1"/>
              </a:buClr>
              <a:buSzPts val="3600"/>
              <a:buNone/>
              <a:defRPr sz="3600">
                <a:solidFill>
                  <a:schemeClr val="dk1"/>
                </a:solidFill>
              </a:defRPr>
            </a:lvl6pPr>
            <a:lvl7pPr lvl="6" algn="ctr" rtl="0">
              <a:spcBef>
                <a:spcPts val="0"/>
              </a:spcBef>
              <a:spcAft>
                <a:spcPts val="0"/>
              </a:spcAft>
              <a:buClr>
                <a:schemeClr val="dk1"/>
              </a:buClr>
              <a:buSzPts val="3600"/>
              <a:buNone/>
              <a:defRPr sz="3600">
                <a:solidFill>
                  <a:schemeClr val="dk1"/>
                </a:solidFill>
              </a:defRPr>
            </a:lvl7pPr>
            <a:lvl8pPr lvl="7" algn="ctr" rtl="0">
              <a:spcBef>
                <a:spcPts val="0"/>
              </a:spcBef>
              <a:spcAft>
                <a:spcPts val="0"/>
              </a:spcAft>
              <a:buClr>
                <a:schemeClr val="dk1"/>
              </a:buClr>
              <a:buSzPts val="3600"/>
              <a:buNone/>
              <a:defRPr sz="3600">
                <a:solidFill>
                  <a:schemeClr val="dk1"/>
                </a:solidFill>
              </a:defRPr>
            </a:lvl8pPr>
            <a:lvl9pPr lvl="8" algn="ctr" rtl="0">
              <a:spcBef>
                <a:spcPts val="0"/>
              </a:spcBef>
              <a:spcAft>
                <a:spcPts val="0"/>
              </a:spcAft>
              <a:buClr>
                <a:schemeClr val="dk1"/>
              </a:buClr>
              <a:buSzPts val="3600"/>
              <a:buNone/>
              <a:defRPr sz="3600">
                <a:solidFill>
                  <a:schemeClr val="dk1"/>
                </a:solidFill>
              </a:defRPr>
            </a:lvl9pPr>
          </a:lstStyle>
          <a:p>
            <a:endParaRPr/>
          </a:p>
        </p:txBody>
      </p:sp>
      <p:sp>
        <p:nvSpPr>
          <p:cNvPr id="99" name="Google Shape;99;p21"/>
          <p:cNvSpPr txBox="1">
            <a:spLocks noGrp="1"/>
          </p:cNvSpPr>
          <p:nvPr>
            <p:ph type="subTitle" idx="1"/>
          </p:nvPr>
        </p:nvSpPr>
        <p:spPr>
          <a:xfrm>
            <a:off x="265500" y="2735371"/>
            <a:ext cx="4045200" cy="13455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0" name="Google Shape;100;p21"/>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101" name="Google Shape;101;p2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2"/>
        <p:cNvGrpSpPr/>
        <p:nvPr/>
      </p:nvGrpSpPr>
      <p:grpSpPr>
        <a:xfrm>
          <a:off x="0" y="0"/>
          <a:ext cx="0" cy="0"/>
          <a:chOff x="0" y="0"/>
          <a:chExt cx="0" cy="0"/>
        </a:xfrm>
      </p:grpSpPr>
      <p:cxnSp>
        <p:nvCxnSpPr>
          <p:cNvPr id="103" name="Google Shape;103;p22"/>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104" name="Google Shape;104;p22"/>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105" name="Google Shape;105;p22"/>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106" name="Google Shape;106;p2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7"/>
        <p:cNvGrpSpPr/>
        <p:nvPr/>
      </p:nvGrpSpPr>
      <p:grpSpPr>
        <a:xfrm>
          <a:off x="0" y="0"/>
          <a:ext cx="0" cy="0"/>
          <a:chOff x="0" y="0"/>
          <a:chExt cx="0" cy="0"/>
        </a:xfrm>
      </p:grpSpPr>
      <p:cxnSp>
        <p:nvCxnSpPr>
          <p:cNvPr id="108" name="Google Shape;108;p23"/>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109" name="Google Shape;109;p23"/>
          <p:cNvCxnSpPr/>
          <p:nvPr/>
        </p:nvCxnSpPr>
        <p:spPr>
          <a:xfrm>
            <a:off x="425200" y="415650"/>
            <a:ext cx="8296800" cy="0"/>
          </a:xfrm>
          <a:prstGeom prst="straightConnector1">
            <a:avLst/>
          </a:prstGeom>
          <a:noFill/>
          <a:ln w="38100" cap="flat" cmpd="sng">
            <a:solidFill>
              <a:schemeClr val="dk2"/>
            </a:solidFill>
            <a:prstDash val="solid"/>
            <a:round/>
            <a:headEnd type="none" w="sm" len="sm"/>
            <a:tailEnd type="none" w="sm" len="sm"/>
          </a:ln>
        </p:spPr>
      </p:cxnSp>
      <p:sp>
        <p:nvSpPr>
          <p:cNvPr id="110" name="Google Shape;110;p23"/>
          <p:cNvSpPr txBox="1">
            <a:spLocks noGrp="1"/>
          </p:cNvSpPr>
          <p:nvPr>
            <p:ph type="title" hasCustomPrompt="1"/>
          </p:nvPr>
        </p:nvSpPr>
        <p:spPr>
          <a:xfrm>
            <a:off x="853950" y="1304850"/>
            <a:ext cx="7436100" cy="1538400"/>
          </a:xfrm>
          <a:prstGeom prst="rect">
            <a:avLst/>
          </a:prstGeom>
        </p:spPr>
        <p:txBody>
          <a:bodyPr spcFirstLastPara="1" wrap="square" lIns="91425" tIns="91425" rIns="91425" bIns="91425" anchor="ctr" anchorCtr="0"/>
          <a:lstStyle>
            <a:lvl1pPr lvl="0"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111" name="Google Shape;111;p23"/>
          <p:cNvSpPr txBox="1">
            <a:spLocks noGrp="1"/>
          </p:cNvSpPr>
          <p:nvPr>
            <p:ph type="body" idx="1"/>
          </p:nvPr>
        </p:nvSpPr>
        <p:spPr>
          <a:xfrm>
            <a:off x="853950" y="2919450"/>
            <a:ext cx="7436100" cy="10716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12" name="Google Shape;112;p2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3"/>
        <p:cNvGrpSpPr/>
        <p:nvPr/>
      </p:nvGrpSpPr>
      <p:grpSpPr>
        <a:xfrm>
          <a:off x="0" y="0"/>
          <a:ext cx="0" cy="0"/>
          <a:chOff x="0" y="0"/>
          <a:chExt cx="0" cy="0"/>
        </a:xfrm>
      </p:grpSpPr>
      <p:sp>
        <p:nvSpPr>
          <p:cNvPr id="114" name="Google Shape;114;p2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1600"/>
              </a:spcBef>
              <a:spcAft>
                <a:spcPts val="0"/>
              </a:spcAft>
              <a:buClr>
                <a:schemeClr val="accent1"/>
              </a:buClr>
              <a:buSzPts val="1400"/>
              <a:buChar char="○"/>
              <a:defRPr>
                <a:solidFill>
                  <a:schemeClr val="accent1"/>
                </a:solidFill>
                <a:highlight>
                  <a:schemeClr val="lt1"/>
                </a:highlight>
              </a:defRPr>
            </a:lvl2pPr>
            <a:lvl3pPr marL="1371600" lvl="2" indent="-317500">
              <a:spcBef>
                <a:spcPts val="1600"/>
              </a:spcBef>
              <a:spcAft>
                <a:spcPts val="0"/>
              </a:spcAft>
              <a:buClr>
                <a:schemeClr val="accent1"/>
              </a:buClr>
              <a:buSzPts val="1400"/>
              <a:buChar char="■"/>
              <a:defRPr>
                <a:solidFill>
                  <a:schemeClr val="accent1"/>
                </a:solidFill>
                <a:highlight>
                  <a:schemeClr val="lt1"/>
                </a:highlight>
              </a:defRPr>
            </a:lvl3pPr>
            <a:lvl4pPr marL="1828800" lvl="3" indent="-317500">
              <a:spcBef>
                <a:spcPts val="1600"/>
              </a:spcBef>
              <a:spcAft>
                <a:spcPts val="0"/>
              </a:spcAft>
              <a:buClr>
                <a:schemeClr val="accent1"/>
              </a:buClr>
              <a:buSzPts val="1400"/>
              <a:buChar char="●"/>
              <a:defRPr>
                <a:solidFill>
                  <a:schemeClr val="accent1"/>
                </a:solidFill>
                <a:highlight>
                  <a:schemeClr val="lt1"/>
                </a:highlight>
              </a:defRPr>
            </a:lvl4pPr>
            <a:lvl5pPr marL="2286000" lvl="4" indent="-317500">
              <a:spcBef>
                <a:spcPts val="1600"/>
              </a:spcBef>
              <a:spcAft>
                <a:spcPts val="0"/>
              </a:spcAft>
              <a:buClr>
                <a:schemeClr val="accent1"/>
              </a:buClr>
              <a:buSzPts val="1400"/>
              <a:buChar char="○"/>
              <a:defRPr>
                <a:solidFill>
                  <a:schemeClr val="accent1"/>
                </a:solidFill>
                <a:highlight>
                  <a:schemeClr val="lt1"/>
                </a:highlight>
              </a:defRPr>
            </a:lvl5pPr>
            <a:lvl6pPr marL="2743200" lvl="5" indent="-317500">
              <a:spcBef>
                <a:spcPts val="1600"/>
              </a:spcBef>
              <a:spcAft>
                <a:spcPts val="0"/>
              </a:spcAft>
              <a:buClr>
                <a:schemeClr val="accent1"/>
              </a:buClr>
              <a:buSzPts val="1400"/>
              <a:buChar char="■"/>
              <a:defRPr>
                <a:solidFill>
                  <a:schemeClr val="accent1"/>
                </a:solidFill>
                <a:highlight>
                  <a:schemeClr val="lt1"/>
                </a:highlight>
              </a:defRPr>
            </a:lvl6pPr>
            <a:lvl7pPr marL="3200400" lvl="6" indent="-317500">
              <a:spcBef>
                <a:spcPts val="1600"/>
              </a:spcBef>
              <a:spcAft>
                <a:spcPts val="0"/>
              </a:spcAft>
              <a:buClr>
                <a:schemeClr val="accent1"/>
              </a:buClr>
              <a:buSzPts val="1400"/>
              <a:buChar char="●"/>
              <a:defRPr>
                <a:solidFill>
                  <a:schemeClr val="accent1"/>
                </a:solidFill>
                <a:highlight>
                  <a:schemeClr val="lt1"/>
                </a:highlight>
              </a:defRPr>
            </a:lvl7pPr>
            <a:lvl8pPr marL="3657600" lvl="7" indent="-317500">
              <a:spcBef>
                <a:spcPts val="1600"/>
              </a:spcBef>
              <a:spcAft>
                <a:spcPts val="0"/>
              </a:spcAft>
              <a:buClr>
                <a:schemeClr val="accent1"/>
              </a:buClr>
              <a:buSzPts val="1400"/>
              <a:buChar char="○"/>
              <a:defRPr>
                <a:solidFill>
                  <a:schemeClr val="accent1"/>
                </a:solidFill>
                <a:highlight>
                  <a:schemeClr val="lt1"/>
                </a:highlight>
              </a:defRPr>
            </a:lvl8pPr>
            <a:lvl9pPr marL="4114800" lvl="8" indent="-317500">
              <a:spcBef>
                <a:spcPts val="1600"/>
              </a:spcBef>
              <a:spcAft>
                <a:spcPts val="160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52"/>
        <p:cNvGrpSpPr/>
        <p:nvPr/>
      </p:nvGrpSpPr>
      <p:grpSpPr>
        <a:xfrm>
          <a:off x="0" y="0"/>
          <a:ext cx="0" cy="0"/>
          <a:chOff x="0" y="0"/>
          <a:chExt cx="0" cy="0"/>
        </a:xfrm>
      </p:grpSpPr>
      <p:sp>
        <p:nvSpPr>
          <p:cNvPr id="53" name="Google Shape;53;p13"/>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54" name="Google Shape;54;p13"/>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rtl="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55" name="Google Shape;55;p13"/>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Lato"/>
                <a:ea typeface="Lato"/>
                <a:cs typeface="Lato"/>
                <a:sym typeface="Lato"/>
              </a:defRPr>
            </a:lvl1pPr>
            <a:lvl2pPr lvl="1" algn="r" rtl="0">
              <a:buNone/>
              <a:defRPr sz="1000">
                <a:solidFill>
                  <a:schemeClr val="dk2"/>
                </a:solidFill>
                <a:latin typeface="Lato"/>
                <a:ea typeface="Lato"/>
                <a:cs typeface="Lato"/>
                <a:sym typeface="Lato"/>
              </a:defRPr>
            </a:lvl2pPr>
            <a:lvl3pPr lvl="2" algn="r" rtl="0">
              <a:buNone/>
              <a:defRPr sz="1000">
                <a:solidFill>
                  <a:schemeClr val="dk2"/>
                </a:solidFill>
                <a:latin typeface="Lato"/>
                <a:ea typeface="Lato"/>
                <a:cs typeface="Lato"/>
                <a:sym typeface="Lato"/>
              </a:defRPr>
            </a:lvl3pPr>
            <a:lvl4pPr lvl="3" algn="r" rtl="0">
              <a:buNone/>
              <a:defRPr sz="1000">
                <a:solidFill>
                  <a:schemeClr val="dk2"/>
                </a:solidFill>
                <a:latin typeface="Lato"/>
                <a:ea typeface="Lato"/>
                <a:cs typeface="Lato"/>
                <a:sym typeface="Lato"/>
              </a:defRPr>
            </a:lvl4pPr>
            <a:lvl5pPr lvl="4" algn="r" rtl="0">
              <a:buNone/>
              <a:defRPr sz="1000">
                <a:solidFill>
                  <a:schemeClr val="dk2"/>
                </a:solidFill>
                <a:latin typeface="Lato"/>
                <a:ea typeface="Lato"/>
                <a:cs typeface="Lato"/>
                <a:sym typeface="Lato"/>
              </a:defRPr>
            </a:lvl5pPr>
            <a:lvl6pPr lvl="5" algn="r" rtl="0">
              <a:buNone/>
              <a:defRPr sz="1000">
                <a:solidFill>
                  <a:schemeClr val="dk2"/>
                </a:solidFill>
                <a:latin typeface="Lato"/>
                <a:ea typeface="Lato"/>
                <a:cs typeface="Lato"/>
                <a:sym typeface="Lato"/>
              </a:defRPr>
            </a:lvl6pPr>
            <a:lvl7pPr lvl="6" algn="r" rtl="0">
              <a:buNone/>
              <a:defRPr sz="1000">
                <a:solidFill>
                  <a:schemeClr val="dk2"/>
                </a:solidFill>
                <a:latin typeface="Lato"/>
                <a:ea typeface="Lato"/>
                <a:cs typeface="Lato"/>
                <a:sym typeface="Lato"/>
              </a:defRPr>
            </a:lvl7pPr>
            <a:lvl8pPr lvl="7" algn="r" rtl="0">
              <a:buNone/>
              <a:defRPr sz="1000">
                <a:solidFill>
                  <a:schemeClr val="dk2"/>
                </a:solidFill>
                <a:latin typeface="Lato"/>
                <a:ea typeface="Lato"/>
                <a:cs typeface="Lato"/>
                <a:sym typeface="Lato"/>
              </a:defRPr>
            </a:lvl8pPr>
            <a:lvl9pPr lvl="8" algn="r" rtl="0">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220.png"/><Relationship Id="rId3" Type="http://schemas.openxmlformats.org/officeDocument/2006/relationships/image" Target="../media/image32.jpeg"/><Relationship Id="rId7" Type="http://schemas.openxmlformats.org/officeDocument/2006/relationships/image" Target="../media/image190.png"/><Relationship Id="rId12" Type="http://schemas.openxmlformats.org/officeDocument/2006/relationships/customXml" Target="../ink/ink5.xml"/><Relationship Id="rId17" Type="http://schemas.openxmlformats.org/officeDocument/2006/relationships/image" Target="../media/image240.png"/><Relationship Id="rId2" Type="http://schemas.openxmlformats.org/officeDocument/2006/relationships/notesSlide" Target="../notesSlides/notesSlide32.xml"/><Relationship Id="rId16" Type="http://schemas.openxmlformats.org/officeDocument/2006/relationships/customXml" Target="../ink/ink7.xml"/><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210.png"/><Relationship Id="rId5" Type="http://schemas.openxmlformats.org/officeDocument/2006/relationships/image" Target="../media/image180.png"/><Relationship Id="rId15" Type="http://schemas.openxmlformats.org/officeDocument/2006/relationships/image" Target="../media/image230.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200.png"/><Relationship Id="rId14" Type="http://schemas.openxmlformats.org/officeDocument/2006/relationships/customXml" Target="../ink/ink6.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34.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7.xml.rels><?xml version="1.0" encoding="UTF-8" standalone="yes"?>
<Relationships xmlns="http://schemas.openxmlformats.org/package/2006/relationships"><Relationship Id="rId3" Type="http://schemas.openxmlformats.org/officeDocument/2006/relationships/hyperlink" Target="https://www.facebook.com/NowThisNews/videos/1988265154538298?sfns=mo"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customXml" Target="../ink/ink10.xml"/><Relationship Id="rId13" Type="http://schemas.openxmlformats.org/officeDocument/2006/relationships/image" Target="../media/image45.png"/><Relationship Id="rId18" Type="http://schemas.openxmlformats.org/officeDocument/2006/relationships/customXml" Target="../ink/ink15.xml"/><Relationship Id="rId26" Type="http://schemas.openxmlformats.org/officeDocument/2006/relationships/customXml" Target="../ink/ink19.xml"/><Relationship Id="rId3" Type="http://schemas.openxmlformats.org/officeDocument/2006/relationships/image" Target="../media/image40.emf"/><Relationship Id="rId21" Type="http://schemas.openxmlformats.org/officeDocument/2006/relationships/image" Target="../media/image49.png"/><Relationship Id="rId7" Type="http://schemas.openxmlformats.org/officeDocument/2006/relationships/image" Target="../media/image42.png"/><Relationship Id="rId12" Type="http://schemas.openxmlformats.org/officeDocument/2006/relationships/customXml" Target="../ink/ink12.xml"/><Relationship Id="rId17" Type="http://schemas.openxmlformats.org/officeDocument/2006/relationships/image" Target="../media/image47.png"/><Relationship Id="rId25" Type="http://schemas.openxmlformats.org/officeDocument/2006/relationships/image" Target="../media/image51.png"/><Relationship Id="rId2" Type="http://schemas.openxmlformats.org/officeDocument/2006/relationships/notesSlide" Target="../notesSlides/notesSlide39.xml"/><Relationship Id="rId16" Type="http://schemas.openxmlformats.org/officeDocument/2006/relationships/customXml" Target="../ink/ink14.xml"/><Relationship Id="rId20" Type="http://schemas.openxmlformats.org/officeDocument/2006/relationships/customXml" Target="../ink/ink16.xml"/><Relationship Id="rId29"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customXml" Target="../ink/ink9.xml"/><Relationship Id="rId11" Type="http://schemas.openxmlformats.org/officeDocument/2006/relationships/image" Target="../media/image44.png"/><Relationship Id="rId24" Type="http://schemas.openxmlformats.org/officeDocument/2006/relationships/customXml" Target="../ink/ink18.xml"/><Relationship Id="rId5" Type="http://schemas.openxmlformats.org/officeDocument/2006/relationships/image" Target="../media/image41.png"/><Relationship Id="rId15" Type="http://schemas.openxmlformats.org/officeDocument/2006/relationships/image" Target="../media/image46.png"/><Relationship Id="rId23" Type="http://schemas.openxmlformats.org/officeDocument/2006/relationships/image" Target="../media/image50.png"/><Relationship Id="rId28" Type="http://schemas.openxmlformats.org/officeDocument/2006/relationships/customXml" Target="../ink/ink20.xml"/><Relationship Id="rId10" Type="http://schemas.openxmlformats.org/officeDocument/2006/relationships/customXml" Target="../ink/ink11.xml"/><Relationship Id="rId19" Type="http://schemas.openxmlformats.org/officeDocument/2006/relationships/image" Target="../media/image48.png"/><Relationship Id="rId31" Type="http://schemas.openxmlformats.org/officeDocument/2006/relationships/image" Target="../media/image54.png"/><Relationship Id="rId4" Type="http://schemas.openxmlformats.org/officeDocument/2006/relationships/customXml" Target="../ink/ink8.xml"/><Relationship Id="rId9" Type="http://schemas.openxmlformats.org/officeDocument/2006/relationships/image" Target="../media/image43.png"/><Relationship Id="rId14" Type="http://schemas.openxmlformats.org/officeDocument/2006/relationships/customXml" Target="../ink/ink13.xml"/><Relationship Id="rId22" Type="http://schemas.openxmlformats.org/officeDocument/2006/relationships/customXml" Target="../ink/ink17.xml"/><Relationship Id="rId27" Type="http://schemas.openxmlformats.org/officeDocument/2006/relationships/image" Target="../media/image52.png"/><Relationship Id="rId30" Type="http://schemas.openxmlformats.org/officeDocument/2006/relationships/customXml" Target="../ink/ink2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mailto:eglindo@uw.edu"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18"/>
        <p:cNvGrpSpPr/>
        <p:nvPr/>
      </p:nvGrpSpPr>
      <p:grpSpPr>
        <a:xfrm>
          <a:off x="0" y="0"/>
          <a:ext cx="0" cy="0"/>
          <a:chOff x="0" y="0"/>
          <a:chExt cx="0" cy="0"/>
        </a:xfrm>
      </p:grpSpPr>
      <p:sp>
        <p:nvSpPr>
          <p:cNvPr id="119" name="Google Shape;119;p25"/>
          <p:cNvSpPr txBox="1">
            <a:spLocks noGrp="1"/>
          </p:cNvSpPr>
          <p:nvPr>
            <p:ph type="ctrTitle"/>
          </p:nvPr>
        </p:nvSpPr>
        <p:spPr>
          <a:xfrm>
            <a:off x="311700" y="470555"/>
            <a:ext cx="8520600" cy="269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200" dirty="0">
                <a:latin typeface="Quicksand"/>
                <a:ea typeface="Quicksand"/>
                <a:cs typeface="Quicksand"/>
                <a:sym typeface="Quicksand"/>
              </a:rPr>
              <a:t>History, Constructs, and Assumptions: The Potential Bias of Race </a:t>
            </a:r>
            <a:r>
              <a:rPr lang="en-US" sz="4200">
                <a:latin typeface="Quicksand"/>
                <a:ea typeface="Quicksand"/>
                <a:cs typeface="Quicksand"/>
                <a:sym typeface="Quicksand"/>
              </a:rPr>
              <a:t>in </a:t>
            </a:r>
            <a:r>
              <a:rPr lang="en-US" sz="4200" smtClean="0">
                <a:latin typeface="Quicksand"/>
                <a:ea typeface="Quicksand"/>
                <a:cs typeface="Quicksand"/>
                <a:sym typeface="Quicksand"/>
              </a:rPr>
              <a:t>Medical Care</a:t>
            </a:r>
            <a:endParaRPr sz="4200" dirty="0">
              <a:latin typeface="Quicksand"/>
              <a:ea typeface="Quicksand"/>
              <a:cs typeface="Quicksand"/>
              <a:sym typeface="Quicksand"/>
            </a:endParaRPr>
          </a:p>
        </p:txBody>
      </p:sp>
      <p:sp>
        <p:nvSpPr>
          <p:cNvPr id="120" name="Google Shape;120;p25"/>
          <p:cNvSpPr txBox="1"/>
          <p:nvPr/>
        </p:nvSpPr>
        <p:spPr>
          <a:xfrm>
            <a:off x="914400" y="3802258"/>
            <a:ext cx="7315200" cy="85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1" name="Google Shape;121;p25"/>
          <p:cNvSpPr txBox="1">
            <a:spLocks noGrp="1"/>
          </p:cNvSpPr>
          <p:nvPr>
            <p:ph type="ctrTitle"/>
          </p:nvPr>
        </p:nvSpPr>
        <p:spPr>
          <a:xfrm>
            <a:off x="311700" y="3606625"/>
            <a:ext cx="8520600" cy="1225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200" dirty="0">
                <a:solidFill>
                  <a:srgbClr val="FFFFFF"/>
                </a:solidFill>
                <a:latin typeface="Arial"/>
                <a:ea typeface="Arial"/>
                <a:cs typeface="Arial"/>
                <a:sym typeface="Arial"/>
              </a:rPr>
              <a:t>Edwin Lindo, JD</a:t>
            </a:r>
            <a:endParaRPr sz="2200" dirty="0">
              <a:solidFill>
                <a:srgbClr val="FFFFFF"/>
              </a:solidFill>
              <a:latin typeface="Arial"/>
              <a:ea typeface="Arial"/>
              <a:cs typeface="Arial"/>
              <a:sym typeface="Arial"/>
            </a:endParaRPr>
          </a:p>
          <a:p>
            <a:pPr marL="0" lvl="0" indent="0" algn="ctr" rtl="0">
              <a:spcBef>
                <a:spcPts val="0"/>
              </a:spcBef>
              <a:spcAft>
                <a:spcPts val="0"/>
              </a:spcAft>
              <a:buNone/>
            </a:pPr>
            <a:r>
              <a:rPr lang="en" sz="2200" dirty="0">
                <a:solidFill>
                  <a:srgbClr val="FFFFFF"/>
                </a:solidFill>
                <a:latin typeface="Arial"/>
                <a:ea typeface="Arial"/>
                <a:cs typeface="Arial"/>
                <a:sym typeface="Arial"/>
              </a:rPr>
              <a:t>Dept. of Family Medicine</a:t>
            </a:r>
            <a:endParaRPr sz="2200" dirty="0">
              <a:solidFill>
                <a:srgbClr val="FFFFFF"/>
              </a:solidFill>
              <a:latin typeface="Arial"/>
              <a:ea typeface="Arial"/>
              <a:cs typeface="Arial"/>
              <a:sym typeface="Arial"/>
            </a:endParaRPr>
          </a:p>
          <a:p>
            <a:pPr marL="0" lvl="0" indent="0" algn="ctr" rtl="0">
              <a:spcBef>
                <a:spcPts val="0"/>
              </a:spcBef>
              <a:spcAft>
                <a:spcPts val="0"/>
              </a:spcAft>
              <a:buNone/>
            </a:pPr>
            <a:r>
              <a:rPr lang="en" sz="2200" dirty="0">
                <a:solidFill>
                  <a:srgbClr val="FFFFFF"/>
                </a:solidFill>
                <a:latin typeface="Arial"/>
                <a:ea typeface="Arial"/>
                <a:cs typeface="Arial"/>
                <a:sym typeface="Arial"/>
              </a:rPr>
              <a:t>University of Washington School of Medicine</a:t>
            </a:r>
            <a:r>
              <a:rPr lang="en-US" sz="2200" dirty="0">
                <a:solidFill>
                  <a:srgbClr val="FFFFFF"/>
                </a:solidFill>
                <a:latin typeface="Arial"/>
                <a:ea typeface="Arial"/>
                <a:cs typeface="Arial"/>
                <a:sym typeface="Arial"/>
              </a:rPr>
              <a:t/>
            </a:r>
            <a:br>
              <a:rPr lang="en-US" sz="2200" dirty="0">
                <a:solidFill>
                  <a:srgbClr val="FFFFFF"/>
                </a:solidFill>
                <a:latin typeface="Arial"/>
                <a:ea typeface="Arial"/>
                <a:cs typeface="Arial"/>
                <a:sym typeface="Arial"/>
              </a:rPr>
            </a:br>
            <a:r>
              <a:rPr lang="en-US" sz="1400" dirty="0">
                <a:solidFill>
                  <a:srgbClr val="FFFFFF"/>
                </a:solidFill>
                <a:latin typeface="Arial"/>
                <a:ea typeface="Arial"/>
                <a:cs typeface="Arial"/>
                <a:sym typeface="Arial"/>
              </a:rPr>
              <a:t>*Statements are my own.</a:t>
            </a:r>
            <a:endParaRPr sz="1400" dirty="0">
              <a:solidFill>
                <a:srgbClr val="FFFFFF"/>
              </a:solidFill>
              <a:latin typeface="Arial"/>
              <a:ea typeface="Arial"/>
              <a:cs typeface="Arial"/>
              <a:sym typeface="Arial"/>
            </a:endParaRPr>
          </a:p>
        </p:txBody>
      </p:sp>
    </p:spTree>
    <p:extLst>
      <p:ext uri="{BB962C8B-B14F-4D97-AF65-F5344CB8AC3E}">
        <p14:creationId xmlns:p14="http://schemas.microsoft.com/office/powerpoint/2010/main" val="3861998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35"/>
        <p:cNvGrpSpPr/>
        <p:nvPr/>
      </p:nvGrpSpPr>
      <p:grpSpPr>
        <a:xfrm>
          <a:off x="0" y="0"/>
          <a:ext cx="0" cy="0"/>
          <a:chOff x="0" y="0"/>
          <a:chExt cx="0" cy="0"/>
        </a:xfrm>
      </p:grpSpPr>
      <p:sp>
        <p:nvSpPr>
          <p:cNvPr id="136" name="Google Shape;136;p28"/>
          <p:cNvSpPr txBox="1">
            <a:spLocks noGrp="1"/>
          </p:cNvSpPr>
          <p:nvPr>
            <p:ph type="title"/>
          </p:nvPr>
        </p:nvSpPr>
        <p:spPr>
          <a:xfrm>
            <a:off x="2802750" y="802500"/>
            <a:ext cx="3538500" cy="3538500"/>
          </a:xfrm>
          <a:prstGeom prst="rect">
            <a:avLst/>
          </a:prstGeom>
        </p:spPr>
        <p:txBody>
          <a:bodyPr spcFirstLastPara="1" wrap="square" lIns="91425" tIns="91425" rIns="91425" bIns="91425" anchor="ctr" anchorCtr="0">
            <a:noAutofit/>
          </a:bodyPr>
          <a:lstStyle/>
          <a:p>
            <a:pPr>
              <a:buSzPts val="8000"/>
            </a:pPr>
            <a:r>
              <a:rPr lang="en-US" sz="3700" dirty="0">
                <a:latin typeface="Quicksand"/>
              </a:rPr>
              <a:t>RACE IN</a:t>
            </a:r>
            <a:br>
              <a:rPr lang="en-US" sz="3700" dirty="0">
                <a:latin typeface="Quicksand"/>
              </a:rPr>
            </a:br>
            <a:r>
              <a:rPr lang="en-US" sz="3700" dirty="0">
                <a:latin typeface="Quicksand"/>
              </a:rPr>
              <a:t>RESEARCH</a:t>
            </a:r>
            <a:endParaRPr sz="4500" dirty="0">
              <a:latin typeface="Quicksand"/>
            </a:endParaRPr>
          </a:p>
        </p:txBody>
      </p:sp>
    </p:spTree>
    <p:extLst>
      <p:ext uri="{BB962C8B-B14F-4D97-AF65-F5344CB8AC3E}">
        <p14:creationId xmlns:p14="http://schemas.microsoft.com/office/powerpoint/2010/main" val="12086587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35"/>
        <p:cNvGrpSpPr/>
        <p:nvPr/>
      </p:nvGrpSpPr>
      <p:grpSpPr>
        <a:xfrm>
          <a:off x="0" y="0"/>
          <a:ext cx="0" cy="0"/>
          <a:chOff x="0" y="0"/>
          <a:chExt cx="0" cy="0"/>
        </a:xfrm>
      </p:grpSpPr>
      <p:sp>
        <p:nvSpPr>
          <p:cNvPr id="136" name="Google Shape;136;p28"/>
          <p:cNvSpPr txBox="1">
            <a:spLocks noGrp="1"/>
          </p:cNvSpPr>
          <p:nvPr>
            <p:ph type="title"/>
          </p:nvPr>
        </p:nvSpPr>
        <p:spPr>
          <a:xfrm>
            <a:off x="2802750" y="802500"/>
            <a:ext cx="3538500" cy="3538500"/>
          </a:xfrm>
          <a:prstGeom prst="rect">
            <a:avLst/>
          </a:prstGeom>
        </p:spPr>
        <p:txBody>
          <a:bodyPr spcFirstLastPara="1" wrap="square" lIns="91425" tIns="91425" rIns="91425" bIns="91425" anchor="ctr" anchorCtr="0">
            <a:noAutofit/>
          </a:bodyPr>
          <a:lstStyle/>
          <a:p>
            <a:pPr>
              <a:buSzPts val="8000"/>
            </a:pPr>
            <a:r>
              <a:rPr lang="en-US" sz="3700" dirty="0">
                <a:latin typeface="Quicksand"/>
              </a:rPr>
              <a:t>RACE IN</a:t>
            </a:r>
            <a:br>
              <a:rPr lang="en-US" sz="3700" dirty="0">
                <a:latin typeface="Quicksand"/>
              </a:rPr>
            </a:br>
            <a:r>
              <a:rPr lang="en-US" sz="3700" dirty="0">
                <a:latin typeface="Quicksand"/>
              </a:rPr>
              <a:t>RESEARCH</a:t>
            </a:r>
            <a:endParaRPr sz="4500" dirty="0">
              <a:latin typeface="Quicksand"/>
            </a:endParaRPr>
          </a:p>
        </p:txBody>
      </p:sp>
      <p:pic>
        <p:nvPicPr>
          <p:cNvPr id="2" name="Picture 2">
            <a:extLst>
              <a:ext uri="{FF2B5EF4-FFF2-40B4-BE49-F238E27FC236}">
                <a16:creationId xmlns:a16="http://schemas.microsoft.com/office/drawing/2014/main" xmlns="" id="{D86ADF43-EF0E-9D45-A88B-D953B5A7FF17}"/>
              </a:ext>
            </a:extLst>
          </p:cNvPr>
          <p:cNvPicPr>
            <a:picLocks noChangeAspect="1"/>
          </p:cNvPicPr>
          <p:nvPr/>
        </p:nvPicPr>
        <p:blipFill>
          <a:blip r:embed="rId3"/>
          <a:stretch>
            <a:fillRect/>
          </a:stretch>
        </p:blipFill>
        <p:spPr>
          <a:xfrm>
            <a:off x="900025" y="0"/>
            <a:ext cx="7343949" cy="5143500"/>
          </a:xfrm>
          <a:prstGeom prst="rect">
            <a:avLst/>
          </a:prstGeom>
        </p:spPr>
      </p:pic>
      <p:pic>
        <p:nvPicPr>
          <p:cNvPr id="4" name="Picture 4">
            <a:extLst>
              <a:ext uri="{FF2B5EF4-FFF2-40B4-BE49-F238E27FC236}">
                <a16:creationId xmlns:a16="http://schemas.microsoft.com/office/drawing/2014/main" xmlns="" id="{30D7FF45-9C5F-4444-A7A3-19A762DDE432}"/>
              </a:ext>
            </a:extLst>
          </p:cNvPr>
          <p:cNvPicPr>
            <a:picLocks noChangeAspect="1"/>
          </p:cNvPicPr>
          <p:nvPr/>
        </p:nvPicPr>
        <p:blipFill>
          <a:blip r:embed="rId4"/>
          <a:stretch>
            <a:fillRect/>
          </a:stretch>
        </p:blipFill>
        <p:spPr>
          <a:xfrm>
            <a:off x="2502166" y="-42030"/>
            <a:ext cx="3839084" cy="5185530"/>
          </a:xfrm>
          <a:prstGeom prst="rect">
            <a:avLst/>
          </a:prstGeom>
        </p:spPr>
      </p:pic>
    </p:spTree>
    <p:extLst>
      <p:ext uri="{BB962C8B-B14F-4D97-AF65-F5344CB8AC3E}">
        <p14:creationId xmlns:p14="http://schemas.microsoft.com/office/powerpoint/2010/main" val="132622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35"/>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070A5D36-8418-C049-AB76-40644FCE22EB}"/>
              </a:ext>
            </a:extLst>
          </p:cNvPr>
          <p:cNvSpPr/>
          <p:nvPr/>
        </p:nvSpPr>
        <p:spPr>
          <a:xfrm>
            <a:off x="5680098" y="2134569"/>
            <a:ext cx="2036946" cy="1828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lumMod val="10000"/>
                  </a:schemeClr>
                </a:solidFill>
              </a:rPr>
              <a:t>Physiology</a:t>
            </a:r>
          </a:p>
          <a:p>
            <a:pPr algn="ctr"/>
            <a:r>
              <a:rPr lang="en-US" b="1" dirty="0">
                <a:solidFill>
                  <a:schemeClr val="bg1">
                    <a:lumMod val="10000"/>
                  </a:schemeClr>
                </a:solidFill>
              </a:rPr>
              <a:t>Genetics</a:t>
            </a:r>
          </a:p>
        </p:txBody>
      </p:sp>
      <p:sp>
        <p:nvSpPr>
          <p:cNvPr id="4" name="Rectangle: Rounded Corners 3">
            <a:extLst>
              <a:ext uri="{FF2B5EF4-FFF2-40B4-BE49-F238E27FC236}">
                <a16:creationId xmlns:a16="http://schemas.microsoft.com/office/drawing/2014/main" xmlns="" id="{F63B6349-78FF-DE4C-9878-EE700721B3A0}"/>
              </a:ext>
            </a:extLst>
          </p:cNvPr>
          <p:cNvSpPr/>
          <p:nvPr/>
        </p:nvSpPr>
        <p:spPr>
          <a:xfrm>
            <a:off x="1635102" y="2134569"/>
            <a:ext cx="2037427" cy="182880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lumMod val="10000"/>
                  </a:schemeClr>
                </a:solidFill>
              </a:rPr>
              <a:t>Race</a:t>
            </a:r>
          </a:p>
          <a:p>
            <a:pPr algn="ctr"/>
            <a:r>
              <a:rPr lang="en-US" b="1" dirty="0">
                <a:solidFill>
                  <a:schemeClr val="bg1">
                    <a:lumMod val="10000"/>
                  </a:schemeClr>
                </a:solidFill>
              </a:rPr>
              <a:t>Gender</a:t>
            </a:r>
          </a:p>
          <a:p>
            <a:pPr algn="ctr"/>
            <a:r>
              <a:rPr lang="en-US" b="1" dirty="0">
                <a:solidFill>
                  <a:schemeClr val="bg1">
                    <a:lumMod val="10000"/>
                  </a:schemeClr>
                </a:solidFill>
              </a:rPr>
              <a:t>Sexual Orientation</a:t>
            </a:r>
          </a:p>
          <a:p>
            <a:pPr algn="ctr"/>
            <a:r>
              <a:rPr lang="en-US" b="1" dirty="0">
                <a:solidFill>
                  <a:schemeClr val="bg1">
                    <a:lumMod val="10000"/>
                  </a:schemeClr>
                </a:solidFill>
              </a:rPr>
              <a:t>Immigration Status</a:t>
            </a:r>
          </a:p>
          <a:p>
            <a:pPr algn="ctr"/>
            <a:r>
              <a:rPr lang="en-US" b="1" dirty="0" err="1">
                <a:solidFill>
                  <a:schemeClr val="bg1">
                    <a:lumMod val="10000"/>
                  </a:schemeClr>
                </a:solidFill>
              </a:rPr>
              <a:t>Soci-economic</a:t>
            </a:r>
            <a:endParaRPr lang="en-US" b="1" dirty="0">
              <a:solidFill>
                <a:schemeClr val="bg1">
                  <a:lumMod val="10000"/>
                </a:schemeClr>
              </a:solidFill>
            </a:endParaRPr>
          </a:p>
        </p:txBody>
      </p:sp>
      <p:sp>
        <p:nvSpPr>
          <p:cNvPr id="5" name="Callout: Down Arrow 4">
            <a:extLst>
              <a:ext uri="{FF2B5EF4-FFF2-40B4-BE49-F238E27FC236}">
                <a16:creationId xmlns:a16="http://schemas.microsoft.com/office/drawing/2014/main" xmlns="" id="{3A11071C-CC70-F344-8238-0A9FCBEDC002}"/>
              </a:ext>
            </a:extLst>
          </p:cNvPr>
          <p:cNvSpPr/>
          <p:nvPr/>
        </p:nvSpPr>
        <p:spPr>
          <a:xfrm>
            <a:off x="1426956" y="1479597"/>
            <a:ext cx="2453718" cy="654972"/>
          </a:xfrm>
          <a:prstGeom prst="down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10000"/>
                  </a:schemeClr>
                </a:solidFill>
              </a:rPr>
              <a:t>Socio-Political Identity</a:t>
            </a:r>
          </a:p>
        </p:txBody>
      </p:sp>
      <p:sp>
        <p:nvSpPr>
          <p:cNvPr id="8" name="Callout: Down Arrow 7">
            <a:extLst>
              <a:ext uri="{FF2B5EF4-FFF2-40B4-BE49-F238E27FC236}">
                <a16:creationId xmlns:a16="http://schemas.microsoft.com/office/drawing/2014/main" xmlns="" id="{14F11A53-2F00-FF47-9425-C76641B48FD1}"/>
              </a:ext>
            </a:extLst>
          </p:cNvPr>
          <p:cNvSpPr/>
          <p:nvPr/>
        </p:nvSpPr>
        <p:spPr>
          <a:xfrm>
            <a:off x="5471712" y="1479597"/>
            <a:ext cx="2453718" cy="654972"/>
          </a:xfrm>
          <a:prstGeom prst="down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10000"/>
                  </a:schemeClr>
                </a:solidFill>
              </a:rPr>
              <a:t>Biological Identity</a:t>
            </a:r>
          </a:p>
        </p:txBody>
      </p:sp>
      <p:sp>
        <p:nvSpPr>
          <p:cNvPr id="10" name="Ribbon: Curved and Tilted Up 9">
            <a:extLst>
              <a:ext uri="{FF2B5EF4-FFF2-40B4-BE49-F238E27FC236}">
                <a16:creationId xmlns:a16="http://schemas.microsoft.com/office/drawing/2014/main" xmlns="" id="{EE191805-FB42-0F48-95F9-41CF976F1CA7}"/>
              </a:ext>
            </a:extLst>
          </p:cNvPr>
          <p:cNvSpPr/>
          <p:nvPr/>
        </p:nvSpPr>
        <p:spPr>
          <a:xfrm>
            <a:off x="2396075" y="599920"/>
            <a:ext cx="4593771" cy="482655"/>
          </a:xfrm>
          <a:prstGeom prst="ellipseRibbon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lumMod val="10000"/>
                  </a:schemeClr>
                </a:solidFill>
              </a:rPr>
              <a:t>Our Identities</a:t>
            </a:r>
          </a:p>
        </p:txBody>
      </p:sp>
      <p:sp>
        <p:nvSpPr>
          <p:cNvPr id="12" name="Arrow: Down 11">
            <a:extLst>
              <a:ext uri="{FF2B5EF4-FFF2-40B4-BE49-F238E27FC236}">
                <a16:creationId xmlns:a16="http://schemas.microsoft.com/office/drawing/2014/main" xmlns="" id="{AA243409-E530-064F-A5ED-6557BE2FAEFE}"/>
              </a:ext>
            </a:extLst>
          </p:cNvPr>
          <p:cNvSpPr/>
          <p:nvPr/>
        </p:nvSpPr>
        <p:spPr>
          <a:xfrm>
            <a:off x="3902200" y="3761527"/>
            <a:ext cx="1147809" cy="436259"/>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xmlns="" id="{86B8E20C-5785-AA43-96D7-278CAAEDDD13}"/>
              </a:ext>
            </a:extLst>
          </p:cNvPr>
          <p:cNvSpPr/>
          <p:nvPr/>
        </p:nvSpPr>
        <p:spPr>
          <a:xfrm>
            <a:off x="3658956" y="2384885"/>
            <a:ext cx="2035101" cy="1386336"/>
          </a:xfrm>
          <a:prstGeom prst="homePlate">
            <a:avLst/>
          </a:prstGeom>
          <a:solidFill>
            <a:srgbClr val="92D050"/>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lumMod val="10000"/>
                </a:schemeClr>
              </a:solidFill>
            </a:endParaRPr>
          </a:p>
          <a:p>
            <a:r>
              <a:rPr lang="en-US" dirty="0">
                <a:solidFill>
                  <a:schemeClr val="bg1">
                    <a:lumMod val="10000"/>
                  </a:schemeClr>
                </a:solidFill>
              </a:rPr>
              <a:t>Racism</a:t>
            </a:r>
          </a:p>
          <a:p>
            <a:r>
              <a:rPr lang="en-US" dirty="0">
                <a:solidFill>
                  <a:schemeClr val="bg1">
                    <a:lumMod val="10000"/>
                  </a:schemeClr>
                </a:solidFill>
              </a:rPr>
              <a:t>Sexism</a:t>
            </a:r>
          </a:p>
          <a:p>
            <a:r>
              <a:rPr lang="en-US" dirty="0">
                <a:solidFill>
                  <a:schemeClr val="bg1">
                    <a:lumMod val="10000"/>
                  </a:schemeClr>
                </a:solidFill>
              </a:rPr>
              <a:t>Cis-Sexism</a:t>
            </a:r>
          </a:p>
          <a:p>
            <a:r>
              <a:rPr lang="en-US" dirty="0">
                <a:solidFill>
                  <a:schemeClr val="bg1">
                    <a:lumMod val="10000"/>
                  </a:schemeClr>
                </a:solidFill>
              </a:rPr>
              <a:t>Xenophobia</a:t>
            </a:r>
          </a:p>
          <a:p>
            <a:r>
              <a:rPr lang="en-US" dirty="0">
                <a:solidFill>
                  <a:schemeClr val="bg1">
                    <a:lumMod val="10000"/>
                  </a:schemeClr>
                </a:solidFill>
              </a:rPr>
              <a:t>Poverty, etc.</a:t>
            </a:r>
          </a:p>
          <a:p>
            <a:endParaRPr lang="en-US" dirty="0">
              <a:solidFill>
                <a:schemeClr val="bg1">
                  <a:lumMod val="10000"/>
                </a:schemeClr>
              </a:solidFill>
            </a:endParaRPr>
          </a:p>
        </p:txBody>
      </p:sp>
      <p:sp>
        <p:nvSpPr>
          <p:cNvPr id="13" name="Rectangle: Rounded Corners 12">
            <a:extLst>
              <a:ext uri="{FF2B5EF4-FFF2-40B4-BE49-F238E27FC236}">
                <a16:creationId xmlns:a16="http://schemas.microsoft.com/office/drawing/2014/main" xmlns="" id="{E53E4431-0DD6-9949-93CA-01CA42677FBF}"/>
              </a:ext>
            </a:extLst>
          </p:cNvPr>
          <p:cNvSpPr/>
          <p:nvPr/>
        </p:nvSpPr>
        <p:spPr>
          <a:xfrm>
            <a:off x="3204525" y="4213685"/>
            <a:ext cx="2734950" cy="875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10000"/>
                  </a:schemeClr>
                </a:solidFill>
              </a:rPr>
              <a:t>These Oppressions lead to many of the disparities in the social determinants of health</a:t>
            </a:r>
          </a:p>
        </p:txBody>
      </p:sp>
      <p:pic>
        <p:nvPicPr>
          <p:cNvPr id="2" name="Picture 2">
            <a:extLst>
              <a:ext uri="{FF2B5EF4-FFF2-40B4-BE49-F238E27FC236}">
                <a16:creationId xmlns:a16="http://schemas.microsoft.com/office/drawing/2014/main" xmlns="" id="{38156E1F-0B32-BB43-B8DD-5B1AE9E1D5E6}"/>
              </a:ext>
            </a:extLst>
          </p:cNvPr>
          <p:cNvPicPr>
            <a:picLocks noChangeAspect="1"/>
          </p:cNvPicPr>
          <p:nvPr/>
        </p:nvPicPr>
        <p:blipFill>
          <a:blip r:embed="rId3"/>
          <a:stretch>
            <a:fillRect/>
          </a:stretch>
        </p:blipFill>
        <p:spPr>
          <a:xfrm>
            <a:off x="780614" y="-4097"/>
            <a:ext cx="7390980" cy="5146904"/>
          </a:xfrm>
          <a:prstGeom prst="rect">
            <a:avLst/>
          </a:prstGeom>
        </p:spPr>
      </p:pic>
    </p:spTree>
    <p:extLst>
      <p:ext uri="{BB962C8B-B14F-4D97-AF65-F5344CB8AC3E}">
        <p14:creationId xmlns:p14="http://schemas.microsoft.com/office/powerpoint/2010/main" val="2763668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35"/>
        <p:cNvGrpSpPr/>
        <p:nvPr/>
      </p:nvGrpSpPr>
      <p:grpSpPr>
        <a:xfrm>
          <a:off x="0" y="0"/>
          <a:ext cx="0" cy="0"/>
          <a:chOff x="0" y="0"/>
          <a:chExt cx="0" cy="0"/>
        </a:xfrm>
      </p:grpSpPr>
      <p:pic>
        <p:nvPicPr>
          <p:cNvPr id="8" name="Picture 8">
            <a:extLst>
              <a:ext uri="{FF2B5EF4-FFF2-40B4-BE49-F238E27FC236}">
                <a16:creationId xmlns:a16="http://schemas.microsoft.com/office/drawing/2014/main" xmlns="" id="{8DF3C99D-5F7E-3B41-8D22-15A9F04FD0BA}"/>
              </a:ext>
            </a:extLst>
          </p:cNvPr>
          <p:cNvPicPr>
            <a:picLocks noChangeAspect="1"/>
          </p:cNvPicPr>
          <p:nvPr/>
        </p:nvPicPr>
        <p:blipFill>
          <a:blip r:embed="rId3"/>
          <a:stretch>
            <a:fillRect/>
          </a:stretch>
        </p:blipFill>
        <p:spPr>
          <a:xfrm>
            <a:off x="-1" y="0"/>
            <a:ext cx="4964447" cy="5159584"/>
          </a:xfrm>
          <a:prstGeom prst="rect">
            <a:avLst/>
          </a:prstGeom>
        </p:spPr>
      </p:pic>
      <p:sp>
        <p:nvSpPr>
          <p:cNvPr id="10" name="TextBox 9">
            <a:extLst>
              <a:ext uri="{FF2B5EF4-FFF2-40B4-BE49-F238E27FC236}">
                <a16:creationId xmlns:a16="http://schemas.microsoft.com/office/drawing/2014/main" xmlns="" id="{E9653B6F-A0D3-F54F-A7DB-1F53BF69B986}"/>
              </a:ext>
            </a:extLst>
          </p:cNvPr>
          <p:cNvSpPr txBox="1"/>
          <p:nvPr/>
        </p:nvSpPr>
        <p:spPr>
          <a:xfrm>
            <a:off x="4964446" y="4826263"/>
            <a:ext cx="4255173" cy="369332"/>
          </a:xfrm>
          <a:prstGeom prst="rect">
            <a:avLst/>
          </a:prstGeom>
          <a:noFill/>
        </p:spPr>
        <p:txBody>
          <a:bodyPr wrap="square" rtlCol="0">
            <a:spAutoFit/>
          </a:bodyPr>
          <a:lstStyle/>
          <a:p>
            <a:pPr algn="l"/>
            <a:r>
              <a:rPr lang="en-US" sz="900" b="1" dirty="0">
                <a:solidFill>
                  <a:schemeClr val="bg1"/>
                </a:solidFill>
              </a:rPr>
              <a:t>Caulfield T, Fullerton S, Ali-Khan S, </a:t>
            </a:r>
            <a:r>
              <a:rPr lang="en-US" sz="900" b="1" dirty="0" err="1">
                <a:solidFill>
                  <a:schemeClr val="bg1"/>
                </a:solidFill>
              </a:rPr>
              <a:t>Arbour</a:t>
            </a:r>
            <a:r>
              <a:rPr lang="en-US" sz="900" b="1" dirty="0">
                <a:solidFill>
                  <a:schemeClr val="bg1"/>
                </a:solidFill>
              </a:rPr>
              <a:t> L, Burchard E, et. al., </a:t>
            </a:r>
            <a:r>
              <a:rPr lang="en-US" sz="900" b="1" i="1" dirty="0">
                <a:solidFill>
                  <a:schemeClr val="bg1"/>
                </a:solidFill>
              </a:rPr>
              <a:t>Race and Ancestry in Biomedical Research: Exploring the Challenges. </a:t>
            </a:r>
            <a:r>
              <a:rPr lang="en-US" sz="900" b="1" dirty="0">
                <a:solidFill>
                  <a:schemeClr val="bg1"/>
                </a:solidFill>
              </a:rPr>
              <a:t>2009</a:t>
            </a:r>
          </a:p>
        </p:txBody>
      </p:sp>
      <p:sp>
        <p:nvSpPr>
          <p:cNvPr id="11" name="TextBox 10">
            <a:extLst>
              <a:ext uri="{FF2B5EF4-FFF2-40B4-BE49-F238E27FC236}">
                <a16:creationId xmlns:a16="http://schemas.microsoft.com/office/drawing/2014/main" xmlns="" id="{7AB15F32-2116-DA44-B348-FBEBA06EA549}"/>
              </a:ext>
            </a:extLst>
          </p:cNvPr>
          <p:cNvSpPr txBox="1"/>
          <p:nvPr/>
        </p:nvSpPr>
        <p:spPr>
          <a:xfrm>
            <a:off x="4964446" y="0"/>
            <a:ext cx="4090363" cy="4832092"/>
          </a:xfrm>
          <a:prstGeom prst="rect">
            <a:avLst/>
          </a:prstGeom>
          <a:noFill/>
        </p:spPr>
        <p:txBody>
          <a:bodyPr wrap="square" rtlCol="0">
            <a:spAutoFit/>
          </a:bodyPr>
          <a:lstStyle/>
          <a:p>
            <a:pPr algn="ctr"/>
            <a:r>
              <a:rPr lang="en-US" sz="1100" b="1" dirty="0">
                <a:solidFill>
                  <a:schemeClr val="bg1"/>
                </a:solidFill>
              </a:rPr>
              <a:t>Concerns with use in Genetic Research</a:t>
            </a:r>
          </a:p>
          <a:p>
            <a:pPr algn="l"/>
            <a:endParaRPr lang="en-US" sz="1100" b="1" dirty="0">
              <a:solidFill>
                <a:schemeClr val="bg1"/>
              </a:solidFill>
            </a:endParaRPr>
          </a:p>
          <a:p>
            <a:pPr algn="l"/>
            <a:r>
              <a:rPr lang="en-US" sz="1100" b="1" i="1" dirty="0">
                <a:solidFill>
                  <a:schemeClr val="bg1"/>
                </a:solidFill>
              </a:rPr>
              <a:t>Research Concerns</a:t>
            </a:r>
          </a:p>
          <a:p>
            <a:pPr algn="l"/>
            <a:endParaRPr lang="en-US" sz="1100" b="1" i="1" dirty="0">
              <a:solidFill>
                <a:schemeClr val="bg1"/>
              </a:solidFill>
            </a:endParaRPr>
          </a:p>
          <a:p>
            <a:pPr algn="l"/>
            <a:r>
              <a:rPr lang="en-US" sz="1100" dirty="0">
                <a:solidFill>
                  <a:schemeClr val="bg1"/>
                </a:solidFill>
              </a:rPr>
              <a:t>1. Using race as genetic proxy. There is disagreement regarding the degree to which race correlates with genetic variation. [More contemporary work has shown that Race is not an effective proxy for genetic variation.</a:t>
            </a:r>
          </a:p>
          <a:p>
            <a:pPr algn="l"/>
            <a:endParaRPr lang="en-US" sz="1100" b="1" i="1" dirty="0">
              <a:solidFill>
                <a:schemeClr val="bg1"/>
              </a:solidFill>
            </a:endParaRPr>
          </a:p>
          <a:p>
            <a:pPr algn="l"/>
            <a:r>
              <a:rPr lang="en-US" sz="1100" dirty="0">
                <a:solidFill>
                  <a:schemeClr val="bg1"/>
                </a:solidFill>
              </a:rPr>
              <a:t>2. There is no clear definition of ’race‘. The application of any definition is too variable. </a:t>
            </a:r>
          </a:p>
          <a:p>
            <a:pPr algn="l"/>
            <a:endParaRPr lang="en-US" sz="1100" b="1" i="1" dirty="0">
              <a:solidFill>
                <a:schemeClr val="bg1"/>
              </a:solidFill>
            </a:endParaRPr>
          </a:p>
          <a:p>
            <a:pPr algn="l"/>
            <a:r>
              <a:rPr lang="en-US" sz="1100" b="1" i="1" dirty="0">
                <a:solidFill>
                  <a:schemeClr val="bg1"/>
                </a:solidFill>
              </a:rPr>
              <a:t>Social Concerns</a:t>
            </a:r>
          </a:p>
          <a:p>
            <a:pPr algn="l"/>
            <a:endParaRPr lang="en-US" sz="1100" b="1" i="1" dirty="0">
              <a:solidFill>
                <a:schemeClr val="bg1"/>
              </a:solidFill>
            </a:endParaRPr>
          </a:p>
          <a:p>
            <a:pPr algn="l"/>
            <a:r>
              <a:rPr lang="en-US" sz="1100" dirty="0">
                <a:solidFill>
                  <a:schemeClr val="bg1"/>
                </a:solidFill>
              </a:rPr>
              <a:t>1. Stratification by race in genetic research can over-emphasize the role of genetics as the basis for health disparities, deflecting research funding and attention away from the socio-political determinants of inequities.</a:t>
            </a:r>
          </a:p>
          <a:p>
            <a:pPr algn="l"/>
            <a:endParaRPr lang="en-US" sz="1100" dirty="0">
              <a:solidFill>
                <a:schemeClr val="bg1"/>
              </a:solidFill>
            </a:endParaRPr>
          </a:p>
          <a:p>
            <a:pPr algn="l"/>
            <a:r>
              <a:rPr lang="en-US" sz="1100" dirty="0">
                <a:solidFill>
                  <a:schemeClr val="bg1"/>
                </a:solidFill>
              </a:rPr>
              <a:t>2. Can lead to the ‘</a:t>
            </a:r>
            <a:r>
              <a:rPr lang="en-US" sz="1100" dirty="0" err="1">
                <a:solidFill>
                  <a:schemeClr val="bg1"/>
                </a:solidFill>
              </a:rPr>
              <a:t>racialization</a:t>
            </a:r>
            <a:r>
              <a:rPr lang="en-US" sz="1100" dirty="0">
                <a:solidFill>
                  <a:schemeClr val="bg1"/>
                </a:solidFill>
              </a:rPr>
              <a:t>’ of disease, i.e., </a:t>
            </a:r>
            <a:r>
              <a:rPr lang="en-US" sz="1100" dirty="0" err="1">
                <a:solidFill>
                  <a:schemeClr val="bg1"/>
                </a:solidFill>
              </a:rPr>
              <a:t>Pathologizing</a:t>
            </a:r>
            <a:r>
              <a:rPr lang="en-US" sz="1100" dirty="0">
                <a:solidFill>
                  <a:schemeClr val="bg1"/>
                </a:solidFill>
              </a:rPr>
              <a:t> Race.  </a:t>
            </a:r>
          </a:p>
          <a:p>
            <a:pPr algn="l"/>
            <a:endParaRPr lang="en-US" sz="1100" b="1" i="1" dirty="0">
              <a:solidFill>
                <a:schemeClr val="bg1"/>
              </a:solidFill>
            </a:endParaRPr>
          </a:p>
          <a:p>
            <a:pPr algn="l"/>
            <a:r>
              <a:rPr lang="en-US" sz="1100" b="1" dirty="0">
                <a:solidFill>
                  <a:schemeClr val="bg1"/>
                </a:solidFill>
              </a:rPr>
              <a:t>Clinical/Healthcare Concerns</a:t>
            </a:r>
          </a:p>
          <a:p>
            <a:pPr algn="l"/>
            <a:endParaRPr lang="en-US" sz="1100" b="1" dirty="0">
              <a:solidFill>
                <a:schemeClr val="bg1"/>
              </a:solidFill>
            </a:endParaRPr>
          </a:p>
          <a:p>
            <a:pPr algn="l"/>
            <a:r>
              <a:rPr lang="en-US" sz="1100" dirty="0">
                <a:solidFill>
                  <a:schemeClr val="bg1"/>
                </a:solidFill>
              </a:rPr>
              <a:t>1. Can lead to racial stereotyping, which can over simplify the concept of </a:t>
            </a:r>
            <a:r>
              <a:rPr lang="en-US" sz="1100" dirty="0" err="1">
                <a:solidFill>
                  <a:schemeClr val="bg1"/>
                </a:solidFill>
              </a:rPr>
              <a:t>pharmacogenomics</a:t>
            </a:r>
            <a:r>
              <a:rPr lang="en-US" sz="1100" dirty="0">
                <a:solidFill>
                  <a:schemeClr val="bg1"/>
                </a:solidFill>
              </a:rPr>
              <a:t>. Diagnosis or assessment of disease risk based on race can similarly result in serious medical errors.</a:t>
            </a:r>
          </a:p>
        </p:txBody>
      </p:sp>
    </p:spTree>
    <p:extLst>
      <p:ext uri="{BB962C8B-B14F-4D97-AF65-F5344CB8AC3E}">
        <p14:creationId xmlns:p14="http://schemas.microsoft.com/office/powerpoint/2010/main" val="2405010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35"/>
        <p:cNvGrpSpPr/>
        <p:nvPr/>
      </p:nvGrpSpPr>
      <p:grpSpPr>
        <a:xfrm>
          <a:off x="0" y="0"/>
          <a:ext cx="0" cy="0"/>
          <a:chOff x="0" y="0"/>
          <a:chExt cx="0" cy="0"/>
        </a:xfrm>
      </p:grpSpPr>
      <p:sp>
        <p:nvSpPr>
          <p:cNvPr id="10" name="TextBox 9">
            <a:extLst>
              <a:ext uri="{FF2B5EF4-FFF2-40B4-BE49-F238E27FC236}">
                <a16:creationId xmlns:a16="http://schemas.microsoft.com/office/drawing/2014/main" xmlns="" id="{E9653B6F-A0D3-F54F-A7DB-1F53BF69B986}"/>
              </a:ext>
            </a:extLst>
          </p:cNvPr>
          <p:cNvSpPr txBox="1"/>
          <p:nvPr/>
        </p:nvSpPr>
        <p:spPr>
          <a:xfrm>
            <a:off x="4888827" y="4774168"/>
            <a:ext cx="4255173" cy="369332"/>
          </a:xfrm>
          <a:prstGeom prst="rect">
            <a:avLst/>
          </a:prstGeom>
          <a:noFill/>
        </p:spPr>
        <p:txBody>
          <a:bodyPr wrap="square" rtlCol="0">
            <a:spAutoFit/>
          </a:bodyPr>
          <a:lstStyle/>
          <a:p>
            <a:pPr algn="l"/>
            <a:r>
              <a:rPr lang="en-US" sz="900" b="1" dirty="0">
                <a:solidFill>
                  <a:schemeClr val="bg1"/>
                </a:solidFill>
              </a:rPr>
              <a:t>Caulfield T, Fullerton S, Ali-Khan S, </a:t>
            </a:r>
            <a:r>
              <a:rPr lang="en-US" sz="900" b="1" dirty="0" err="1">
                <a:solidFill>
                  <a:schemeClr val="bg1"/>
                </a:solidFill>
              </a:rPr>
              <a:t>Arbour</a:t>
            </a:r>
            <a:r>
              <a:rPr lang="en-US" sz="900" b="1" dirty="0">
                <a:solidFill>
                  <a:schemeClr val="bg1"/>
                </a:solidFill>
              </a:rPr>
              <a:t> L, Burchard E, et. al., </a:t>
            </a:r>
            <a:r>
              <a:rPr lang="en-US" sz="900" b="1" i="1" dirty="0">
                <a:solidFill>
                  <a:schemeClr val="bg1"/>
                </a:solidFill>
              </a:rPr>
              <a:t>Race and Ancestry in Biomedical Research: Exploring the Challenges. </a:t>
            </a:r>
            <a:r>
              <a:rPr lang="en-US" sz="900" b="1" dirty="0">
                <a:solidFill>
                  <a:schemeClr val="bg1"/>
                </a:solidFill>
              </a:rPr>
              <a:t>2009</a:t>
            </a:r>
          </a:p>
        </p:txBody>
      </p:sp>
      <p:sp>
        <p:nvSpPr>
          <p:cNvPr id="11" name="TextBox 10">
            <a:extLst>
              <a:ext uri="{FF2B5EF4-FFF2-40B4-BE49-F238E27FC236}">
                <a16:creationId xmlns:a16="http://schemas.microsoft.com/office/drawing/2014/main" xmlns="" id="{7AB15F32-2116-DA44-B348-FBEBA06EA549}"/>
              </a:ext>
            </a:extLst>
          </p:cNvPr>
          <p:cNvSpPr txBox="1"/>
          <p:nvPr/>
        </p:nvSpPr>
        <p:spPr>
          <a:xfrm>
            <a:off x="2526818" y="0"/>
            <a:ext cx="4090363" cy="584775"/>
          </a:xfrm>
          <a:prstGeom prst="rect">
            <a:avLst/>
          </a:prstGeom>
          <a:noFill/>
        </p:spPr>
        <p:txBody>
          <a:bodyPr wrap="square" rtlCol="0">
            <a:spAutoFit/>
          </a:bodyPr>
          <a:lstStyle/>
          <a:p>
            <a:pPr algn="ctr"/>
            <a:r>
              <a:rPr lang="en-US" sz="1600" b="1" dirty="0">
                <a:solidFill>
                  <a:schemeClr val="bg1"/>
                </a:solidFill>
              </a:rPr>
              <a:t>Recommendations on How Best To Use Race In Research</a:t>
            </a:r>
            <a:endParaRPr lang="en-US" sz="1600" dirty="0">
              <a:solidFill>
                <a:schemeClr val="bg1"/>
              </a:solidFill>
            </a:endParaRPr>
          </a:p>
        </p:txBody>
      </p:sp>
      <p:sp>
        <p:nvSpPr>
          <p:cNvPr id="4" name="TextBox 3">
            <a:extLst>
              <a:ext uri="{FF2B5EF4-FFF2-40B4-BE49-F238E27FC236}">
                <a16:creationId xmlns:a16="http://schemas.microsoft.com/office/drawing/2014/main" xmlns="" id="{BA7430D8-E54B-344D-B3CE-4BDF2EB5DB64}"/>
              </a:ext>
            </a:extLst>
          </p:cNvPr>
          <p:cNvSpPr txBox="1"/>
          <p:nvPr/>
        </p:nvSpPr>
        <p:spPr>
          <a:xfrm>
            <a:off x="88186" y="368463"/>
            <a:ext cx="9055813" cy="4616648"/>
          </a:xfrm>
          <a:prstGeom prst="rect">
            <a:avLst/>
          </a:prstGeom>
          <a:noFill/>
        </p:spPr>
        <p:txBody>
          <a:bodyPr wrap="square" rtlCol="0">
            <a:spAutoFit/>
          </a:bodyPr>
          <a:lstStyle/>
          <a:p>
            <a:pPr algn="l"/>
            <a:r>
              <a:rPr lang="en-US" b="1" u="sng" dirty="0">
                <a:solidFill>
                  <a:schemeClr val="bg1"/>
                </a:solidFill>
              </a:rPr>
              <a:t>Study design</a:t>
            </a:r>
          </a:p>
          <a:p>
            <a:pPr algn="l"/>
            <a:endParaRPr lang="en-US" b="1" u="sng" dirty="0">
              <a:solidFill>
                <a:schemeClr val="bg1"/>
              </a:solidFill>
            </a:endParaRPr>
          </a:p>
          <a:p>
            <a:pPr algn="l"/>
            <a:r>
              <a:rPr lang="en-US" b="1" dirty="0">
                <a:solidFill>
                  <a:schemeClr val="bg1"/>
                </a:solidFill>
              </a:rPr>
              <a:t>1. Endeavor to measure relevant social, economic, environmental, biological or genetic factors directly rather than using race or ethnicity as proxies.</a:t>
            </a:r>
          </a:p>
          <a:p>
            <a:pPr algn="l"/>
            <a:endParaRPr lang="en-US" b="1" dirty="0">
              <a:solidFill>
                <a:schemeClr val="bg1"/>
              </a:solidFill>
            </a:endParaRPr>
          </a:p>
          <a:p>
            <a:pPr algn="l"/>
            <a:r>
              <a:rPr lang="en-US" b="1" dirty="0">
                <a:solidFill>
                  <a:schemeClr val="bg1"/>
                </a:solidFill>
              </a:rPr>
              <a:t>2. Use race/ethnicity (and gender and socio-economic status) only when data relevant to the underlying social mechanisms have been collected and included in the analysis. Attempt to measure as many alternative variables as possible. These may include, but should not be limited to: racism and discrimination, socio-economic status, social class, personal or family wealth, environmental exposures, insurance status, age, diet and nutrition, health beliefs and practices, education level, language spoken, religion, tribal affiliation and country of birth.</a:t>
            </a:r>
          </a:p>
          <a:p>
            <a:pPr algn="l"/>
            <a:endParaRPr lang="en-US" b="1" dirty="0">
              <a:solidFill>
                <a:schemeClr val="bg1"/>
              </a:solidFill>
            </a:endParaRPr>
          </a:p>
          <a:p>
            <a:pPr algn="l"/>
            <a:r>
              <a:rPr lang="en-US" b="1" dirty="0">
                <a:solidFill>
                  <a:schemeClr val="bg1"/>
                </a:solidFill>
              </a:rPr>
              <a:t>3. Use terms that are as descriptive as possible, rather than catch-all terms in common use, and use terms that reflect how groups were demarcated.</a:t>
            </a:r>
          </a:p>
          <a:p>
            <a:pPr algn="l"/>
            <a:endParaRPr lang="en-US" b="1" dirty="0">
              <a:solidFill>
                <a:schemeClr val="bg1"/>
              </a:solidFill>
            </a:endParaRPr>
          </a:p>
          <a:p>
            <a:pPr algn="l"/>
            <a:r>
              <a:rPr lang="en-US" b="1" dirty="0">
                <a:solidFill>
                  <a:schemeClr val="bg1"/>
                </a:solidFill>
              </a:rPr>
              <a:t>4. When populations are compared, use groupings that are precisely defined and of similar resolution.</a:t>
            </a:r>
          </a:p>
          <a:p>
            <a:pPr algn="l"/>
            <a:endParaRPr lang="en-US" b="1" dirty="0">
              <a:solidFill>
                <a:schemeClr val="bg1"/>
              </a:solidFill>
            </a:endParaRPr>
          </a:p>
          <a:p>
            <a:pPr algn="l"/>
            <a:r>
              <a:rPr lang="en-US" b="1" dirty="0">
                <a:solidFill>
                  <a:schemeClr val="bg1"/>
                </a:solidFill>
              </a:rPr>
              <a:t>5. When possible, use terminology and naming for groups that are acceptable to the groups themselves.</a:t>
            </a:r>
          </a:p>
          <a:p>
            <a:pPr algn="l"/>
            <a:endParaRPr lang="en-US" b="1" dirty="0">
              <a:solidFill>
                <a:schemeClr val="bg1"/>
              </a:solidFill>
            </a:endParaRPr>
          </a:p>
          <a:p>
            <a:pPr algn="l"/>
            <a:r>
              <a:rPr lang="en-US" b="1" dirty="0">
                <a:solidFill>
                  <a:schemeClr val="bg1"/>
                </a:solidFill>
              </a:rPr>
              <a:t>6. Ensure that assignment of subjects to research categories is appropriate to the research question being asked.</a:t>
            </a:r>
          </a:p>
        </p:txBody>
      </p:sp>
    </p:spTree>
    <p:extLst>
      <p:ext uri="{BB962C8B-B14F-4D97-AF65-F5344CB8AC3E}">
        <p14:creationId xmlns:p14="http://schemas.microsoft.com/office/powerpoint/2010/main" val="3742640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35"/>
        <p:cNvGrpSpPr/>
        <p:nvPr/>
      </p:nvGrpSpPr>
      <p:grpSpPr>
        <a:xfrm>
          <a:off x="0" y="0"/>
          <a:ext cx="0" cy="0"/>
          <a:chOff x="0" y="0"/>
          <a:chExt cx="0" cy="0"/>
        </a:xfrm>
      </p:grpSpPr>
      <p:sp>
        <p:nvSpPr>
          <p:cNvPr id="10" name="TextBox 9">
            <a:extLst>
              <a:ext uri="{FF2B5EF4-FFF2-40B4-BE49-F238E27FC236}">
                <a16:creationId xmlns:a16="http://schemas.microsoft.com/office/drawing/2014/main" xmlns="" id="{E9653B6F-A0D3-F54F-A7DB-1F53BF69B986}"/>
              </a:ext>
            </a:extLst>
          </p:cNvPr>
          <p:cNvSpPr txBox="1"/>
          <p:nvPr/>
        </p:nvSpPr>
        <p:spPr>
          <a:xfrm>
            <a:off x="6330611" y="584775"/>
            <a:ext cx="2813389" cy="646331"/>
          </a:xfrm>
          <a:prstGeom prst="rect">
            <a:avLst/>
          </a:prstGeom>
          <a:noFill/>
        </p:spPr>
        <p:txBody>
          <a:bodyPr wrap="square" rtlCol="0">
            <a:spAutoFit/>
          </a:bodyPr>
          <a:lstStyle/>
          <a:p>
            <a:pPr algn="l"/>
            <a:r>
              <a:rPr lang="en-US" sz="900" b="1" dirty="0">
                <a:solidFill>
                  <a:schemeClr val="bg1"/>
                </a:solidFill>
              </a:rPr>
              <a:t>Caulfield T, Fullerton S, Ali-Khan S, </a:t>
            </a:r>
            <a:r>
              <a:rPr lang="en-US" sz="900" b="1" dirty="0" err="1">
                <a:solidFill>
                  <a:schemeClr val="bg1"/>
                </a:solidFill>
              </a:rPr>
              <a:t>Arbour</a:t>
            </a:r>
            <a:r>
              <a:rPr lang="en-US" sz="900" b="1" dirty="0">
                <a:solidFill>
                  <a:schemeClr val="bg1"/>
                </a:solidFill>
              </a:rPr>
              <a:t> L, Burchard E, et. al., </a:t>
            </a:r>
            <a:r>
              <a:rPr lang="en-US" sz="900" b="1" i="1" dirty="0">
                <a:solidFill>
                  <a:schemeClr val="bg1"/>
                </a:solidFill>
              </a:rPr>
              <a:t>Race and Ancestry in Biomedical Research: Exploring the Challenges. </a:t>
            </a:r>
            <a:r>
              <a:rPr lang="en-US" sz="900" b="1" dirty="0">
                <a:solidFill>
                  <a:schemeClr val="bg1"/>
                </a:solidFill>
              </a:rPr>
              <a:t>2009</a:t>
            </a:r>
          </a:p>
        </p:txBody>
      </p:sp>
      <p:sp>
        <p:nvSpPr>
          <p:cNvPr id="11" name="TextBox 10">
            <a:extLst>
              <a:ext uri="{FF2B5EF4-FFF2-40B4-BE49-F238E27FC236}">
                <a16:creationId xmlns:a16="http://schemas.microsoft.com/office/drawing/2014/main" xmlns="" id="{7AB15F32-2116-DA44-B348-FBEBA06EA549}"/>
              </a:ext>
            </a:extLst>
          </p:cNvPr>
          <p:cNvSpPr txBox="1"/>
          <p:nvPr/>
        </p:nvSpPr>
        <p:spPr>
          <a:xfrm>
            <a:off x="2526818" y="0"/>
            <a:ext cx="4090363" cy="584775"/>
          </a:xfrm>
          <a:prstGeom prst="rect">
            <a:avLst/>
          </a:prstGeom>
          <a:noFill/>
        </p:spPr>
        <p:txBody>
          <a:bodyPr wrap="square" rtlCol="0">
            <a:spAutoFit/>
          </a:bodyPr>
          <a:lstStyle/>
          <a:p>
            <a:pPr algn="ctr"/>
            <a:r>
              <a:rPr lang="en-US" sz="1600" b="1" dirty="0">
                <a:solidFill>
                  <a:schemeClr val="bg1"/>
                </a:solidFill>
              </a:rPr>
              <a:t>Recommendations on How Best To Use Race In Research, </a:t>
            </a:r>
            <a:r>
              <a:rPr lang="en-US" sz="1600" b="1" u="sng" dirty="0">
                <a:solidFill>
                  <a:schemeClr val="bg1"/>
                </a:solidFill>
              </a:rPr>
              <a:t>Cont’d</a:t>
            </a:r>
            <a:endParaRPr lang="en-US" sz="1600" u="sng" dirty="0">
              <a:solidFill>
                <a:schemeClr val="bg1"/>
              </a:solidFill>
            </a:endParaRPr>
          </a:p>
        </p:txBody>
      </p:sp>
      <p:sp>
        <p:nvSpPr>
          <p:cNvPr id="4" name="TextBox 3">
            <a:extLst>
              <a:ext uri="{FF2B5EF4-FFF2-40B4-BE49-F238E27FC236}">
                <a16:creationId xmlns:a16="http://schemas.microsoft.com/office/drawing/2014/main" xmlns="" id="{BA7430D8-E54B-344D-B3CE-4BDF2EB5DB64}"/>
              </a:ext>
            </a:extLst>
          </p:cNvPr>
          <p:cNvSpPr txBox="1"/>
          <p:nvPr/>
        </p:nvSpPr>
        <p:spPr>
          <a:xfrm>
            <a:off x="135725" y="-88702"/>
            <a:ext cx="8579771" cy="5232202"/>
          </a:xfrm>
          <a:prstGeom prst="rect">
            <a:avLst/>
          </a:prstGeom>
          <a:noFill/>
        </p:spPr>
        <p:txBody>
          <a:bodyPr wrap="square" rtlCol="0">
            <a:spAutoFit/>
          </a:bodyPr>
          <a:lstStyle/>
          <a:p>
            <a:pPr algn="l"/>
            <a:endParaRPr lang="en-US" sz="1300" dirty="0">
              <a:solidFill>
                <a:schemeClr val="bg1"/>
              </a:solidFill>
            </a:endParaRPr>
          </a:p>
          <a:p>
            <a:pPr algn="l"/>
            <a:r>
              <a:rPr lang="en-US" sz="1300" b="1" u="sng" dirty="0">
                <a:solidFill>
                  <a:schemeClr val="bg1"/>
                </a:solidFill>
              </a:rPr>
              <a:t>Study Reporting</a:t>
            </a:r>
          </a:p>
          <a:p>
            <a:pPr algn="l"/>
            <a:endParaRPr lang="en-US" b="1" u="sng" dirty="0">
              <a:solidFill>
                <a:schemeClr val="bg1"/>
              </a:solidFill>
            </a:endParaRPr>
          </a:p>
          <a:p>
            <a:pPr algn="l"/>
            <a:r>
              <a:rPr lang="en-US" b="1" dirty="0">
                <a:solidFill>
                  <a:schemeClr val="bg1"/>
                </a:solidFill>
              </a:rPr>
              <a:t>1. Define the variables being used.</a:t>
            </a:r>
          </a:p>
          <a:p>
            <a:pPr algn="l"/>
            <a:endParaRPr lang="en-US" b="1" dirty="0">
              <a:solidFill>
                <a:schemeClr val="bg1"/>
              </a:solidFill>
            </a:endParaRPr>
          </a:p>
          <a:p>
            <a:pPr algn="l"/>
            <a:r>
              <a:rPr lang="en-US" b="1" dirty="0">
                <a:solidFill>
                  <a:schemeClr val="bg1"/>
                </a:solidFill>
              </a:rPr>
              <a:t>2. Justify the relevance of the variables used to the research hypothesis.</a:t>
            </a:r>
          </a:p>
          <a:p>
            <a:pPr algn="l"/>
            <a:endParaRPr lang="en-US" b="1" dirty="0">
              <a:solidFill>
                <a:schemeClr val="bg1"/>
              </a:solidFill>
            </a:endParaRPr>
          </a:p>
          <a:p>
            <a:pPr algn="l"/>
            <a:r>
              <a:rPr lang="en-US" b="1" dirty="0">
                <a:solidFill>
                  <a:schemeClr val="bg1"/>
                </a:solidFill>
              </a:rPr>
              <a:t>3. Explain precisely how the data were collected, such as whether the data were self-reported or assigned by others or, if it was by survey, what terms were included in the forms or other materials.</a:t>
            </a:r>
          </a:p>
          <a:p>
            <a:pPr algn="l"/>
            <a:endParaRPr lang="en-US" b="1" dirty="0">
              <a:solidFill>
                <a:schemeClr val="bg1"/>
              </a:solidFill>
            </a:endParaRPr>
          </a:p>
          <a:p>
            <a:pPr algn="l"/>
            <a:r>
              <a:rPr lang="en-US" b="1" dirty="0">
                <a:solidFill>
                  <a:schemeClr val="bg1"/>
                </a:solidFill>
              </a:rPr>
              <a:t>4. Describe and justify the categories used to group populations.</a:t>
            </a:r>
          </a:p>
          <a:p>
            <a:pPr algn="l"/>
            <a:endParaRPr lang="en-US" b="1" dirty="0">
              <a:solidFill>
                <a:schemeClr val="bg1"/>
              </a:solidFill>
            </a:endParaRPr>
          </a:p>
          <a:p>
            <a:pPr algn="l"/>
            <a:r>
              <a:rPr lang="en-US" b="1" dirty="0">
                <a:solidFill>
                  <a:schemeClr val="bg1"/>
                </a:solidFill>
              </a:rPr>
              <a:t>5. Consider conferring with the community from which participants were drawn to verify that results are presented in a manner acceptable to them.</a:t>
            </a:r>
          </a:p>
          <a:p>
            <a:pPr algn="l"/>
            <a:endParaRPr lang="en-US" b="1" dirty="0">
              <a:solidFill>
                <a:schemeClr val="bg1"/>
              </a:solidFill>
            </a:endParaRPr>
          </a:p>
          <a:p>
            <a:pPr algn="l"/>
            <a:r>
              <a:rPr lang="en-US" b="1" dirty="0">
                <a:solidFill>
                  <a:schemeClr val="bg1"/>
                </a:solidFill>
              </a:rPr>
              <a:t>6. Consider carefully the implied relationship between study populations and the populations to which findings are generalized.</a:t>
            </a:r>
          </a:p>
          <a:p>
            <a:pPr algn="l"/>
            <a:endParaRPr lang="en-US" b="1" dirty="0">
              <a:solidFill>
                <a:schemeClr val="bg1"/>
              </a:solidFill>
            </a:endParaRPr>
          </a:p>
          <a:p>
            <a:pPr algn="l"/>
            <a:r>
              <a:rPr lang="en-US" b="1" dirty="0">
                <a:solidFill>
                  <a:schemeClr val="bg1"/>
                </a:solidFill>
              </a:rPr>
              <a:t>7. Consider carefully the social and ethical implications of the study results.</a:t>
            </a:r>
          </a:p>
          <a:p>
            <a:pPr algn="l"/>
            <a:endParaRPr lang="en-US" b="1" dirty="0">
              <a:solidFill>
                <a:schemeClr val="bg1"/>
              </a:solidFill>
            </a:endParaRPr>
          </a:p>
          <a:p>
            <a:pPr algn="l"/>
            <a:r>
              <a:rPr lang="en-US" b="1" dirty="0">
                <a:solidFill>
                  <a:schemeClr val="bg1"/>
                </a:solidFill>
              </a:rPr>
              <a:t>8. Prepare a lay summary of the study conclusions, taking care to use accurate terminology, for use in communicating to the popular press.</a:t>
            </a:r>
          </a:p>
          <a:p>
            <a:pPr algn="l"/>
            <a:endParaRPr lang="en-US" b="1" dirty="0">
              <a:solidFill>
                <a:schemeClr val="bg1"/>
              </a:solidFill>
            </a:endParaRPr>
          </a:p>
          <a:p>
            <a:pPr algn="l"/>
            <a:r>
              <a:rPr lang="en-US" b="1" dirty="0">
                <a:solidFill>
                  <a:schemeClr val="bg1"/>
                </a:solidFill>
              </a:rPr>
              <a:t>9. Be prepared to follow up and set the record straight if study results are misinterpreted. </a:t>
            </a:r>
          </a:p>
        </p:txBody>
      </p:sp>
    </p:spTree>
    <p:extLst>
      <p:ext uri="{BB962C8B-B14F-4D97-AF65-F5344CB8AC3E}">
        <p14:creationId xmlns:p14="http://schemas.microsoft.com/office/powerpoint/2010/main" val="2237735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35"/>
        <p:cNvGrpSpPr/>
        <p:nvPr/>
      </p:nvGrpSpPr>
      <p:grpSpPr>
        <a:xfrm>
          <a:off x="0" y="0"/>
          <a:ext cx="0" cy="0"/>
          <a:chOff x="0" y="0"/>
          <a:chExt cx="0" cy="0"/>
        </a:xfrm>
      </p:grpSpPr>
      <p:sp>
        <p:nvSpPr>
          <p:cNvPr id="11" name="TextBox 10">
            <a:extLst>
              <a:ext uri="{FF2B5EF4-FFF2-40B4-BE49-F238E27FC236}">
                <a16:creationId xmlns:a16="http://schemas.microsoft.com/office/drawing/2014/main" xmlns="" id="{7AB15F32-2116-DA44-B348-FBEBA06EA549}"/>
              </a:ext>
            </a:extLst>
          </p:cNvPr>
          <p:cNvSpPr txBox="1"/>
          <p:nvPr/>
        </p:nvSpPr>
        <p:spPr>
          <a:xfrm>
            <a:off x="2526818" y="0"/>
            <a:ext cx="4090363" cy="584775"/>
          </a:xfrm>
          <a:prstGeom prst="rect">
            <a:avLst/>
          </a:prstGeom>
          <a:noFill/>
        </p:spPr>
        <p:txBody>
          <a:bodyPr wrap="square" rtlCol="0">
            <a:spAutoFit/>
          </a:bodyPr>
          <a:lstStyle/>
          <a:p>
            <a:pPr algn="ctr"/>
            <a:r>
              <a:rPr lang="en-US" sz="1600" b="1" dirty="0">
                <a:solidFill>
                  <a:schemeClr val="bg1"/>
                </a:solidFill>
              </a:rPr>
              <a:t>International Committee Of Medical Journals Editors</a:t>
            </a:r>
            <a:endParaRPr lang="en-US" sz="1600" u="sng" dirty="0">
              <a:solidFill>
                <a:schemeClr val="bg1"/>
              </a:solidFill>
            </a:endParaRPr>
          </a:p>
        </p:txBody>
      </p:sp>
      <p:pic>
        <p:nvPicPr>
          <p:cNvPr id="2" name="Picture 2">
            <a:extLst>
              <a:ext uri="{FF2B5EF4-FFF2-40B4-BE49-F238E27FC236}">
                <a16:creationId xmlns:a16="http://schemas.microsoft.com/office/drawing/2014/main" xmlns="" id="{550B3B68-8B6B-8A43-8B1E-F41F2A04EB14}"/>
              </a:ext>
            </a:extLst>
          </p:cNvPr>
          <p:cNvPicPr>
            <a:picLocks noChangeAspect="1"/>
          </p:cNvPicPr>
          <p:nvPr/>
        </p:nvPicPr>
        <p:blipFill>
          <a:blip r:embed="rId3"/>
          <a:stretch>
            <a:fillRect/>
          </a:stretch>
        </p:blipFill>
        <p:spPr>
          <a:xfrm>
            <a:off x="-32482" y="1012865"/>
            <a:ext cx="9179999" cy="3624776"/>
          </a:xfrm>
          <a:prstGeom prst="rect">
            <a:avLst/>
          </a:prstGeom>
        </p:spPr>
      </p:pic>
    </p:spTree>
    <p:extLst>
      <p:ext uri="{BB962C8B-B14F-4D97-AF65-F5344CB8AC3E}">
        <p14:creationId xmlns:p14="http://schemas.microsoft.com/office/powerpoint/2010/main" val="2290732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35"/>
        <p:cNvGrpSpPr/>
        <p:nvPr/>
      </p:nvGrpSpPr>
      <p:grpSpPr>
        <a:xfrm>
          <a:off x="0" y="0"/>
          <a:ext cx="0" cy="0"/>
          <a:chOff x="0" y="0"/>
          <a:chExt cx="0" cy="0"/>
        </a:xfrm>
      </p:grpSpPr>
      <p:sp>
        <p:nvSpPr>
          <p:cNvPr id="136" name="Google Shape;136;p28"/>
          <p:cNvSpPr txBox="1">
            <a:spLocks noGrp="1"/>
          </p:cNvSpPr>
          <p:nvPr>
            <p:ph type="title"/>
          </p:nvPr>
        </p:nvSpPr>
        <p:spPr>
          <a:xfrm>
            <a:off x="2802750" y="802500"/>
            <a:ext cx="3538500" cy="3538500"/>
          </a:xfrm>
          <a:prstGeom prst="rect">
            <a:avLst/>
          </a:prstGeom>
        </p:spPr>
        <p:txBody>
          <a:bodyPr spcFirstLastPara="1" wrap="square" lIns="91425" tIns="91425" rIns="91425" bIns="91425" anchor="ctr" anchorCtr="0">
            <a:noAutofit/>
          </a:bodyPr>
          <a:lstStyle/>
          <a:p>
            <a:pPr>
              <a:buSzPts val="8000"/>
            </a:pPr>
            <a:r>
              <a:rPr lang="en-US" sz="3700" dirty="0" err="1">
                <a:latin typeface="Quicksand"/>
              </a:rPr>
              <a:t>Pathologizing</a:t>
            </a:r>
            <a:r>
              <a:rPr lang="en-US" sz="3700" dirty="0">
                <a:latin typeface="Quicksand"/>
              </a:rPr>
              <a:t> Race</a:t>
            </a:r>
            <a:endParaRPr sz="4500" dirty="0">
              <a:latin typeface="Quicksand"/>
            </a:endParaRPr>
          </a:p>
        </p:txBody>
      </p:sp>
    </p:spTree>
    <p:extLst>
      <p:ext uri="{BB962C8B-B14F-4D97-AF65-F5344CB8AC3E}">
        <p14:creationId xmlns:p14="http://schemas.microsoft.com/office/powerpoint/2010/main" val="1331681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40"/>
        <p:cNvGrpSpPr/>
        <p:nvPr/>
      </p:nvGrpSpPr>
      <p:grpSpPr>
        <a:xfrm>
          <a:off x="0" y="0"/>
          <a:ext cx="0" cy="0"/>
          <a:chOff x="0" y="0"/>
          <a:chExt cx="0" cy="0"/>
        </a:xfrm>
      </p:grpSpPr>
      <p:pic>
        <p:nvPicPr>
          <p:cNvPr id="141" name="Google Shape;141;p29"/>
          <p:cNvPicPr preferRelativeResize="0"/>
          <p:nvPr/>
        </p:nvPicPr>
        <p:blipFill>
          <a:blip r:embed="rId3">
            <a:alphaModFix/>
          </a:blip>
          <a:stretch>
            <a:fillRect/>
          </a:stretch>
        </p:blipFill>
        <p:spPr>
          <a:xfrm>
            <a:off x="6568788" y="0"/>
            <a:ext cx="2146983" cy="2084925"/>
          </a:xfrm>
          <a:prstGeom prst="rect">
            <a:avLst/>
          </a:prstGeom>
          <a:noFill/>
          <a:ln>
            <a:noFill/>
          </a:ln>
        </p:spPr>
      </p:pic>
      <p:pic>
        <p:nvPicPr>
          <p:cNvPr id="142" name="Google Shape;142;p29"/>
          <p:cNvPicPr preferRelativeResize="0"/>
          <p:nvPr/>
        </p:nvPicPr>
        <p:blipFill>
          <a:blip r:embed="rId4">
            <a:alphaModFix/>
          </a:blip>
          <a:stretch>
            <a:fillRect/>
          </a:stretch>
        </p:blipFill>
        <p:spPr>
          <a:xfrm>
            <a:off x="0" y="-1"/>
            <a:ext cx="2361600" cy="2084936"/>
          </a:xfrm>
          <a:prstGeom prst="rect">
            <a:avLst/>
          </a:prstGeom>
          <a:noFill/>
          <a:ln>
            <a:noFill/>
          </a:ln>
        </p:spPr>
      </p:pic>
      <p:sp>
        <p:nvSpPr>
          <p:cNvPr id="143" name="Google Shape;143;p29"/>
          <p:cNvSpPr txBox="1"/>
          <p:nvPr/>
        </p:nvSpPr>
        <p:spPr>
          <a:xfrm>
            <a:off x="292029" y="2084926"/>
            <a:ext cx="2598000" cy="29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FFFF"/>
                </a:solidFill>
              </a:rPr>
              <a:t>Dr. Samuel Morton </a:t>
            </a:r>
            <a:endParaRPr b="1">
              <a:solidFill>
                <a:srgbClr val="FFFFFF"/>
              </a:solidFill>
            </a:endParaRPr>
          </a:p>
        </p:txBody>
      </p:sp>
      <p:sp>
        <p:nvSpPr>
          <p:cNvPr id="144" name="Google Shape;144;p29"/>
          <p:cNvSpPr txBox="1"/>
          <p:nvPr/>
        </p:nvSpPr>
        <p:spPr>
          <a:xfrm>
            <a:off x="6793766" y="2151975"/>
            <a:ext cx="2361600" cy="29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FFFF"/>
                </a:solidFill>
              </a:rPr>
              <a:t>Dr. Louis Agassiz</a:t>
            </a:r>
            <a:endParaRPr b="1">
              <a:solidFill>
                <a:srgbClr val="FFFFFF"/>
              </a:solidFill>
            </a:endParaRPr>
          </a:p>
        </p:txBody>
      </p:sp>
      <p:pic>
        <p:nvPicPr>
          <p:cNvPr id="145" name="Google Shape;145;p29"/>
          <p:cNvPicPr preferRelativeResize="0"/>
          <p:nvPr/>
        </p:nvPicPr>
        <p:blipFill>
          <a:blip r:embed="rId5">
            <a:alphaModFix/>
          </a:blip>
          <a:stretch>
            <a:fillRect/>
          </a:stretch>
        </p:blipFill>
        <p:spPr>
          <a:xfrm>
            <a:off x="2361610" y="2255091"/>
            <a:ext cx="1742150" cy="2305025"/>
          </a:xfrm>
          <a:prstGeom prst="rect">
            <a:avLst/>
          </a:prstGeom>
          <a:noFill/>
          <a:ln>
            <a:noFill/>
          </a:ln>
        </p:spPr>
      </p:pic>
      <p:sp>
        <p:nvSpPr>
          <p:cNvPr id="146" name="Google Shape;146;p29"/>
          <p:cNvSpPr txBox="1"/>
          <p:nvPr/>
        </p:nvSpPr>
        <p:spPr>
          <a:xfrm>
            <a:off x="2516028" y="4560117"/>
            <a:ext cx="2361600" cy="29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FFFF"/>
                </a:solidFill>
              </a:rPr>
              <a:t>Dr. Josiah Nott</a:t>
            </a:r>
            <a:endParaRPr b="1">
              <a:solidFill>
                <a:srgbClr val="FFFFFF"/>
              </a:solidFill>
            </a:endParaRPr>
          </a:p>
        </p:txBody>
      </p:sp>
      <p:sp>
        <p:nvSpPr>
          <p:cNvPr id="147" name="Google Shape;147;p29"/>
          <p:cNvSpPr txBox="1"/>
          <p:nvPr/>
        </p:nvSpPr>
        <p:spPr>
          <a:xfrm rot="-906836">
            <a:off x="2655574" y="755450"/>
            <a:ext cx="1559028" cy="57178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200">
                <a:solidFill>
                  <a:srgbClr val="FFFFFF"/>
                </a:solidFill>
                <a:latin typeface="Amatic SC"/>
                <a:ea typeface="Amatic SC"/>
                <a:cs typeface="Amatic SC"/>
                <a:sym typeface="Amatic SC"/>
              </a:rPr>
              <a:t>Polygenism</a:t>
            </a:r>
            <a:endParaRPr sz="3200">
              <a:solidFill>
                <a:srgbClr val="FFFFFF"/>
              </a:solidFill>
              <a:latin typeface="Amatic SC"/>
              <a:ea typeface="Amatic SC"/>
              <a:cs typeface="Amatic SC"/>
              <a:sym typeface="Amatic SC"/>
            </a:endParaRPr>
          </a:p>
        </p:txBody>
      </p:sp>
      <p:sp>
        <p:nvSpPr>
          <p:cNvPr id="148" name="Google Shape;148;p29"/>
          <p:cNvSpPr txBox="1"/>
          <p:nvPr/>
        </p:nvSpPr>
        <p:spPr>
          <a:xfrm rot="473832">
            <a:off x="216751" y="2619961"/>
            <a:ext cx="1565547" cy="57182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400">
                <a:solidFill>
                  <a:srgbClr val="FFFFFF"/>
                </a:solidFill>
                <a:latin typeface="Amatic SC"/>
                <a:ea typeface="Amatic SC"/>
                <a:cs typeface="Amatic SC"/>
                <a:sym typeface="Amatic SC"/>
              </a:rPr>
              <a:t>Craniology</a:t>
            </a:r>
            <a:endParaRPr sz="3400">
              <a:solidFill>
                <a:srgbClr val="FFFFFF"/>
              </a:solidFill>
              <a:latin typeface="Amatic SC"/>
              <a:ea typeface="Amatic SC"/>
              <a:cs typeface="Amatic SC"/>
              <a:sym typeface="Amatic SC"/>
            </a:endParaRPr>
          </a:p>
        </p:txBody>
      </p:sp>
      <p:sp>
        <p:nvSpPr>
          <p:cNvPr id="149" name="Google Shape;149;p29"/>
          <p:cNvSpPr txBox="1"/>
          <p:nvPr/>
        </p:nvSpPr>
        <p:spPr>
          <a:xfrm rot="-530379">
            <a:off x="520775" y="3843728"/>
            <a:ext cx="1565697" cy="57169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400">
                <a:solidFill>
                  <a:srgbClr val="FFFFFF"/>
                </a:solidFill>
                <a:latin typeface="Amatic SC"/>
                <a:ea typeface="Amatic SC"/>
                <a:cs typeface="Amatic SC"/>
                <a:sym typeface="Amatic SC"/>
              </a:rPr>
              <a:t>Phrenology</a:t>
            </a:r>
            <a:endParaRPr sz="3400">
              <a:solidFill>
                <a:srgbClr val="FFFFFF"/>
              </a:solidFill>
              <a:latin typeface="Amatic SC"/>
              <a:ea typeface="Amatic SC"/>
              <a:cs typeface="Amatic SC"/>
              <a:sym typeface="Amatic SC"/>
            </a:endParaRPr>
          </a:p>
        </p:txBody>
      </p:sp>
      <p:sp>
        <p:nvSpPr>
          <p:cNvPr id="150" name="Google Shape;150;p29"/>
          <p:cNvSpPr txBox="1"/>
          <p:nvPr/>
        </p:nvSpPr>
        <p:spPr>
          <a:xfrm rot="698673">
            <a:off x="4643597" y="624307"/>
            <a:ext cx="1813321" cy="82152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300">
                <a:solidFill>
                  <a:srgbClr val="FFFFFF"/>
                </a:solidFill>
                <a:latin typeface="Amatic SC"/>
                <a:ea typeface="Amatic SC"/>
                <a:cs typeface="Amatic SC"/>
                <a:sym typeface="Amatic SC"/>
              </a:rPr>
              <a:t>Physiognomy</a:t>
            </a:r>
            <a:endParaRPr sz="3300">
              <a:solidFill>
                <a:srgbClr val="FFFFFF"/>
              </a:solidFill>
              <a:latin typeface="Amatic SC"/>
              <a:ea typeface="Amatic SC"/>
              <a:cs typeface="Amatic SC"/>
              <a:sym typeface="Amatic SC"/>
            </a:endParaRPr>
          </a:p>
        </p:txBody>
      </p:sp>
      <p:sp>
        <p:nvSpPr>
          <p:cNvPr id="151" name="Google Shape;151;p29"/>
          <p:cNvSpPr txBox="1"/>
          <p:nvPr/>
        </p:nvSpPr>
        <p:spPr>
          <a:xfrm rot="-458">
            <a:off x="6975005" y="3154873"/>
            <a:ext cx="2254200" cy="57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700">
                <a:solidFill>
                  <a:srgbClr val="FFFFFF"/>
                </a:solidFill>
                <a:latin typeface="Amatic SC"/>
                <a:ea typeface="Amatic SC"/>
                <a:cs typeface="Amatic SC"/>
                <a:sym typeface="Amatic SC"/>
              </a:rPr>
              <a:t>Race &amp; Species</a:t>
            </a:r>
            <a:endParaRPr sz="3700">
              <a:solidFill>
                <a:srgbClr val="FFFFFF"/>
              </a:solidFill>
              <a:latin typeface="Amatic SC"/>
              <a:ea typeface="Amatic SC"/>
              <a:cs typeface="Amatic SC"/>
              <a:sym typeface="Amatic SC"/>
            </a:endParaRPr>
          </a:p>
        </p:txBody>
      </p:sp>
      <p:sp>
        <p:nvSpPr>
          <p:cNvPr id="152" name="Google Shape;152;p29"/>
          <p:cNvSpPr txBox="1"/>
          <p:nvPr/>
        </p:nvSpPr>
        <p:spPr>
          <a:xfrm>
            <a:off x="4422578" y="4607289"/>
            <a:ext cx="2361600" cy="29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FFFF"/>
                </a:solidFill>
              </a:rPr>
              <a:t>Dr. Samuel A. Cartwright</a:t>
            </a:r>
            <a:endParaRPr b="1">
              <a:solidFill>
                <a:srgbClr val="FFFFFF"/>
              </a:solidFill>
            </a:endParaRPr>
          </a:p>
        </p:txBody>
      </p:sp>
      <p:pic>
        <p:nvPicPr>
          <p:cNvPr id="153" name="Google Shape;153;p29"/>
          <p:cNvPicPr preferRelativeResize="0"/>
          <p:nvPr/>
        </p:nvPicPr>
        <p:blipFill>
          <a:blip r:embed="rId6">
            <a:alphaModFix/>
          </a:blip>
          <a:stretch>
            <a:fillRect/>
          </a:stretch>
        </p:blipFill>
        <p:spPr>
          <a:xfrm>
            <a:off x="4651175" y="2161341"/>
            <a:ext cx="1873500" cy="244595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57"/>
        <p:cNvGrpSpPr/>
        <p:nvPr/>
      </p:nvGrpSpPr>
      <p:grpSpPr>
        <a:xfrm>
          <a:off x="0" y="0"/>
          <a:ext cx="0" cy="0"/>
          <a:chOff x="0" y="0"/>
          <a:chExt cx="0" cy="0"/>
        </a:xfrm>
      </p:grpSpPr>
      <p:sp>
        <p:nvSpPr>
          <p:cNvPr id="158" name="Google Shape;158;p30"/>
          <p:cNvSpPr txBox="1"/>
          <p:nvPr/>
        </p:nvSpPr>
        <p:spPr>
          <a:xfrm>
            <a:off x="682200" y="-9"/>
            <a:ext cx="7779600" cy="1760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i="1" u="sng">
                <a:solidFill>
                  <a:schemeClr val="lt1"/>
                </a:solidFill>
              </a:rPr>
              <a:t>Samuel A. Cartwright, MD</a:t>
            </a:r>
            <a:r>
              <a:rPr lang="en" sz="1800">
                <a:solidFill>
                  <a:schemeClr val="lt1"/>
                </a:solidFill>
              </a:rPr>
              <a:t> (1793 - 1863)</a:t>
            </a:r>
            <a:r>
              <a:rPr lang="en" sz="1600">
                <a:solidFill>
                  <a:schemeClr val="lt1"/>
                </a:solidFill>
              </a:rPr>
              <a:t> </a:t>
            </a:r>
            <a:endParaRPr sz="1600">
              <a:solidFill>
                <a:schemeClr val="lt1"/>
              </a:solidFill>
            </a:endParaRPr>
          </a:p>
          <a:p>
            <a:pPr marL="0" lvl="0" indent="0" algn="ctr" rtl="0">
              <a:spcBef>
                <a:spcPts val="0"/>
              </a:spcBef>
              <a:spcAft>
                <a:spcPts val="0"/>
              </a:spcAft>
              <a:buNone/>
            </a:pPr>
            <a:r>
              <a:rPr lang="en" sz="1600">
                <a:solidFill>
                  <a:schemeClr val="lt1"/>
                </a:solidFill>
              </a:rPr>
              <a:t>Physician: Psychiatrist/Surgeon </a:t>
            </a:r>
            <a:endParaRPr sz="1600">
              <a:solidFill>
                <a:schemeClr val="lt1"/>
              </a:solidFill>
            </a:endParaRPr>
          </a:p>
          <a:p>
            <a:pPr marL="0" lvl="0" indent="0" algn="ctr" rtl="0">
              <a:spcBef>
                <a:spcPts val="0"/>
              </a:spcBef>
              <a:spcAft>
                <a:spcPts val="0"/>
              </a:spcAft>
              <a:buNone/>
            </a:pPr>
            <a:r>
              <a:rPr lang="en" sz="1600">
                <a:solidFill>
                  <a:schemeClr val="lt1"/>
                </a:solidFill>
              </a:rPr>
              <a:t>Attended Univ. Of Pennsylvania School of Medicine</a:t>
            </a:r>
            <a:endParaRPr sz="1600">
              <a:solidFill>
                <a:schemeClr val="lt1"/>
              </a:solidFill>
            </a:endParaRPr>
          </a:p>
          <a:p>
            <a:pPr marL="0" lvl="0" indent="0" algn="ctr" rtl="0">
              <a:spcBef>
                <a:spcPts val="0"/>
              </a:spcBef>
              <a:spcAft>
                <a:spcPts val="0"/>
              </a:spcAft>
              <a:buNone/>
            </a:pPr>
            <a:r>
              <a:rPr lang="en" sz="1600">
                <a:solidFill>
                  <a:schemeClr val="lt1"/>
                </a:solidFill>
              </a:rPr>
              <a:t>Studied and was apprentice to Dr. Benjamin Rush</a:t>
            </a:r>
            <a:endParaRPr sz="1600">
              <a:solidFill>
                <a:schemeClr val="lt1"/>
              </a:solidFill>
            </a:endParaRPr>
          </a:p>
          <a:p>
            <a:pPr marL="0" lvl="0" indent="0" algn="ctr" rtl="0">
              <a:spcBef>
                <a:spcPts val="0"/>
              </a:spcBef>
              <a:spcAft>
                <a:spcPts val="0"/>
              </a:spcAft>
              <a:buNone/>
            </a:pPr>
            <a:r>
              <a:rPr lang="en" sz="1600">
                <a:solidFill>
                  <a:schemeClr val="lt1"/>
                </a:solidFill>
              </a:rPr>
              <a:t>Publications: </a:t>
            </a:r>
            <a:r>
              <a:rPr lang="en" sz="1600" i="1">
                <a:solidFill>
                  <a:schemeClr val="lt1"/>
                </a:solidFill>
              </a:rPr>
              <a:t>Report On The Diseases And Physical Peculiarities Of the Negro Race</a:t>
            </a:r>
            <a:r>
              <a:rPr lang="en" sz="1600">
                <a:solidFill>
                  <a:schemeClr val="lt1"/>
                </a:solidFill>
              </a:rPr>
              <a:t> (1851)</a:t>
            </a:r>
            <a:endParaRPr sz="1600">
              <a:solidFill>
                <a:schemeClr val="lt1"/>
              </a:solidFill>
            </a:endParaRPr>
          </a:p>
          <a:p>
            <a:pPr marL="0" lvl="0" indent="0" algn="ctr" rtl="0">
              <a:spcBef>
                <a:spcPts val="0"/>
              </a:spcBef>
              <a:spcAft>
                <a:spcPts val="0"/>
              </a:spcAft>
              <a:buNone/>
            </a:pPr>
            <a:endParaRPr sz="1800" b="1">
              <a:solidFill>
                <a:schemeClr val="lt1"/>
              </a:solidFill>
            </a:endParaRPr>
          </a:p>
          <a:p>
            <a:pPr marL="0" lvl="0" indent="0" algn="ctr" rtl="0">
              <a:spcBef>
                <a:spcPts val="0"/>
              </a:spcBef>
              <a:spcAft>
                <a:spcPts val="0"/>
              </a:spcAft>
              <a:buNone/>
            </a:pPr>
            <a:endParaRPr sz="1800" b="1">
              <a:solidFill>
                <a:schemeClr val="lt1"/>
              </a:solidFill>
            </a:endParaRPr>
          </a:p>
        </p:txBody>
      </p:sp>
      <p:sp>
        <p:nvSpPr>
          <p:cNvPr id="159" name="Google Shape;159;p30"/>
          <p:cNvSpPr txBox="1"/>
          <p:nvPr/>
        </p:nvSpPr>
        <p:spPr>
          <a:xfrm>
            <a:off x="206850" y="1333604"/>
            <a:ext cx="8730300" cy="416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600" b="1" dirty="0">
              <a:solidFill>
                <a:srgbClr val="FFFFFF"/>
              </a:solidFill>
            </a:endParaRPr>
          </a:p>
          <a:p>
            <a:pPr marL="0" lvl="0" indent="0" algn="l" rtl="0">
              <a:spcBef>
                <a:spcPts val="0"/>
              </a:spcBef>
              <a:spcAft>
                <a:spcPts val="0"/>
              </a:spcAft>
              <a:buNone/>
            </a:pPr>
            <a:endParaRPr sz="1600" b="1" dirty="0">
              <a:solidFill>
                <a:srgbClr val="FFFFFF"/>
              </a:solidFill>
            </a:endParaRPr>
          </a:p>
          <a:p>
            <a:pPr marL="0" lvl="0" indent="0" algn="l" rtl="0">
              <a:spcBef>
                <a:spcPts val="0"/>
              </a:spcBef>
              <a:spcAft>
                <a:spcPts val="0"/>
              </a:spcAft>
              <a:buNone/>
            </a:pPr>
            <a:r>
              <a:rPr lang="en" sz="1600" b="1" i="1" dirty="0">
                <a:solidFill>
                  <a:srgbClr val="FFFFFF"/>
                </a:solidFill>
              </a:rPr>
              <a:t>Created the pseudo-Disease, </a:t>
            </a:r>
            <a:r>
              <a:rPr lang="en" sz="1600" b="1" i="1" u="sng" dirty="0" err="1">
                <a:solidFill>
                  <a:srgbClr val="FFFFFF"/>
                </a:solidFill>
              </a:rPr>
              <a:t>Drapetomania</a:t>
            </a:r>
            <a:r>
              <a:rPr lang="en" sz="1600" b="1" dirty="0">
                <a:solidFill>
                  <a:srgbClr val="FFFFFF"/>
                </a:solidFill>
              </a:rPr>
              <a:t>: “The [psychological] disease causing negroes to run away.” “If the white man attempts to oppose the Deity’s will, by trying to make the negro anything else than ‘the submissive knee-bender,’ the negro will run away.” </a:t>
            </a:r>
            <a:r>
              <a:rPr lang="en" sz="1600" b="1" u="sng" dirty="0">
                <a:solidFill>
                  <a:srgbClr val="FFFFFF"/>
                </a:solidFill>
              </a:rPr>
              <a:t>Prescription:</a:t>
            </a:r>
            <a:r>
              <a:rPr lang="en" sz="1600" b="1" dirty="0">
                <a:solidFill>
                  <a:srgbClr val="FFFFFF"/>
                </a:solidFill>
              </a:rPr>
              <a:t> “Whipping them out of it.” </a:t>
            </a:r>
            <a:r>
              <a:rPr lang="en" sz="1300" dirty="0">
                <a:solidFill>
                  <a:srgbClr val="FFFFFF"/>
                </a:solidFill>
              </a:rPr>
              <a:t>(Source: “Report on The Diseases And Physical Peculiarities of the Negro Race” 1851)</a:t>
            </a:r>
            <a:endParaRPr sz="1300" dirty="0">
              <a:solidFill>
                <a:srgbClr val="FFFFFF"/>
              </a:solidFill>
            </a:endParaRPr>
          </a:p>
          <a:p>
            <a:pPr marL="0" lvl="0" indent="0" algn="l" rtl="0">
              <a:spcBef>
                <a:spcPts val="0"/>
              </a:spcBef>
              <a:spcAft>
                <a:spcPts val="0"/>
              </a:spcAft>
              <a:buNone/>
            </a:pPr>
            <a:endParaRPr sz="1600" b="1" dirty="0">
              <a:solidFill>
                <a:srgbClr val="FFFFFF"/>
              </a:solidFill>
            </a:endParaRPr>
          </a:p>
          <a:p>
            <a:pPr marL="0" lvl="0" indent="0" algn="l" rtl="0">
              <a:spcBef>
                <a:spcPts val="0"/>
              </a:spcBef>
              <a:spcAft>
                <a:spcPts val="0"/>
              </a:spcAft>
              <a:buNone/>
            </a:pPr>
            <a:r>
              <a:rPr lang="en-US" sz="1600" b="1" dirty="0">
                <a:solidFill>
                  <a:srgbClr val="FFFFFF"/>
                </a:solidFill>
              </a:rPr>
              <a:t>Created a second</a:t>
            </a:r>
            <a:r>
              <a:rPr lang="en" sz="1600" b="1" dirty="0">
                <a:solidFill>
                  <a:srgbClr val="FFFFFF"/>
                </a:solidFill>
              </a:rPr>
              <a:t> pseudo-disease, </a:t>
            </a:r>
            <a:r>
              <a:rPr lang="en" sz="1600" b="1" i="1" u="sng" dirty="0" err="1">
                <a:solidFill>
                  <a:srgbClr val="FFFFFF"/>
                </a:solidFill>
              </a:rPr>
              <a:t>Dysaethesia</a:t>
            </a:r>
            <a:r>
              <a:rPr lang="en" sz="1600" b="1" i="1" u="sng" dirty="0">
                <a:solidFill>
                  <a:srgbClr val="FFFFFF"/>
                </a:solidFill>
              </a:rPr>
              <a:t> </a:t>
            </a:r>
            <a:r>
              <a:rPr lang="en" sz="1600" b="1" i="1" u="sng" dirty="0" err="1">
                <a:solidFill>
                  <a:srgbClr val="FFFFFF"/>
                </a:solidFill>
              </a:rPr>
              <a:t>Aethiopica</a:t>
            </a:r>
            <a:r>
              <a:rPr lang="en" sz="1600" b="1" i="1" dirty="0">
                <a:solidFill>
                  <a:srgbClr val="FFFFFF"/>
                </a:solidFill>
              </a:rPr>
              <a:t>, </a:t>
            </a:r>
            <a:r>
              <a:rPr lang="en" sz="1600" b="1" dirty="0">
                <a:solidFill>
                  <a:srgbClr val="FFFFFF"/>
                </a:solidFill>
              </a:rPr>
              <a:t>aka “Rascality”:  “From the careless movements of the individuals affected with the complaint, they are apt to do much mischief, which appears as if intentional, but is mostly owing to the stupidness of mind and </a:t>
            </a:r>
            <a:r>
              <a:rPr lang="en" sz="1600" b="1" u="sng" dirty="0">
                <a:solidFill>
                  <a:srgbClr val="FFFFFF"/>
                </a:solidFill>
              </a:rPr>
              <a:t>insensibility of the nerves</a:t>
            </a:r>
            <a:r>
              <a:rPr lang="en" sz="1600" b="1" dirty="0">
                <a:solidFill>
                  <a:srgbClr val="FFFFFF"/>
                </a:solidFill>
              </a:rPr>
              <a:t> induced by the disease."</a:t>
            </a:r>
            <a:r>
              <a:rPr lang="en-US" sz="1600" b="1" dirty="0">
                <a:solidFill>
                  <a:srgbClr val="FFFFFF"/>
                </a:solidFill>
              </a:rPr>
              <a:t> </a:t>
            </a:r>
            <a:endParaRPr sz="1600" b="1" dirty="0">
              <a:solidFill>
                <a:srgbClr val="FFFFFF"/>
              </a:solidFill>
            </a:endParaRPr>
          </a:p>
          <a:p>
            <a:pPr marL="0" lvl="0" indent="0" algn="l" rtl="0">
              <a:spcBef>
                <a:spcPts val="0"/>
              </a:spcBef>
              <a:spcAft>
                <a:spcPts val="0"/>
              </a:spcAft>
              <a:buNone/>
            </a:pPr>
            <a:r>
              <a:rPr lang="en" sz="1300" dirty="0">
                <a:solidFill>
                  <a:schemeClr val="lt1"/>
                </a:solidFill>
              </a:rPr>
              <a:t>(Source: “Report on The Diseases And Physical Peculiarities of the Negro Race” 1851)</a:t>
            </a:r>
            <a:endParaRPr sz="1300" b="1" dirty="0">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35"/>
        <p:cNvGrpSpPr/>
        <p:nvPr/>
      </p:nvGrpSpPr>
      <p:grpSpPr>
        <a:xfrm>
          <a:off x="0" y="0"/>
          <a:ext cx="0" cy="0"/>
          <a:chOff x="0" y="0"/>
          <a:chExt cx="0" cy="0"/>
        </a:xfrm>
      </p:grpSpPr>
      <p:sp>
        <p:nvSpPr>
          <p:cNvPr id="136" name="Google Shape;136;p28"/>
          <p:cNvSpPr txBox="1">
            <a:spLocks noGrp="1"/>
          </p:cNvSpPr>
          <p:nvPr>
            <p:ph type="title"/>
          </p:nvPr>
        </p:nvSpPr>
        <p:spPr>
          <a:xfrm>
            <a:off x="2802750" y="802500"/>
            <a:ext cx="3538500" cy="3538500"/>
          </a:xfrm>
          <a:prstGeom prst="rect">
            <a:avLst/>
          </a:prstGeom>
        </p:spPr>
        <p:txBody>
          <a:bodyPr spcFirstLastPara="1" wrap="square" lIns="91425" tIns="91425" rIns="91425" bIns="91425" anchor="ctr" anchorCtr="0">
            <a:noAutofit/>
          </a:bodyPr>
          <a:lstStyle/>
          <a:p>
            <a:pPr>
              <a:buSzPts val="8000"/>
            </a:pPr>
            <a:r>
              <a:rPr lang="en-US" sz="4500" dirty="0">
                <a:latin typeface="Quicksand"/>
              </a:rPr>
              <a:t>Disclosures</a:t>
            </a:r>
            <a:br>
              <a:rPr lang="en-US" sz="4500" dirty="0">
                <a:latin typeface="Quicksand"/>
              </a:rPr>
            </a:br>
            <a:r>
              <a:rPr lang="en-US" sz="4500" dirty="0">
                <a:latin typeface="Quicksand"/>
              </a:rPr>
              <a:t/>
            </a:r>
            <a:br>
              <a:rPr lang="en-US" sz="4500" dirty="0">
                <a:latin typeface="Quicksand"/>
              </a:rPr>
            </a:br>
            <a:r>
              <a:rPr lang="en-US" sz="4500">
                <a:latin typeface="Quicksand"/>
              </a:rPr>
              <a:t>Still waiting…</a:t>
            </a:r>
            <a:r>
              <a:rPr lang="en" sz="4500">
                <a:latin typeface="Quicksand"/>
              </a:rPr>
              <a:t> </a:t>
            </a:r>
            <a:endParaRPr sz="4500" dirty="0">
              <a:latin typeface="Quicksand"/>
            </a:endParaRPr>
          </a:p>
        </p:txBody>
      </p:sp>
    </p:spTree>
    <p:extLst>
      <p:ext uri="{BB962C8B-B14F-4D97-AF65-F5344CB8AC3E}">
        <p14:creationId xmlns:p14="http://schemas.microsoft.com/office/powerpoint/2010/main" val="2567969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63"/>
        <p:cNvGrpSpPr/>
        <p:nvPr/>
      </p:nvGrpSpPr>
      <p:grpSpPr>
        <a:xfrm>
          <a:off x="0" y="0"/>
          <a:ext cx="0" cy="0"/>
          <a:chOff x="0" y="0"/>
          <a:chExt cx="0" cy="0"/>
        </a:xfrm>
      </p:grpSpPr>
      <p:pic>
        <p:nvPicPr>
          <p:cNvPr id="164" name="Google Shape;164;p31"/>
          <p:cNvPicPr preferRelativeResize="0"/>
          <p:nvPr/>
        </p:nvPicPr>
        <p:blipFill>
          <a:blip r:embed="rId3">
            <a:alphaModFix/>
          </a:blip>
          <a:stretch>
            <a:fillRect/>
          </a:stretch>
        </p:blipFill>
        <p:spPr>
          <a:xfrm>
            <a:off x="1528417" y="0"/>
            <a:ext cx="6087167" cy="5143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68"/>
        <p:cNvGrpSpPr/>
        <p:nvPr/>
      </p:nvGrpSpPr>
      <p:grpSpPr>
        <a:xfrm>
          <a:off x="0" y="0"/>
          <a:ext cx="0" cy="0"/>
          <a:chOff x="0" y="0"/>
          <a:chExt cx="0" cy="0"/>
        </a:xfrm>
      </p:grpSpPr>
      <p:sp>
        <p:nvSpPr>
          <p:cNvPr id="169" name="Google Shape;169;p32"/>
          <p:cNvSpPr txBox="1"/>
          <p:nvPr/>
        </p:nvSpPr>
        <p:spPr>
          <a:xfrm>
            <a:off x="685800" y="1465804"/>
            <a:ext cx="7772400" cy="221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b="1" i="1" u="sng">
                <a:solidFill>
                  <a:srgbClr val="FFFFFF"/>
                </a:solidFill>
              </a:rPr>
              <a:t>Caucasians</a:t>
            </a:r>
            <a:r>
              <a:rPr lang="en" sz="1700" b="1">
                <a:solidFill>
                  <a:srgbClr val="FFFFFF"/>
                </a:solidFill>
              </a:rPr>
              <a:t>: Are "distinguished by the facility with which it attains the highest intellectual endowments"; </a:t>
            </a:r>
            <a:endParaRPr sz="1700" b="1">
              <a:solidFill>
                <a:srgbClr val="FFFFFF"/>
              </a:solidFill>
            </a:endParaRPr>
          </a:p>
          <a:p>
            <a:pPr marL="0" lvl="0" indent="0" algn="l" rtl="0">
              <a:spcBef>
                <a:spcPts val="0"/>
              </a:spcBef>
              <a:spcAft>
                <a:spcPts val="0"/>
              </a:spcAft>
              <a:buNone/>
            </a:pPr>
            <a:endParaRPr sz="1700" b="1">
              <a:solidFill>
                <a:srgbClr val="FFFFFF"/>
              </a:solidFill>
            </a:endParaRPr>
          </a:p>
          <a:p>
            <a:pPr marL="0" lvl="0" indent="0" algn="l" rtl="0">
              <a:spcBef>
                <a:spcPts val="0"/>
              </a:spcBef>
              <a:spcAft>
                <a:spcPts val="0"/>
              </a:spcAft>
              <a:buNone/>
            </a:pPr>
            <a:r>
              <a:rPr lang="en" sz="1700" b="1" i="1" u="sng">
                <a:solidFill>
                  <a:srgbClr val="FFFFFF"/>
                </a:solidFill>
              </a:rPr>
              <a:t>Native Americans</a:t>
            </a:r>
            <a:r>
              <a:rPr lang="en" sz="1700" b="1">
                <a:solidFill>
                  <a:srgbClr val="FFFFFF"/>
                </a:solidFill>
              </a:rPr>
              <a:t>: Are "averse to cultivation, and slow in acquiring knowledge; restless, revengeful, and fond of war, and wholly destitute of maritime adventure"  </a:t>
            </a:r>
            <a:endParaRPr sz="1700" b="1">
              <a:solidFill>
                <a:srgbClr val="FFFFFF"/>
              </a:solidFill>
            </a:endParaRPr>
          </a:p>
          <a:p>
            <a:pPr marL="0" lvl="0" indent="0" algn="l" rtl="0">
              <a:spcBef>
                <a:spcPts val="0"/>
              </a:spcBef>
              <a:spcAft>
                <a:spcPts val="0"/>
              </a:spcAft>
              <a:buNone/>
            </a:pPr>
            <a:endParaRPr sz="1700" b="1">
              <a:solidFill>
                <a:srgbClr val="FFFFFF"/>
              </a:solidFill>
            </a:endParaRPr>
          </a:p>
          <a:p>
            <a:pPr marL="0" lvl="0" indent="0" algn="l" rtl="0">
              <a:spcBef>
                <a:spcPts val="0"/>
              </a:spcBef>
              <a:spcAft>
                <a:spcPts val="0"/>
              </a:spcAft>
              <a:buNone/>
            </a:pPr>
            <a:r>
              <a:rPr lang="en" sz="1700" b="1" u="sng">
                <a:solidFill>
                  <a:srgbClr val="FFFFFF"/>
                </a:solidFill>
              </a:rPr>
              <a:t>African (Black People):</a:t>
            </a:r>
            <a:r>
              <a:rPr lang="en" sz="1700" b="1">
                <a:solidFill>
                  <a:srgbClr val="FFFFFF"/>
                </a:solidFill>
              </a:rPr>
              <a:t>  “The Negro joyous, flexible, and indolent; while the many nations which compose this race present a singular diversity of intellectual character, of which the far extreme is the lowest grade of humanity."</a:t>
            </a:r>
            <a:endParaRPr sz="1700" b="1">
              <a:solidFill>
                <a:srgbClr val="FFFFFF"/>
              </a:solidFill>
            </a:endParaRPr>
          </a:p>
        </p:txBody>
      </p:sp>
      <p:sp>
        <p:nvSpPr>
          <p:cNvPr id="170" name="Google Shape;170;p32"/>
          <p:cNvSpPr txBox="1"/>
          <p:nvPr/>
        </p:nvSpPr>
        <p:spPr>
          <a:xfrm>
            <a:off x="544350" y="190139"/>
            <a:ext cx="8055300" cy="853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i="1" u="sng">
                <a:solidFill>
                  <a:srgbClr val="FFFFFF"/>
                </a:solidFill>
              </a:rPr>
              <a:t>Samuel Morton, MD</a:t>
            </a:r>
            <a:r>
              <a:rPr lang="en" sz="1800">
                <a:solidFill>
                  <a:srgbClr val="FFFFFF"/>
                </a:solidFill>
              </a:rPr>
              <a:t> (1799 - 1851) </a:t>
            </a:r>
            <a:endParaRPr sz="1800">
              <a:solidFill>
                <a:srgbClr val="FFFFFF"/>
              </a:solidFill>
            </a:endParaRPr>
          </a:p>
          <a:p>
            <a:pPr marL="0" lvl="0" indent="0" algn="ctr" rtl="0">
              <a:spcBef>
                <a:spcPts val="0"/>
              </a:spcBef>
              <a:spcAft>
                <a:spcPts val="0"/>
              </a:spcAft>
              <a:buNone/>
            </a:pPr>
            <a:r>
              <a:rPr lang="en" sz="1800" b="1">
                <a:solidFill>
                  <a:srgbClr val="FFFFFF"/>
                </a:solidFill>
              </a:rPr>
              <a:t>Physician / Professor of Medicine at Pennsylvania College of Medicine</a:t>
            </a:r>
            <a:endParaRPr sz="1800" b="1">
              <a:solidFill>
                <a:srgbClr val="FFFFFF"/>
              </a:solidFill>
            </a:endParaRPr>
          </a:p>
          <a:p>
            <a:pPr marL="0" lvl="0" indent="0" algn="ctr" rtl="0">
              <a:spcBef>
                <a:spcPts val="0"/>
              </a:spcBef>
              <a:spcAft>
                <a:spcPts val="0"/>
              </a:spcAft>
              <a:buNone/>
            </a:pPr>
            <a:r>
              <a:rPr lang="en" sz="1800" b="1">
                <a:solidFill>
                  <a:srgbClr val="FFFFFF"/>
                </a:solidFill>
              </a:rPr>
              <a:t>Books: Crania Americana (1839), Crania Aegyptiaca (1844)</a:t>
            </a:r>
            <a:endParaRPr sz="1800" b="1">
              <a:solidFill>
                <a:srgbClr val="FFFFFF"/>
              </a:solidFill>
            </a:endParaRPr>
          </a:p>
          <a:p>
            <a:pPr marL="0" lvl="0" indent="0" algn="ctr" rtl="0">
              <a:spcBef>
                <a:spcPts val="0"/>
              </a:spcBef>
              <a:spcAft>
                <a:spcPts val="0"/>
              </a:spcAft>
              <a:buNone/>
            </a:pPr>
            <a:r>
              <a:rPr lang="en" sz="1800" b="1" i="1">
                <a:solidFill>
                  <a:srgbClr val="FFFFFF"/>
                </a:solidFill>
              </a:rPr>
              <a:t> </a:t>
            </a:r>
            <a:endParaRPr sz="1800" b="1" i="1">
              <a:solidFill>
                <a:srgbClr val="FFFFFF"/>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08"/>
        <p:cNvGrpSpPr/>
        <p:nvPr/>
      </p:nvGrpSpPr>
      <p:grpSpPr>
        <a:xfrm>
          <a:off x="0" y="0"/>
          <a:ext cx="0" cy="0"/>
          <a:chOff x="0" y="0"/>
          <a:chExt cx="0" cy="0"/>
        </a:xfrm>
      </p:grpSpPr>
      <p:sp>
        <p:nvSpPr>
          <p:cNvPr id="209" name="Google Shape;209;p39"/>
          <p:cNvSpPr txBox="1"/>
          <p:nvPr/>
        </p:nvSpPr>
        <p:spPr>
          <a:xfrm>
            <a:off x="682200" y="1317000"/>
            <a:ext cx="7779600" cy="250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300" b="1">
                <a:solidFill>
                  <a:srgbClr val="FFFFFF"/>
                </a:solidFill>
                <a:latin typeface="Nunito"/>
                <a:ea typeface="Nunito"/>
                <a:cs typeface="Nunito"/>
                <a:sym typeface="Nunito"/>
              </a:rPr>
              <a:t>History:</a:t>
            </a:r>
            <a:endParaRPr sz="3300" b="1">
              <a:solidFill>
                <a:srgbClr val="FFFFFF"/>
              </a:solidFill>
              <a:latin typeface="Nunito"/>
              <a:ea typeface="Nunito"/>
              <a:cs typeface="Nunito"/>
              <a:sym typeface="Nunito"/>
            </a:endParaRPr>
          </a:p>
          <a:p>
            <a:pPr marL="0" lvl="0" indent="0" algn="ctr" rtl="0">
              <a:spcBef>
                <a:spcPts val="0"/>
              </a:spcBef>
              <a:spcAft>
                <a:spcPts val="0"/>
              </a:spcAft>
              <a:buNone/>
            </a:pPr>
            <a:endParaRPr sz="3300" b="1">
              <a:solidFill>
                <a:srgbClr val="FFFFFF"/>
              </a:solidFill>
              <a:latin typeface="Nunito"/>
              <a:ea typeface="Nunito"/>
              <a:cs typeface="Nunito"/>
              <a:sym typeface="Nunito"/>
            </a:endParaRPr>
          </a:p>
          <a:p>
            <a:pPr marL="0" lvl="0" indent="0" algn="ctr" rtl="0">
              <a:spcBef>
                <a:spcPts val="0"/>
              </a:spcBef>
              <a:spcAft>
                <a:spcPts val="0"/>
              </a:spcAft>
              <a:buNone/>
            </a:pPr>
            <a:r>
              <a:rPr lang="en" sz="3300" b="1">
                <a:solidFill>
                  <a:srgbClr val="FFFFFF"/>
                </a:solidFill>
                <a:latin typeface="Nunito"/>
                <a:ea typeface="Nunito"/>
                <a:cs typeface="Nunito"/>
                <a:sym typeface="Nunito"/>
              </a:rPr>
              <a:t>The study of measuring how much we’ve truly transformed, or how much we’ve maintained the same.</a:t>
            </a:r>
            <a:endParaRPr sz="3300" b="1">
              <a:solidFill>
                <a:srgbClr val="FFFFFF"/>
              </a:solidFill>
              <a:latin typeface="Nunito"/>
              <a:ea typeface="Nunito"/>
              <a:cs typeface="Nunito"/>
              <a:sym typeface="Nunit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13"/>
        <p:cNvGrpSpPr/>
        <p:nvPr/>
      </p:nvGrpSpPr>
      <p:grpSpPr>
        <a:xfrm>
          <a:off x="0" y="0"/>
          <a:ext cx="0" cy="0"/>
          <a:chOff x="0" y="0"/>
          <a:chExt cx="0" cy="0"/>
        </a:xfrm>
      </p:grpSpPr>
      <p:sp>
        <p:nvSpPr>
          <p:cNvPr id="214" name="Google Shape;214;p40"/>
          <p:cNvSpPr txBox="1"/>
          <p:nvPr/>
        </p:nvSpPr>
        <p:spPr>
          <a:xfrm>
            <a:off x="682200" y="1862982"/>
            <a:ext cx="7779600" cy="790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600" b="1">
                <a:solidFill>
                  <a:srgbClr val="FFFFFF"/>
                </a:solidFill>
                <a:latin typeface="Raleway"/>
                <a:ea typeface="Raleway"/>
                <a:cs typeface="Raleway"/>
                <a:sym typeface="Raleway"/>
              </a:rPr>
              <a:t>Contemporary Racialized Medicine</a:t>
            </a:r>
            <a:endParaRPr sz="4600" b="1">
              <a:solidFill>
                <a:srgbClr val="FFFFFF"/>
              </a:solidFill>
              <a:latin typeface="Raleway"/>
              <a:ea typeface="Raleway"/>
              <a:cs typeface="Raleway"/>
              <a:sym typeface="Raleway"/>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5"/>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Is Race Genetic?</a:t>
            </a:r>
            <a:endParaRPr/>
          </a:p>
        </p:txBody>
      </p:sp>
      <p:sp>
        <p:nvSpPr>
          <p:cNvPr id="260" name="Google Shape;260;p45"/>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1600"/>
              </a:spcBef>
              <a:spcAft>
                <a:spcPts val="1600"/>
              </a:spcAft>
              <a:buNone/>
            </a:pPr>
            <a:r>
              <a:rPr lang="en" dirty="0"/>
              <a:t>''Race is a social concept, not a scientific one,'' said Dr. J. Craig Venter, head of the </a:t>
            </a:r>
            <a:r>
              <a:rPr lang="en" dirty="0" err="1"/>
              <a:t>Celera</a:t>
            </a:r>
            <a:r>
              <a:rPr lang="en" dirty="0"/>
              <a:t> Genomics Corporation in Rockville, Md.</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18"/>
        <p:cNvGrpSpPr/>
        <p:nvPr/>
      </p:nvGrpSpPr>
      <p:grpSpPr>
        <a:xfrm>
          <a:off x="0" y="0"/>
          <a:ext cx="0" cy="0"/>
          <a:chOff x="0" y="0"/>
          <a:chExt cx="0" cy="0"/>
        </a:xfrm>
      </p:grpSpPr>
      <p:pic>
        <p:nvPicPr>
          <p:cNvPr id="219" name="Google Shape;219;p41"/>
          <p:cNvPicPr preferRelativeResize="0"/>
          <p:nvPr/>
        </p:nvPicPr>
        <p:blipFill>
          <a:blip r:embed="rId3">
            <a:alphaModFix/>
          </a:blip>
          <a:stretch>
            <a:fillRect/>
          </a:stretch>
        </p:blipFill>
        <p:spPr>
          <a:xfrm>
            <a:off x="1179615" y="0"/>
            <a:ext cx="7045960" cy="51435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42"/>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Case - BiDil</a:t>
            </a:r>
            <a:endParaRPr/>
          </a:p>
        </p:txBody>
      </p:sp>
      <p:grpSp>
        <p:nvGrpSpPr>
          <p:cNvPr id="225" name="Google Shape;225;p42"/>
          <p:cNvGrpSpPr/>
          <p:nvPr/>
        </p:nvGrpSpPr>
        <p:grpSpPr>
          <a:xfrm>
            <a:off x="431925" y="1306222"/>
            <a:ext cx="2628925" cy="3686637"/>
            <a:chOff x="431925" y="1304875"/>
            <a:chExt cx="2628925" cy="3416400"/>
          </a:xfrm>
        </p:grpSpPr>
        <p:sp>
          <p:nvSpPr>
            <p:cNvPr id="226" name="Google Shape;226;p42"/>
            <p:cNvSpPr txBox="1"/>
            <p:nvPr/>
          </p:nvSpPr>
          <p:spPr>
            <a:xfrm>
              <a:off x="431925" y="1304875"/>
              <a:ext cx="2628900" cy="464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42"/>
            <p:cNvSpPr/>
            <p:nvPr/>
          </p:nvSpPr>
          <p:spPr>
            <a:xfrm>
              <a:off x="431950" y="1304875"/>
              <a:ext cx="2628900" cy="3416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 name="Google Shape;228;p42"/>
          <p:cNvSpPr txBox="1">
            <a:spLocks noGrp="1"/>
          </p:cNvSpPr>
          <p:nvPr>
            <p:ph type="body" idx="4294967295"/>
          </p:nvPr>
        </p:nvSpPr>
        <p:spPr>
          <a:xfrm>
            <a:off x="508325" y="1850300"/>
            <a:ext cx="2478600" cy="279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BiDil is a single-pill, fixed-dose combination of two generic drugs, isosorbide dinitrate and hydralazine hydrochloride. The combination exerts vasodilatory effects on both arterial and venous vascular systems.</a:t>
            </a:r>
            <a:endParaRPr sz="1400"/>
          </a:p>
          <a:p>
            <a:pPr marL="0" lvl="0" indent="0" algn="l" rtl="0">
              <a:spcBef>
                <a:spcPts val="1600"/>
              </a:spcBef>
              <a:spcAft>
                <a:spcPts val="0"/>
              </a:spcAft>
              <a:buNone/>
            </a:pPr>
            <a:r>
              <a:rPr lang="en" sz="1000"/>
              <a:t>FDA Approved 2005.</a:t>
            </a:r>
            <a:endParaRPr sz="1000"/>
          </a:p>
          <a:p>
            <a:pPr marL="0" lvl="0" indent="0" algn="l" rtl="0">
              <a:spcBef>
                <a:spcPts val="1600"/>
              </a:spcBef>
              <a:spcAft>
                <a:spcPts val="1600"/>
              </a:spcAft>
              <a:buNone/>
            </a:pPr>
            <a:endParaRPr sz="1600"/>
          </a:p>
        </p:txBody>
      </p:sp>
      <p:sp>
        <p:nvSpPr>
          <p:cNvPr id="229" name="Google Shape;229;p42"/>
          <p:cNvSpPr txBox="1">
            <a:spLocks noGrp="1"/>
          </p:cNvSpPr>
          <p:nvPr>
            <p:ph type="body" idx="4294967295"/>
          </p:nvPr>
        </p:nvSpPr>
        <p:spPr>
          <a:xfrm>
            <a:off x="506425" y="1304875"/>
            <a:ext cx="2494500" cy="46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rPr>
              <a:t>What is it?</a:t>
            </a:r>
            <a:endParaRPr>
              <a:solidFill>
                <a:schemeClr val="lt1"/>
              </a:solidFill>
            </a:endParaRPr>
          </a:p>
        </p:txBody>
      </p:sp>
      <p:grpSp>
        <p:nvGrpSpPr>
          <p:cNvPr id="230" name="Google Shape;230;p42"/>
          <p:cNvGrpSpPr/>
          <p:nvPr/>
        </p:nvGrpSpPr>
        <p:grpSpPr>
          <a:xfrm>
            <a:off x="3320450" y="1304880"/>
            <a:ext cx="2632500" cy="3686637"/>
            <a:chOff x="3320450" y="1304875"/>
            <a:chExt cx="2632500" cy="3416400"/>
          </a:xfrm>
        </p:grpSpPr>
        <p:sp>
          <p:nvSpPr>
            <p:cNvPr id="231" name="Google Shape;231;p42"/>
            <p:cNvSpPr txBox="1"/>
            <p:nvPr/>
          </p:nvSpPr>
          <p:spPr>
            <a:xfrm>
              <a:off x="3324050" y="1304875"/>
              <a:ext cx="2628900" cy="464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42"/>
            <p:cNvSpPr/>
            <p:nvPr/>
          </p:nvSpPr>
          <p:spPr>
            <a:xfrm>
              <a:off x="3320450" y="1304875"/>
              <a:ext cx="2628900" cy="3416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3" name="Google Shape;233;p42"/>
          <p:cNvSpPr txBox="1">
            <a:spLocks noGrp="1"/>
          </p:cNvSpPr>
          <p:nvPr>
            <p:ph type="body" idx="4294967295"/>
          </p:nvPr>
        </p:nvSpPr>
        <p:spPr>
          <a:xfrm>
            <a:off x="3389450" y="1304875"/>
            <a:ext cx="2494500" cy="46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rPr>
              <a:t>Who is it for?</a:t>
            </a:r>
            <a:endParaRPr>
              <a:solidFill>
                <a:schemeClr val="lt1"/>
              </a:solidFill>
            </a:endParaRPr>
          </a:p>
        </p:txBody>
      </p:sp>
      <p:grpSp>
        <p:nvGrpSpPr>
          <p:cNvPr id="234" name="Google Shape;234;p42"/>
          <p:cNvGrpSpPr/>
          <p:nvPr/>
        </p:nvGrpSpPr>
        <p:grpSpPr>
          <a:xfrm>
            <a:off x="6212550" y="1304870"/>
            <a:ext cx="2632500" cy="3686637"/>
            <a:chOff x="6212550" y="1304875"/>
            <a:chExt cx="2632500" cy="3416400"/>
          </a:xfrm>
        </p:grpSpPr>
        <p:sp>
          <p:nvSpPr>
            <p:cNvPr id="235" name="Google Shape;235;p42"/>
            <p:cNvSpPr/>
            <p:nvPr/>
          </p:nvSpPr>
          <p:spPr>
            <a:xfrm>
              <a:off x="6215400" y="1304875"/>
              <a:ext cx="2628900" cy="3416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2"/>
            <p:cNvSpPr txBox="1"/>
            <p:nvPr/>
          </p:nvSpPr>
          <p:spPr>
            <a:xfrm>
              <a:off x="6212550" y="1304875"/>
              <a:ext cx="2632500" cy="464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7" name="Google Shape;237;p42"/>
          <p:cNvSpPr txBox="1">
            <a:spLocks noGrp="1"/>
          </p:cNvSpPr>
          <p:nvPr>
            <p:ph type="body" idx="4294967295"/>
          </p:nvPr>
        </p:nvSpPr>
        <p:spPr>
          <a:xfrm>
            <a:off x="6272475" y="1304875"/>
            <a:ext cx="2494500" cy="46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rPr>
              <a:t>What does it claim?</a:t>
            </a:r>
            <a:endParaRPr>
              <a:solidFill>
                <a:schemeClr val="lt1"/>
              </a:solidFill>
            </a:endParaRPr>
          </a:p>
        </p:txBody>
      </p:sp>
      <p:sp>
        <p:nvSpPr>
          <p:cNvPr id="238" name="Google Shape;238;p42"/>
          <p:cNvSpPr txBox="1">
            <a:spLocks noGrp="1"/>
          </p:cNvSpPr>
          <p:nvPr>
            <p:ph type="body" idx="4294967295"/>
          </p:nvPr>
        </p:nvSpPr>
        <p:spPr>
          <a:xfrm>
            <a:off x="6286400" y="1850300"/>
            <a:ext cx="2478600" cy="3142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Clr>
                <a:srgbClr val="000000"/>
              </a:buClr>
              <a:buSzPts val="1100"/>
              <a:buFont typeface="Arial"/>
              <a:buNone/>
            </a:pPr>
            <a:r>
              <a:rPr lang="en" sz="1700"/>
              <a:t>BiDil is used with standard HF treatment, aimed at prolonging time to hospitalization, improving patient-reported functional status, and reducing all-cause mortality. (Bidil website)</a:t>
            </a:r>
            <a:endParaRPr sz="1700"/>
          </a:p>
        </p:txBody>
      </p:sp>
      <p:sp>
        <p:nvSpPr>
          <p:cNvPr id="239" name="Google Shape;239;p42"/>
          <p:cNvSpPr txBox="1">
            <a:spLocks noGrp="1"/>
          </p:cNvSpPr>
          <p:nvPr>
            <p:ph type="body" idx="4294967295"/>
          </p:nvPr>
        </p:nvSpPr>
        <p:spPr>
          <a:xfrm>
            <a:off x="3360425" y="2196700"/>
            <a:ext cx="2478600" cy="2794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Clr>
                <a:srgbClr val="000000"/>
              </a:buClr>
              <a:buSzPts val="1100"/>
              <a:buFont typeface="Arial"/>
              <a:buNone/>
            </a:pPr>
            <a:r>
              <a:rPr lang="en" sz="1600"/>
              <a:t>BiDil is the only heart failure (HF) medicine specifically indicated </a:t>
            </a:r>
            <a:r>
              <a:rPr lang="en" sz="1600" b="1"/>
              <a:t>for self-identified African American patients</a:t>
            </a:r>
            <a:r>
              <a:rPr lang="en" sz="1600"/>
              <a:t>.(BiDil Website)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p44"/>
          <p:cNvPicPr preferRelativeResize="0"/>
          <p:nvPr/>
        </p:nvPicPr>
        <p:blipFill rotWithShape="1">
          <a:blip r:embed="rId3">
            <a:alphaModFix/>
          </a:blip>
          <a:srcRect t="25679" b="45163"/>
          <a:stretch/>
        </p:blipFill>
        <p:spPr>
          <a:xfrm>
            <a:off x="903313" y="1224512"/>
            <a:ext cx="7058562" cy="3116251"/>
          </a:xfrm>
          <a:prstGeom prst="rect">
            <a:avLst/>
          </a:prstGeom>
          <a:noFill/>
          <a:ln w="9525" cap="flat" cmpd="sng">
            <a:solidFill>
              <a:schemeClr val="dk2"/>
            </a:solidFill>
            <a:prstDash val="solid"/>
            <a:round/>
            <a:headEnd type="none" w="sm" len="sm"/>
            <a:tailEnd type="none" w="sm" len="sm"/>
          </a:ln>
        </p:spPr>
      </p:pic>
      <p:pic>
        <p:nvPicPr>
          <p:cNvPr id="251" name="Google Shape;251;p44"/>
          <p:cNvPicPr preferRelativeResize="0"/>
          <p:nvPr/>
        </p:nvPicPr>
        <p:blipFill rotWithShape="1">
          <a:blip r:embed="rId3">
            <a:alphaModFix/>
          </a:blip>
          <a:srcRect b="91154"/>
          <a:stretch/>
        </p:blipFill>
        <p:spPr>
          <a:xfrm>
            <a:off x="271356" y="158310"/>
            <a:ext cx="5297726" cy="638627"/>
          </a:xfrm>
          <a:prstGeom prst="rect">
            <a:avLst/>
          </a:prstGeom>
          <a:noFill/>
          <a:ln w="19050" cap="flat" cmpd="sng">
            <a:solidFill>
              <a:schemeClr val="dk2"/>
            </a:solidFill>
            <a:prstDash val="solid"/>
            <a:round/>
            <a:headEnd type="none" w="sm" len="sm"/>
            <a:tailEnd type="none" w="sm" len="sm"/>
          </a:ln>
        </p:spPr>
      </p:pic>
      <p:pic>
        <p:nvPicPr>
          <p:cNvPr id="252" name="Google Shape;252;p44"/>
          <p:cNvPicPr preferRelativeResize="0"/>
          <p:nvPr/>
        </p:nvPicPr>
        <p:blipFill rotWithShape="1">
          <a:blip r:embed="rId4">
            <a:alphaModFix/>
          </a:blip>
          <a:srcRect b="53137"/>
          <a:stretch/>
        </p:blipFill>
        <p:spPr>
          <a:xfrm>
            <a:off x="0" y="1627189"/>
            <a:ext cx="9144000" cy="2174368"/>
          </a:xfrm>
          <a:prstGeom prst="rect">
            <a:avLst/>
          </a:prstGeom>
          <a:noFill/>
          <a:ln w="9525" cap="flat" cmpd="sng">
            <a:solidFill>
              <a:schemeClr val="dk2"/>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9"/>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Questions </a:t>
            </a:r>
            <a:r>
              <a:rPr lang="en-US" dirty="0"/>
              <a:t>To Consider</a:t>
            </a:r>
            <a:endParaRPr dirty="0"/>
          </a:p>
        </p:txBody>
      </p:sp>
      <p:sp>
        <p:nvSpPr>
          <p:cNvPr id="302" name="Google Shape;302;p49"/>
          <p:cNvSpPr/>
          <p:nvPr/>
        </p:nvSpPr>
        <p:spPr>
          <a:xfrm>
            <a:off x="432350" y="1304875"/>
            <a:ext cx="2469300" cy="607800"/>
          </a:xfrm>
          <a:prstGeom prst="homePlate">
            <a:avLst>
              <a:gd name="adj" fmla="val 50000"/>
            </a:avLst>
          </a:prstGeom>
          <a:solidFill>
            <a:schemeClr val="dk1"/>
          </a:solidFill>
          <a:ln>
            <a:noFill/>
          </a:ln>
        </p:spPr>
        <p:txBody>
          <a:bodyPr spcFirstLastPara="1" wrap="square" lIns="121875" tIns="121875" rIns="121875" bIns="121875" anchor="ctr" anchorCtr="0">
            <a:noAutofit/>
          </a:bodyPr>
          <a:lstStyle/>
          <a:p>
            <a:pPr marL="0" lvl="0" indent="0" algn="l" rtl="0">
              <a:spcBef>
                <a:spcPts val="0"/>
              </a:spcBef>
              <a:spcAft>
                <a:spcPts val="0"/>
              </a:spcAft>
              <a:buNone/>
            </a:pPr>
            <a:endParaRPr/>
          </a:p>
        </p:txBody>
      </p:sp>
      <p:sp>
        <p:nvSpPr>
          <p:cNvPr id="303" name="Google Shape;303;p49"/>
          <p:cNvSpPr txBox="1">
            <a:spLocks noGrp="1"/>
          </p:cNvSpPr>
          <p:nvPr>
            <p:ph type="body" idx="4294967295"/>
          </p:nvPr>
        </p:nvSpPr>
        <p:spPr>
          <a:xfrm>
            <a:off x="432350" y="1451576"/>
            <a:ext cx="2257200" cy="3144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a:solidFill>
                  <a:schemeClr val="lt1"/>
                </a:solidFill>
              </a:rPr>
              <a:t>What is Racialized Medicine?</a:t>
            </a:r>
            <a:endParaRPr>
              <a:solidFill>
                <a:schemeClr val="lt1"/>
              </a:solidFill>
            </a:endParaRPr>
          </a:p>
        </p:txBody>
      </p:sp>
      <p:sp>
        <p:nvSpPr>
          <p:cNvPr id="304" name="Google Shape;304;p49"/>
          <p:cNvSpPr/>
          <p:nvPr/>
        </p:nvSpPr>
        <p:spPr>
          <a:xfrm>
            <a:off x="3044777" y="1304875"/>
            <a:ext cx="2760600" cy="607800"/>
          </a:xfrm>
          <a:prstGeom prst="chevron">
            <a:avLst>
              <a:gd name="adj" fmla="val 50000"/>
            </a:avLst>
          </a:prstGeom>
          <a:solidFill>
            <a:schemeClr val="dk1"/>
          </a:solidFill>
          <a:ln>
            <a:noFill/>
          </a:ln>
        </p:spPr>
        <p:txBody>
          <a:bodyPr spcFirstLastPara="1" wrap="square" lIns="121875" tIns="121875" rIns="121875" bIns="121875" anchor="ctr" anchorCtr="0">
            <a:noAutofit/>
          </a:bodyPr>
          <a:lstStyle/>
          <a:p>
            <a:pPr marL="0" lvl="0" indent="0" algn="l" rtl="0">
              <a:spcBef>
                <a:spcPts val="0"/>
              </a:spcBef>
              <a:spcAft>
                <a:spcPts val="0"/>
              </a:spcAft>
              <a:buNone/>
            </a:pPr>
            <a:endParaRPr/>
          </a:p>
        </p:txBody>
      </p:sp>
      <p:sp>
        <p:nvSpPr>
          <p:cNvPr id="305" name="Google Shape;305;p49"/>
          <p:cNvSpPr txBox="1">
            <a:spLocks noGrp="1"/>
          </p:cNvSpPr>
          <p:nvPr>
            <p:ph type="body" idx="4294967295"/>
          </p:nvPr>
        </p:nvSpPr>
        <p:spPr>
          <a:xfrm>
            <a:off x="3336150" y="1451576"/>
            <a:ext cx="2257200" cy="3144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a:solidFill>
                  <a:schemeClr val="lt1"/>
                </a:solidFill>
              </a:rPr>
              <a:t>Is there utility?</a:t>
            </a:r>
            <a:endParaRPr>
              <a:solidFill>
                <a:schemeClr val="lt1"/>
              </a:solidFill>
            </a:endParaRPr>
          </a:p>
        </p:txBody>
      </p:sp>
      <p:sp>
        <p:nvSpPr>
          <p:cNvPr id="306" name="Google Shape;306;p49"/>
          <p:cNvSpPr txBox="1">
            <a:spLocks noGrp="1"/>
          </p:cNvSpPr>
          <p:nvPr>
            <p:ph type="body" idx="4294967295"/>
          </p:nvPr>
        </p:nvSpPr>
        <p:spPr>
          <a:xfrm>
            <a:off x="3336146" y="2070575"/>
            <a:ext cx="2471700" cy="265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b="1" dirty="0"/>
              <a:t>Social </a:t>
            </a:r>
            <a:r>
              <a:rPr lang="en" sz="1600" b="1" dirty="0" err="1"/>
              <a:t>Determinancy</a:t>
            </a:r>
            <a:r>
              <a:rPr lang="en" sz="1600" b="1" dirty="0"/>
              <a:t> </a:t>
            </a:r>
            <a:endParaRPr sz="1600" b="1" dirty="0"/>
          </a:p>
          <a:p>
            <a:pPr marL="0" lvl="0" indent="0" algn="l" rtl="0">
              <a:spcBef>
                <a:spcPts val="800"/>
              </a:spcBef>
              <a:spcAft>
                <a:spcPts val="0"/>
              </a:spcAft>
              <a:buNone/>
            </a:pPr>
            <a:r>
              <a:rPr lang="en" sz="1600" dirty="0"/>
              <a:t>Research and scholarship offers us the tools to find utility in using race in medicine to better contextualize social determinants of health, but that is the extent of it.</a:t>
            </a:r>
            <a:endParaRPr sz="1600" dirty="0"/>
          </a:p>
          <a:p>
            <a:pPr marL="457200" lvl="0" indent="0" algn="l" rtl="0">
              <a:spcBef>
                <a:spcPts val="800"/>
              </a:spcBef>
              <a:spcAft>
                <a:spcPts val="800"/>
              </a:spcAft>
              <a:buNone/>
            </a:pPr>
            <a:endParaRPr sz="1600" b="1" dirty="0"/>
          </a:p>
        </p:txBody>
      </p:sp>
      <p:sp>
        <p:nvSpPr>
          <p:cNvPr id="307" name="Google Shape;307;p49"/>
          <p:cNvSpPr/>
          <p:nvPr/>
        </p:nvSpPr>
        <p:spPr>
          <a:xfrm>
            <a:off x="5948502" y="1304875"/>
            <a:ext cx="2760600" cy="607800"/>
          </a:xfrm>
          <a:prstGeom prst="chevron">
            <a:avLst>
              <a:gd name="adj" fmla="val 50000"/>
            </a:avLst>
          </a:prstGeom>
          <a:solidFill>
            <a:schemeClr val="dk1"/>
          </a:solidFill>
          <a:ln>
            <a:noFill/>
          </a:ln>
        </p:spPr>
        <p:txBody>
          <a:bodyPr spcFirstLastPara="1" wrap="square" lIns="121875" tIns="121875" rIns="121875" bIns="121875" anchor="ctr" anchorCtr="0">
            <a:noAutofit/>
          </a:bodyPr>
          <a:lstStyle/>
          <a:p>
            <a:pPr marL="0" lvl="0" indent="0" algn="l" rtl="0">
              <a:spcBef>
                <a:spcPts val="0"/>
              </a:spcBef>
              <a:spcAft>
                <a:spcPts val="0"/>
              </a:spcAft>
              <a:buNone/>
            </a:pPr>
            <a:endParaRPr/>
          </a:p>
        </p:txBody>
      </p:sp>
      <p:sp>
        <p:nvSpPr>
          <p:cNvPr id="308" name="Google Shape;308;p49"/>
          <p:cNvSpPr txBox="1">
            <a:spLocks noGrp="1"/>
          </p:cNvSpPr>
          <p:nvPr>
            <p:ph type="body" idx="4294967295"/>
          </p:nvPr>
        </p:nvSpPr>
        <p:spPr>
          <a:xfrm>
            <a:off x="6254233" y="1451576"/>
            <a:ext cx="2257200" cy="3144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a:solidFill>
                  <a:schemeClr val="lt1"/>
                </a:solidFill>
              </a:rPr>
              <a:t>Is there harm?</a:t>
            </a:r>
            <a:endParaRPr>
              <a:solidFill>
                <a:schemeClr val="lt1"/>
              </a:solidFill>
            </a:endParaRPr>
          </a:p>
        </p:txBody>
      </p:sp>
      <p:sp>
        <p:nvSpPr>
          <p:cNvPr id="309" name="Google Shape;309;p49"/>
          <p:cNvSpPr txBox="1">
            <a:spLocks noGrp="1"/>
          </p:cNvSpPr>
          <p:nvPr>
            <p:ph type="body" idx="4294967295"/>
          </p:nvPr>
        </p:nvSpPr>
        <p:spPr>
          <a:xfrm>
            <a:off x="5965325" y="2070575"/>
            <a:ext cx="2953800" cy="283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b="1"/>
              <a:t>Pathologizing Race</a:t>
            </a:r>
            <a:endParaRPr sz="1600" b="1"/>
          </a:p>
          <a:p>
            <a:pPr marL="0" lvl="0" indent="0" algn="l" rtl="0">
              <a:spcBef>
                <a:spcPts val="800"/>
              </a:spcBef>
              <a:spcAft>
                <a:spcPts val="800"/>
              </a:spcAft>
              <a:buNone/>
            </a:pPr>
            <a:r>
              <a:rPr lang="en" sz="1400"/>
              <a:t>Racialized medicine, in its biological determinant form, pathologizes race as the cause of diseases and fails to address the social determinants of health. This also stigmatizes and further marginalizes communities. It also moves further away from personalized care. </a:t>
            </a:r>
            <a:endParaRPr sz="1400"/>
          </a:p>
        </p:txBody>
      </p:sp>
      <p:sp>
        <p:nvSpPr>
          <p:cNvPr id="310" name="Google Shape;310;p49"/>
          <p:cNvSpPr txBox="1">
            <a:spLocks noGrp="1"/>
          </p:cNvSpPr>
          <p:nvPr>
            <p:ph type="body" idx="4294967295"/>
          </p:nvPr>
        </p:nvSpPr>
        <p:spPr>
          <a:xfrm>
            <a:off x="303300" y="2070568"/>
            <a:ext cx="2471700" cy="265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sz="1600" b="1"/>
              <a:t>Biological Determinancy</a:t>
            </a:r>
            <a:endParaRPr sz="1600" b="1"/>
          </a:p>
          <a:p>
            <a:pPr marL="0" lvl="0" indent="0" algn="l" rtl="0">
              <a:spcBef>
                <a:spcPts val="800"/>
              </a:spcBef>
              <a:spcAft>
                <a:spcPts val="0"/>
              </a:spcAft>
              <a:buClr>
                <a:schemeClr val="dk2"/>
              </a:buClr>
              <a:buSzPts val="1100"/>
              <a:buFont typeface="Arial"/>
              <a:buNone/>
            </a:pPr>
            <a:r>
              <a:rPr lang="en" sz="1600"/>
              <a:t>Racialized Medicine is the practice and belief by the scientific community that Race can serve as a biological marker to determine health outcomes. </a:t>
            </a:r>
            <a:endParaRPr sz="1600"/>
          </a:p>
          <a:p>
            <a:pPr marL="0" lvl="0" indent="0" algn="l" rtl="0">
              <a:spcBef>
                <a:spcPts val="800"/>
              </a:spcBef>
              <a:spcAft>
                <a:spcPts val="800"/>
              </a:spcAft>
              <a:buNone/>
            </a:pPr>
            <a:endParaRPr sz="16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9">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 grpId="0" build="p"/>
      <p:bldP spid="309" grpId="0" build="p"/>
      <p:bldP spid="310"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51"/>
          <p:cNvSpPr txBox="1">
            <a:spLocks noGrp="1"/>
          </p:cNvSpPr>
          <p:nvPr>
            <p:ph type="title"/>
          </p:nvPr>
        </p:nvSpPr>
        <p:spPr>
          <a:xfrm>
            <a:off x="98575" y="1219600"/>
            <a:ext cx="4045200" cy="2877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What Other Examples Do we Have of Racialized Medicine?</a:t>
            </a:r>
            <a:endParaRPr/>
          </a:p>
        </p:txBody>
      </p:sp>
      <p:sp>
        <p:nvSpPr>
          <p:cNvPr id="321" name="Google Shape;321;p51"/>
          <p:cNvSpPr txBox="1"/>
          <p:nvPr/>
        </p:nvSpPr>
        <p:spPr>
          <a:xfrm>
            <a:off x="4920350" y="952125"/>
            <a:ext cx="3810000" cy="2877000"/>
          </a:xfrm>
          <a:prstGeom prst="rect">
            <a:avLst/>
          </a:prstGeom>
          <a:noFill/>
          <a:ln>
            <a:noFill/>
          </a:ln>
        </p:spPr>
        <p:txBody>
          <a:bodyPr spcFirstLastPara="1" wrap="square" lIns="91425" tIns="91425" rIns="91425" bIns="91425" anchor="t" anchorCtr="0">
            <a:noAutofit/>
          </a:bodyPr>
          <a:lstStyle/>
          <a:p>
            <a:pPr marL="558800" lvl="0" indent="-457200" algn="l" rtl="0">
              <a:spcBef>
                <a:spcPts val="0"/>
              </a:spcBef>
              <a:spcAft>
                <a:spcPts val="0"/>
              </a:spcAft>
              <a:buClr>
                <a:srgbClr val="FFFFFF"/>
              </a:buClr>
              <a:buSzPts val="2000"/>
              <a:buFont typeface="+mj-lt"/>
              <a:buAutoNum type="arabicPeriod"/>
            </a:pPr>
            <a:r>
              <a:rPr lang="en" sz="2000" dirty="0">
                <a:solidFill>
                  <a:srgbClr val="FFFFFF"/>
                </a:solidFill>
              </a:rPr>
              <a:t>ACE Inhibitors</a:t>
            </a:r>
            <a:endParaRPr lang="en-US" sz="2000" dirty="0">
              <a:solidFill>
                <a:srgbClr val="FFFFFF"/>
              </a:solidFill>
            </a:endParaRPr>
          </a:p>
          <a:p>
            <a:pPr marL="558800" lvl="0" indent="-457200" algn="l" rtl="0">
              <a:spcBef>
                <a:spcPts val="0"/>
              </a:spcBef>
              <a:spcAft>
                <a:spcPts val="0"/>
              </a:spcAft>
              <a:buClr>
                <a:srgbClr val="FFFFFF"/>
              </a:buClr>
              <a:buSzPts val="2000"/>
              <a:buFont typeface="+mj-lt"/>
              <a:buAutoNum type="arabicPeriod"/>
            </a:pPr>
            <a:r>
              <a:rPr lang="en" sz="2000" dirty="0">
                <a:solidFill>
                  <a:srgbClr val="FFFFFF"/>
                </a:solidFill>
              </a:rPr>
              <a:t>Calcium Channel Blockers</a:t>
            </a:r>
            <a:endParaRPr lang="en-US" sz="2000" dirty="0">
              <a:solidFill>
                <a:srgbClr val="FFFFFF"/>
              </a:solidFill>
            </a:endParaRPr>
          </a:p>
          <a:p>
            <a:pPr marL="558800" lvl="0" indent="-457200" algn="l" rtl="0">
              <a:spcBef>
                <a:spcPts val="0"/>
              </a:spcBef>
              <a:spcAft>
                <a:spcPts val="0"/>
              </a:spcAft>
              <a:buClr>
                <a:srgbClr val="FFFFFF"/>
              </a:buClr>
              <a:buSzPts val="2000"/>
              <a:buFont typeface="+mj-lt"/>
              <a:buAutoNum type="arabicPeriod"/>
            </a:pPr>
            <a:r>
              <a:rPr lang="en" sz="2000" dirty="0">
                <a:solidFill>
                  <a:srgbClr val="FFFFFF"/>
                </a:solidFill>
              </a:rPr>
              <a:t>The “African Gene” Theory/Middle Passage Hypertension Hypothesis</a:t>
            </a:r>
            <a:endParaRPr lang="en-US" sz="2000" dirty="0">
              <a:solidFill>
                <a:srgbClr val="FFFFFF"/>
              </a:solidFill>
            </a:endParaRPr>
          </a:p>
          <a:p>
            <a:pPr marL="558800" lvl="0" indent="-457200" algn="l" rtl="0">
              <a:spcBef>
                <a:spcPts val="0"/>
              </a:spcBef>
              <a:spcAft>
                <a:spcPts val="0"/>
              </a:spcAft>
              <a:buClr>
                <a:srgbClr val="FFFFFF"/>
              </a:buClr>
              <a:buSzPts val="2000"/>
              <a:buFont typeface="+mj-lt"/>
              <a:buAutoNum type="arabicPeriod"/>
            </a:pPr>
            <a:r>
              <a:rPr lang="en-US" sz="2000" dirty="0">
                <a:solidFill>
                  <a:srgbClr val="FFFFFF"/>
                </a:solidFill>
              </a:rPr>
              <a:t>Renal Disease Equation: </a:t>
            </a:r>
            <a:r>
              <a:rPr lang="en" sz="2000" dirty="0">
                <a:solidFill>
                  <a:srgbClr val="FFFFFF"/>
                </a:solidFill>
              </a:rPr>
              <a:t>G</a:t>
            </a:r>
            <a:r>
              <a:rPr lang="en-US" sz="2000" dirty="0" err="1">
                <a:solidFill>
                  <a:srgbClr val="FFFFFF"/>
                </a:solidFill>
              </a:rPr>
              <a:t>lomeruler</a:t>
            </a:r>
            <a:r>
              <a:rPr lang="en-US" sz="2000" dirty="0">
                <a:solidFill>
                  <a:srgbClr val="FFFFFF"/>
                </a:solidFill>
              </a:rPr>
              <a:t> Filtration Rate (Measures Kidney Function </a:t>
            </a:r>
          </a:p>
          <a:p>
            <a:pPr marL="558800" lvl="0" indent="-457200" algn="l" rtl="0">
              <a:spcBef>
                <a:spcPts val="0"/>
              </a:spcBef>
              <a:spcAft>
                <a:spcPts val="0"/>
              </a:spcAft>
              <a:buClr>
                <a:srgbClr val="FFFFFF"/>
              </a:buClr>
              <a:buSzPts val="2000"/>
              <a:buFont typeface="+mj-lt"/>
              <a:buAutoNum type="arabicPeriod"/>
            </a:pPr>
            <a:r>
              <a:rPr lang="en-US" sz="2000" b="1" dirty="0">
                <a:solidFill>
                  <a:srgbClr val="FFFFFF"/>
                </a:solidFill>
              </a:rPr>
              <a:t>Pain Levels based on Race</a:t>
            </a:r>
            <a:endParaRPr sz="2000" b="1" dirty="0">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25"/>
        <p:cNvGrpSpPr/>
        <p:nvPr/>
      </p:nvGrpSpPr>
      <p:grpSpPr>
        <a:xfrm>
          <a:off x="0" y="0"/>
          <a:ext cx="0" cy="0"/>
          <a:chOff x="0" y="0"/>
          <a:chExt cx="0" cy="0"/>
        </a:xfrm>
      </p:grpSpPr>
      <p:sp>
        <p:nvSpPr>
          <p:cNvPr id="126" name="Google Shape;126;p26"/>
          <p:cNvSpPr txBox="1">
            <a:spLocks noGrp="1"/>
          </p:cNvSpPr>
          <p:nvPr>
            <p:ph type="ctrTitle"/>
          </p:nvPr>
        </p:nvSpPr>
        <p:spPr>
          <a:xfrm>
            <a:off x="311700" y="107925"/>
            <a:ext cx="8520600" cy="3474300"/>
          </a:xfrm>
          <a:prstGeom prst="rect">
            <a:avLst/>
          </a:prstGeom>
        </p:spPr>
        <p:txBody>
          <a:bodyPr spcFirstLastPara="1" wrap="square" lIns="91425" tIns="91425" rIns="91425" bIns="91425" anchor="ctr" anchorCtr="0">
            <a:noAutofit/>
          </a:bodyPr>
          <a:lstStyle/>
          <a:p>
            <a:r>
              <a:rPr lang="en-US" sz="2700" u="sng" dirty="0">
                <a:latin typeface="Quicksand"/>
              </a:rPr>
              <a:t>What We WIll </a:t>
            </a:r>
            <a:r>
              <a:rPr lang="en-US" sz="2700" u="sng">
                <a:latin typeface="Quicksand"/>
              </a:rPr>
              <a:t>Cover:</a:t>
            </a:r>
            <a:r>
              <a:rPr lang="en-US" sz="2700" u="sng" dirty="0">
                <a:latin typeface="Quicksand"/>
              </a:rPr>
              <a:t/>
            </a:r>
            <a:br>
              <a:rPr lang="en-US" sz="2700" u="sng" dirty="0">
                <a:latin typeface="Quicksand"/>
              </a:rPr>
            </a:br>
            <a:r>
              <a:rPr lang="en-US" sz="2700" dirty="0">
                <a:latin typeface="Quicksand"/>
              </a:rPr>
              <a:t>- Understanding Race -</a:t>
            </a:r>
            <a:br>
              <a:rPr lang="en-US" sz="2700" dirty="0">
                <a:latin typeface="Quicksand"/>
              </a:rPr>
            </a:br>
            <a:r>
              <a:rPr lang="en-US" sz="2700" dirty="0">
                <a:latin typeface="Quicksand"/>
              </a:rPr>
              <a:t>- </a:t>
            </a:r>
            <a:r>
              <a:rPr lang="en-US" sz="2700" dirty="0">
                <a:latin typeface="Quicksand"/>
                <a:sym typeface="Arial"/>
              </a:rPr>
              <a:t>History of </a:t>
            </a:r>
            <a:r>
              <a:rPr lang="en-US" sz="2700" dirty="0" err="1">
                <a:latin typeface="Quicksand"/>
                <a:sym typeface="Arial"/>
              </a:rPr>
              <a:t>Racialized</a:t>
            </a:r>
            <a:r>
              <a:rPr lang="en-US" sz="2700" dirty="0">
                <a:latin typeface="Quicksand"/>
                <a:sym typeface="Arial"/>
              </a:rPr>
              <a:t> Medicine -</a:t>
            </a:r>
            <a:br>
              <a:rPr lang="en-US" sz="2700" dirty="0">
                <a:latin typeface="Quicksand"/>
                <a:sym typeface="Arial"/>
              </a:rPr>
            </a:br>
            <a:r>
              <a:rPr lang="en-US" sz="2700" dirty="0">
                <a:latin typeface="Quicksand"/>
                <a:sym typeface="Arial"/>
              </a:rPr>
              <a:t>- Contemporary </a:t>
            </a:r>
            <a:r>
              <a:rPr lang="en-US" sz="2700" dirty="0" err="1">
                <a:latin typeface="Quicksand"/>
                <a:sym typeface="Arial"/>
              </a:rPr>
              <a:t>Racialized</a:t>
            </a:r>
            <a:r>
              <a:rPr lang="en-US" sz="2700" dirty="0">
                <a:latin typeface="Quicksand"/>
                <a:sym typeface="Arial"/>
              </a:rPr>
              <a:t> Medicine -</a:t>
            </a:r>
            <a:br>
              <a:rPr lang="en-US" sz="2700" dirty="0">
                <a:latin typeface="Quicksand"/>
                <a:sym typeface="Arial"/>
              </a:rPr>
            </a:br>
            <a:r>
              <a:rPr lang="en-US" sz="2700" dirty="0">
                <a:latin typeface="Quicksand"/>
                <a:sym typeface="Arial"/>
              </a:rPr>
              <a:t>- How Do We Get Better?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57"/>
        <p:cNvGrpSpPr/>
        <p:nvPr/>
      </p:nvGrpSpPr>
      <p:grpSpPr>
        <a:xfrm>
          <a:off x="0" y="0"/>
          <a:ext cx="0" cy="0"/>
          <a:chOff x="0" y="0"/>
          <a:chExt cx="0" cy="0"/>
        </a:xfrm>
      </p:grpSpPr>
      <p:pic>
        <p:nvPicPr>
          <p:cNvPr id="2" name="Picture 2">
            <a:extLst>
              <a:ext uri="{FF2B5EF4-FFF2-40B4-BE49-F238E27FC236}">
                <a16:creationId xmlns:a16="http://schemas.microsoft.com/office/drawing/2014/main" xmlns="" id="{EABBC660-E105-AA48-807C-F22B0264D9C1}"/>
              </a:ext>
            </a:extLst>
          </p:cNvPr>
          <p:cNvPicPr>
            <a:picLocks noChangeAspect="1"/>
          </p:cNvPicPr>
          <p:nvPr/>
        </p:nvPicPr>
        <p:blipFill rotWithShape="1">
          <a:blip r:embed="rId3"/>
          <a:srcRect b="69322"/>
          <a:stretch/>
        </p:blipFill>
        <p:spPr>
          <a:xfrm>
            <a:off x="0" y="1348131"/>
            <a:ext cx="9257835" cy="2573703"/>
          </a:xfrm>
          <a:prstGeom prst="rect">
            <a:avLst/>
          </a:prstGeom>
        </p:spPr>
      </p:pic>
      <p:pic>
        <p:nvPicPr>
          <p:cNvPr id="4" name="Picture 4">
            <a:extLst>
              <a:ext uri="{FF2B5EF4-FFF2-40B4-BE49-F238E27FC236}">
                <a16:creationId xmlns:a16="http://schemas.microsoft.com/office/drawing/2014/main" xmlns="" id="{B38BC627-88D6-A942-8F8D-41637280207F}"/>
              </a:ext>
            </a:extLst>
          </p:cNvPr>
          <p:cNvPicPr>
            <a:picLocks noChangeAspect="1"/>
          </p:cNvPicPr>
          <p:nvPr/>
        </p:nvPicPr>
        <p:blipFill>
          <a:blip r:embed="rId4"/>
          <a:stretch>
            <a:fillRect/>
          </a:stretch>
        </p:blipFill>
        <p:spPr>
          <a:xfrm>
            <a:off x="886576" y="0"/>
            <a:ext cx="7370848" cy="5143500"/>
          </a:xfrm>
          <a:prstGeom prst="rect">
            <a:avLst/>
          </a:prstGeom>
        </p:spPr>
      </p:pic>
      <p:sp>
        <p:nvSpPr>
          <p:cNvPr id="3" name="Speech Bubble: Rectangle 2">
            <a:extLst>
              <a:ext uri="{FF2B5EF4-FFF2-40B4-BE49-F238E27FC236}">
                <a16:creationId xmlns:a16="http://schemas.microsoft.com/office/drawing/2014/main" xmlns="" id="{F8698387-088A-C246-B08E-78A8EAD46216}"/>
              </a:ext>
            </a:extLst>
          </p:cNvPr>
          <p:cNvSpPr/>
          <p:nvPr/>
        </p:nvSpPr>
        <p:spPr>
          <a:xfrm>
            <a:off x="2752724" y="2889250"/>
            <a:ext cx="2319338" cy="507103"/>
          </a:xfrm>
          <a:prstGeom prst="wedgeRectCallout">
            <a:avLst>
              <a:gd name="adj1" fmla="val -28020"/>
              <a:gd name="adj2" fmla="val 891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Samuel Cartwright, Again!</a:t>
            </a:r>
          </a:p>
        </p:txBody>
      </p:sp>
    </p:spTree>
    <p:extLst>
      <p:ext uri="{BB962C8B-B14F-4D97-AF65-F5344CB8AC3E}">
        <p14:creationId xmlns:p14="http://schemas.microsoft.com/office/powerpoint/2010/main" val="110719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57"/>
        <p:cNvGrpSpPr/>
        <p:nvPr/>
      </p:nvGrpSpPr>
      <p:grpSpPr>
        <a:xfrm>
          <a:off x="0" y="0"/>
          <a:ext cx="0" cy="0"/>
          <a:chOff x="0" y="0"/>
          <a:chExt cx="0" cy="0"/>
        </a:xfrm>
      </p:grpSpPr>
      <p:sp>
        <p:nvSpPr>
          <p:cNvPr id="158" name="Google Shape;158;p30"/>
          <p:cNvSpPr txBox="1"/>
          <p:nvPr/>
        </p:nvSpPr>
        <p:spPr>
          <a:xfrm>
            <a:off x="682200" y="-9"/>
            <a:ext cx="7779600" cy="1760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i="1" u="sng">
                <a:solidFill>
                  <a:schemeClr val="lt1"/>
                </a:solidFill>
              </a:rPr>
              <a:t>Samuel A. Cartwright, MD</a:t>
            </a:r>
            <a:r>
              <a:rPr lang="en" sz="1800">
                <a:solidFill>
                  <a:schemeClr val="lt1"/>
                </a:solidFill>
              </a:rPr>
              <a:t> (1793 - 1863)</a:t>
            </a:r>
            <a:r>
              <a:rPr lang="en" sz="1600">
                <a:solidFill>
                  <a:schemeClr val="lt1"/>
                </a:solidFill>
              </a:rPr>
              <a:t> </a:t>
            </a:r>
            <a:endParaRPr sz="1600">
              <a:solidFill>
                <a:schemeClr val="lt1"/>
              </a:solidFill>
            </a:endParaRPr>
          </a:p>
          <a:p>
            <a:pPr marL="0" lvl="0" indent="0" algn="ctr" rtl="0">
              <a:spcBef>
                <a:spcPts val="0"/>
              </a:spcBef>
              <a:spcAft>
                <a:spcPts val="0"/>
              </a:spcAft>
              <a:buNone/>
            </a:pPr>
            <a:r>
              <a:rPr lang="en" sz="1600">
                <a:solidFill>
                  <a:schemeClr val="lt1"/>
                </a:solidFill>
              </a:rPr>
              <a:t>Physician: Psychiatrist/Surgeon </a:t>
            </a:r>
            <a:endParaRPr sz="1600">
              <a:solidFill>
                <a:schemeClr val="lt1"/>
              </a:solidFill>
            </a:endParaRPr>
          </a:p>
          <a:p>
            <a:pPr marL="0" lvl="0" indent="0" algn="ctr" rtl="0">
              <a:spcBef>
                <a:spcPts val="0"/>
              </a:spcBef>
              <a:spcAft>
                <a:spcPts val="0"/>
              </a:spcAft>
              <a:buNone/>
            </a:pPr>
            <a:r>
              <a:rPr lang="en" sz="1600">
                <a:solidFill>
                  <a:schemeClr val="lt1"/>
                </a:solidFill>
              </a:rPr>
              <a:t>Attended Univ. Of Pennsylvania School of Medicine</a:t>
            </a:r>
            <a:endParaRPr sz="1600">
              <a:solidFill>
                <a:schemeClr val="lt1"/>
              </a:solidFill>
            </a:endParaRPr>
          </a:p>
          <a:p>
            <a:pPr marL="0" lvl="0" indent="0" algn="ctr" rtl="0">
              <a:spcBef>
                <a:spcPts val="0"/>
              </a:spcBef>
              <a:spcAft>
                <a:spcPts val="0"/>
              </a:spcAft>
              <a:buNone/>
            </a:pPr>
            <a:r>
              <a:rPr lang="en" sz="1600">
                <a:solidFill>
                  <a:schemeClr val="lt1"/>
                </a:solidFill>
              </a:rPr>
              <a:t>Studied and was apprentice to Dr. Benjamin Rush</a:t>
            </a:r>
            <a:endParaRPr sz="1600">
              <a:solidFill>
                <a:schemeClr val="lt1"/>
              </a:solidFill>
            </a:endParaRPr>
          </a:p>
          <a:p>
            <a:pPr marL="0" lvl="0" indent="0" algn="ctr" rtl="0">
              <a:spcBef>
                <a:spcPts val="0"/>
              </a:spcBef>
              <a:spcAft>
                <a:spcPts val="0"/>
              </a:spcAft>
              <a:buNone/>
            </a:pPr>
            <a:r>
              <a:rPr lang="en" sz="1600">
                <a:solidFill>
                  <a:schemeClr val="lt1"/>
                </a:solidFill>
              </a:rPr>
              <a:t>Publications: </a:t>
            </a:r>
            <a:r>
              <a:rPr lang="en" sz="1600" i="1">
                <a:solidFill>
                  <a:schemeClr val="lt1"/>
                </a:solidFill>
              </a:rPr>
              <a:t>Report On The Diseases And Physical Peculiarities Of the Negro Race</a:t>
            </a:r>
            <a:r>
              <a:rPr lang="en" sz="1600">
                <a:solidFill>
                  <a:schemeClr val="lt1"/>
                </a:solidFill>
              </a:rPr>
              <a:t> (1851)</a:t>
            </a:r>
            <a:endParaRPr sz="1600">
              <a:solidFill>
                <a:schemeClr val="lt1"/>
              </a:solidFill>
            </a:endParaRPr>
          </a:p>
          <a:p>
            <a:pPr marL="0" lvl="0" indent="0" algn="ctr" rtl="0">
              <a:spcBef>
                <a:spcPts val="0"/>
              </a:spcBef>
              <a:spcAft>
                <a:spcPts val="0"/>
              </a:spcAft>
              <a:buNone/>
            </a:pPr>
            <a:endParaRPr sz="1800" b="1">
              <a:solidFill>
                <a:schemeClr val="lt1"/>
              </a:solidFill>
            </a:endParaRPr>
          </a:p>
          <a:p>
            <a:pPr marL="0" lvl="0" indent="0" algn="ctr" rtl="0">
              <a:spcBef>
                <a:spcPts val="0"/>
              </a:spcBef>
              <a:spcAft>
                <a:spcPts val="0"/>
              </a:spcAft>
              <a:buNone/>
            </a:pPr>
            <a:endParaRPr sz="1800" b="1">
              <a:solidFill>
                <a:schemeClr val="lt1"/>
              </a:solidFill>
            </a:endParaRPr>
          </a:p>
        </p:txBody>
      </p:sp>
      <p:sp>
        <p:nvSpPr>
          <p:cNvPr id="159" name="Google Shape;159;p30"/>
          <p:cNvSpPr txBox="1"/>
          <p:nvPr/>
        </p:nvSpPr>
        <p:spPr>
          <a:xfrm>
            <a:off x="206850" y="1333604"/>
            <a:ext cx="8730300" cy="416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600" b="1" dirty="0">
              <a:solidFill>
                <a:srgbClr val="FFFFFF"/>
              </a:solidFill>
            </a:endParaRPr>
          </a:p>
          <a:p>
            <a:pPr marL="0" lvl="0" indent="0" algn="l" rtl="0">
              <a:spcBef>
                <a:spcPts val="0"/>
              </a:spcBef>
              <a:spcAft>
                <a:spcPts val="0"/>
              </a:spcAft>
              <a:buNone/>
            </a:pPr>
            <a:endParaRPr sz="1600" b="1" dirty="0">
              <a:solidFill>
                <a:srgbClr val="FFFFFF"/>
              </a:solidFill>
            </a:endParaRPr>
          </a:p>
          <a:p>
            <a:pPr marL="0" lvl="0" indent="0" algn="l" rtl="0">
              <a:spcBef>
                <a:spcPts val="0"/>
              </a:spcBef>
              <a:spcAft>
                <a:spcPts val="0"/>
              </a:spcAft>
              <a:buNone/>
            </a:pPr>
            <a:r>
              <a:rPr lang="en" sz="1600" b="1" i="1" dirty="0">
                <a:solidFill>
                  <a:srgbClr val="FFFFFF"/>
                </a:solidFill>
              </a:rPr>
              <a:t>Created the pseudo-Disease, </a:t>
            </a:r>
            <a:r>
              <a:rPr lang="en" sz="1600" b="1" i="1" u="sng" dirty="0" err="1">
                <a:solidFill>
                  <a:srgbClr val="FFFFFF"/>
                </a:solidFill>
              </a:rPr>
              <a:t>Drapetomania</a:t>
            </a:r>
            <a:r>
              <a:rPr lang="en" sz="1600" b="1" dirty="0">
                <a:solidFill>
                  <a:srgbClr val="FFFFFF"/>
                </a:solidFill>
              </a:rPr>
              <a:t>: “The [psychological] disease causing negroes to run away.” “If the white man attempts to oppose the Deity’s will, by trying to make the negro anything else than ‘the submissive knee-bender,’ the negro will run away.” </a:t>
            </a:r>
            <a:r>
              <a:rPr lang="en" sz="1600" b="1" u="sng" dirty="0">
                <a:solidFill>
                  <a:srgbClr val="FFFFFF"/>
                </a:solidFill>
              </a:rPr>
              <a:t>Prescription:</a:t>
            </a:r>
            <a:r>
              <a:rPr lang="en" sz="1600" b="1" dirty="0">
                <a:solidFill>
                  <a:srgbClr val="FFFFFF"/>
                </a:solidFill>
              </a:rPr>
              <a:t> “Whipping them out of it.” </a:t>
            </a:r>
            <a:r>
              <a:rPr lang="en" sz="1300" dirty="0">
                <a:solidFill>
                  <a:srgbClr val="FFFFFF"/>
                </a:solidFill>
              </a:rPr>
              <a:t>(Source: “Report on The Diseases And Physical Peculiarities of the Negro Race” 1851)</a:t>
            </a:r>
            <a:endParaRPr sz="1300" dirty="0">
              <a:solidFill>
                <a:srgbClr val="FFFFFF"/>
              </a:solidFill>
            </a:endParaRPr>
          </a:p>
          <a:p>
            <a:pPr marL="0" lvl="0" indent="0" algn="l" rtl="0">
              <a:spcBef>
                <a:spcPts val="0"/>
              </a:spcBef>
              <a:spcAft>
                <a:spcPts val="0"/>
              </a:spcAft>
              <a:buNone/>
            </a:pPr>
            <a:endParaRPr sz="1600" b="1" dirty="0">
              <a:solidFill>
                <a:srgbClr val="FFFFFF"/>
              </a:solidFill>
            </a:endParaRPr>
          </a:p>
          <a:p>
            <a:pPr marL="0" lvl="0" indent="0" algn="l" rtl="0">
              <a:spcBef>
                <a:spcPts val="0"/>
              </a:spcBef>
              <a:spcAft>
                <a:spcPts val="0"/>
              </a:spcAft>
              <a:buNone/>
            </a:pPr>
            <a:r>
              <a:rPr lang="en-US" sz="1600" b="1" dirty="0">
                <a:solidFill>
                  <a:srgbClr val="FFFFFF"/>
                </a:solidFill>
              </a:rPr>
              <a:t>Created a second</a:t>
            </a:r>
            <a:r>
              <a:rPr lang="en" sz="1600" b="1" dirty="0">
                <a:solidFill>
                  <a:srgbClr val="FFFFFF"/>
                </a:solidFill>
              </a:rPr>
              <a:t> pseudo-disease, </a:t>
            </a:r>
            <a:r>
              <a:rPr lang="en" sz="1600" b="1" i="1" u="sng" dirty="0" err="1">
                <a:solidFill>
                  <a:srgbClr val="FFFFFF"/>
                </a:solidFill>
              </a:rPr>
              <a:t>Dysaethesia</a:t>
            </a:r>
            <a:r>
              <a:rPr lang="en" sz="1600" b="1" i="1" u="sng" dirty="0">
                <a:solidFill>
                  <a:srgbClr val="FFFFFF"/>
                </a:solidFill>
              </a:rPr>
              <a:t> </a:t>
            </a:r>
            <a:r>
              <a:rPr lang="en" sz="1600" b="1" i="1" u="sng" dirty="0" err="1">
                <a:solidFill>
                  <a:srgbClr val="FFFFFF"/>
                </a:solidFill>
              </a:rPr>
              <a:t>Aethiopica</a:t>
            </a:r>
            <a:r>
              <a:rPr lang="en" sz="1600" b="1" i="1" dirty="0">
                <a:solidFill>
                  <a:srgbClr val="FFFFFF"/>
                </a:solidFill>
              </a:rPr>
              <a:t>, </a:t>
            </a:r>
            <a:r>
              <a:rPr lang="en" sz="1600" b="1" dirty="0">
                <a:solidFill>
                  <a:srgbClr val="FFFFFF"/>
                </a:solidFill>
              </a:rPr>
              <a:t>aka “Rascality”:  “From the careless movements of the individuals affected with the complaint, they are apt to do much mischief, which appears as if intentional, but is mostly owing to the stupidness of mind and </a:t>
            </a:r>
            <a:r>
              <a:rPr lang="en" sz="1600" b="1" u="sng" dirty="0">
                <a:solidFill>
                  <a:srgbClr val="FFFFFF"/>
                </a:solidFill>
              </a:rPr>
              <a:t>insensibility of the nerves</a:t>
            </a:r>
            <a:r>
              <a:rPr lang="en" sz="1600" b="1" dirty="0">
                <a:solidFill>
                  <a:srgbClr val="FFFFFF"/>
                </a:solidFill>
              </a:rPr>
              <a:t> induced by the disease."</a:t>
            </a:r>
            <a:r>
              <a:rPr lang="en-US" sz="1600" b="1" dirty="0">
                <a:solidFill>
                  <a:srgbClr val="FFFFFF"/>
                </a:solidFill>
              </a:rPr>
              <a:t> </a:t>
            </a:r>
            <a:endParaRPr sz="1600" b="1" dirty="0">
              <a:solidFill>
                <a:srgbClr val="FFFFFF"/>
              </a:solidFill>
            </a:endParaRPr>
          </a:p>
          <a:p>
            <a:pPr marL="0" lvl="0" indent="0" algn="l" rtl="0">
              <a:spcBef>
                <a:spcPts val="0"/>
              </a:spcBef>
              <a:spcAft>
                <a:spcPts val="0"/>
              </a:spcAft>
              <a:buNone/>
            </a:pPr>
            <a:r>
              <a:rPr lang="en" sz="1300" dirty="0">
                <a:solidFill>
                  <a:schemeClr val="lt1"/>
                </a:solidFill>
              </a:rPr>
              <a:t>(Source: “Report on The Diseases And Physical Peculiarities of the Negro Race” 1851)</a:t>
            </a:r>
            <a:endParaRPr sz="1300" b="1" dirty="0">
              <a:solidFill>
                <a:srgbClr val="FFFFFF"/>
              </a:solidFill>
            </a:endParaRPr>
          </a:p>
        </p:txBody>
      </p:sp>
    </p:spTree>
    <p:extLst>
      <p:ext uri="{BB962C8B-B14F-4D97-AF65-F5344CB8AC3E}">
        <p14:creationId xmlns:p14="http://schemas.microsoft.com/office/powerpoint/2010/main" val="992400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57"/>
        <p:cNvGrpSpPr/>
        <p:nvPr/>
      </p:nvGrpSpPr>
      <p:grpSpPr>
        <a:xfrm>
          <a:off x="0" y="0"/>
          <a:ext cx="0" cy="0"/>
          <a:chOff x="0" y="0"/>
          <a:chExt cx="0" cy="0"/>
        </a:xfrm>
      </p:grpSpPr>
      <p:pic>
        <p:nvPicPr>
          <p:cNvPr id="6" name="Picture 6">
            <a:extLst>
              <a:ext uri="{FF2B5EF4-FFF2-40B4-BE49-F238E27FC236}">
                <a16:creationId xmlns:a16="http://schemas.microsoft.com/office/drawing/2014/main" xmlns="" id="{B4E712B8-CA10-8B44-B39F-DD05B3F8FA88}"/>
              </a:ext>
            </a:extLst>
          </p:cNvPr>
          <p:cNvPicPr>
            <a:picLocks noChangeAspect="1"/>
          </p:cNvPicPr>
          <p:nvPr/>
        </p:nvPicPr>
        <p:blipFill rotWithShape="1">
          <a:blip r:embed="rId3"/>
          <a:srcRect l="10586" t="-1" r="10732" b="22656"/>
          <a:stretch/>
        </p:blipFill>
        <p:spPr>
          <a:xfrm>
            <a:off x="1145164" y="0"/>
            <a:ext cx="6974899" cy="5143500"/>
          </a:xfrm>
          <a:prstGeom prst="rect">
            <a:avLst/>
          </a:prstGeom>
        </p:spPr>
      </p:pic>
      <mc:AlternateContent xmlns:mc="http://schemas.openxmlformats.org/markup-compatibility/2006" xmlns:p14="http://schemas.microsoft.com/office/powerpoint/2010/main">
        <mc:Choice Requires="p14">
          <p:contentPart p14:bwMode="auto" r:id="rId4">
            <p14:nvContentPartPr>
              <p14:cNvPr id="18" name="Ink 18">
                <a:extLst>
                  <a:ext uri="{FF2B5EF4-FFF2-40B4-BE49-F238E27FC236}">
                    <a16:creationId xmlns:a16="http://schemas.microsoft.com/office/drawing/2014/main" xmlns="" id="{3EB7F27B-8863-A546-898E-F377EBCB2DFC}"/>
                  </a:ext>
                </a:extLst>
              </p14:cNvPr>
              <p14:cNvContentPartPr/>
              <p14:nvPr/>
            </p14:nvContentPartPr>
            <p14:xfrm>
              <a:off x="2285650" y="2214455"/>
              <a:ext cx="3405600" cy="360"/>
            </p14:xfrm>
          </p:contentPart>
        </mc:Choice>
        <mc:Fallback xmlns="">
          <p:pic>
            <p:nvPicPr>
              <p:cNvPr id="18" name="Ink 18">
                <a:extLst>
                  <a:ext uri="{FF2B5EF4-FFF2-40B4-BE49-F238E27FC236}">
                    <a16:creationId xmlns:a16="http://schemas.microsoft.com/office/drawing/2014/main" id="{3EB7F27B-8863-A546-898E-F377EBCB2DFC}"/>
                  </a:ext>
                </a:extLst>
              </p:cNvPr>
              <p:cNvPicPr/>
              <p:nvPr/>
            </p:nvPicPr>
            <p:blipFill>
              <a:blip r:embed="rId5"/>
              <a:stretch>
                <a:fillRect/>
              </a:stretch>
            </p:blipFill>
            <p:spPr>
              <a:xfrm>
                <a:off x="2268010" y="2196455"/>
                <a:ext cx="34412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0" name="Ink 19">
                <a:extLst>
                  <a:ext uri="{FF2B5EF4-FFF2-40B4-BE49-F238E27FC236}">
                    <a16:creationId xmlns:a16="http://schemas.microsoft.com/office/drawing/2014/main" xmlns="" id="{A45C2146-B63F-2B4A-9FCC-216A2984C233}"/>
                  </a:ext>
                </a:extLst>
              </p14:cNvPr>
              <p14:cNvContentPartPr/>
              <p14:nvPr/>
            </p14:nvContentPartPr>
            <p14:xfrm>
              <a:off x="1682650" y="2636015"/>
              <a:ext cx="5862240" cy="7200"/>
            </p14:xfrm>
          </p:contentPart>
        </mc:Choice>
        <mc:Fallback xmlns="">
          <p:pic>
            <p:nvPicPr>
              <p:cNvPr id="20" name="Ink 19">
                <a:extLst>
                  <a:ext uri="{FF2B5EF4-FFF2-40B4-BE49-F238E27FC236}">
                    <a16:creationId xmlns:a16="http://schemas.microsoft.com/office/drawing/2014/main" id="{A45C2146-B63F-2B4A-9FCC-216A2984C233}"/>
                  </a:ext>
                </a:extLst>
              </p:cNvPr>
              <p:cNvPicPr/>
              <p:nvPr/>
            </p:nvPicPr>
            <p:blipFill>
              <a:blip r:embed="rId7"/>
              <a:stretch>
                <a:fillRect/>
              </a:stretch>
            </p:blipFill>
            <p:spPr>
              <a:xfrm>
                <a:off x="1664650" y="2618015"/>
                <a:ext cx="589788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1" name="Ink 20">
                <a:extLst>
                  <a:ext uri="{FF2B5EF4-FFF2-40B4-BE49-F238E27FC236}">
                    <a16:creationId xmlns:a16="http://schemas.microsoft.com/office/drawing/2014/main" xmlns="" id="{4A9779CB-85BF-0E40-9216-FD0A8DE7DBED}"/>
                  </a:ext>
                </a:extLst>
              </p14:cNvPr>
              <p14:cNvContentPartPr/>
              <p14:nvPr/>
            </p14:nvContentPartPr>
            <p14:xfrm>
              <a:off x="4321810" y="3080615"/>
              <a:ext cx="3600000" cy="7200"/>
            </p14:xfrm>
          </p:contentPart>
        </mc:Choice>
        <mc:Fallback xmlns="">
          <p:pic>
            <p:nvPicPr>
              <p:cNvPr id="21" name="Ink 20">
                <a:extLst>
                  <a:ext uri="{FF2B5EF4-FFF2-40B4-BE49-F238E27FC236}">
                    <a16:creationId xmlns:a16="http://schemas.microsoft.com/office/drawing/2014/main" id="{4A9779CB-85BF-0E40-9216-FD0A8DE7DBED}"/>
                  </a:ext>
                </a:extLst>
              </p:cNvPr>
              <p:cNvPicPr/>
              <p:nvPr/>
            </p:nvPicPr>
            <p:blipFill>
              <a:blip r:embed="rId9"/>
              <a:stretch>
                <a:fillRect/>
              </a:stretch>
            </p:blipFill>
            <p:spPr>
              <a:xfrm>
                <a:off x="4303810" y="3062615"/>
                <a:ext cx="363564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2" name="Ink 21">
                <a:extLst>
                  <a:ext uri="{FF2B5EF4-FFF2-40B4-BE49-F238E27FC236}">
                    <a16:creationId xmlns:a16="http://schemas.microsoft.com/office/drawing/2014/main" xmlns="" id="{A25BA2D1-F524-3A44-BCF6-A375E53EE757}"/>
                  </a:ext>
                </a:extLst>
              </p14:cNvPr>
              <p14:cNvContentPartPr/>
              <p14:nvPr/>
            </p14:nvContentPartPr>
            <p14:xfrm>
              <a:off x="1694530" y="3497135"/>
              <a:ext cx="3925440" cy="7200"/>
            </p14:xfrm>
          </p:contentPart>
        </mc:Choice>
        <mc:Fallback xmlns="">
          <p:pic>
            <p:nvPicPr>
              <p:cNvPr id="22" name="Ink 21">
                <a:extLst>
                  <a:ext uri="{FF2B5EF4-FFF2-40B4-BE49-F238E27FC236}">
                    <a16:creationId xmlns:a16="http://schemas.microsoft.com/office/drawing/2014/main" id="{A25BA2D1-F524-3A44-BCF6-A375E53EE757}"/>
                  </a:ext>
                </a:extLst>
              </p:cNvPr>
              <p:cNvPicPr/>
              <p:nvPr/>
            </p:nvPicPr>
            <p:blipFill>
              <a:blip r:embed="rId11"/>
              <a:stretch>
                <a:fillRect/>
              </a:stretch>
            </p:blipFill>
            <p:spPr>
              <a:xfrm>
                <a:off x="1676530" y="3479495"/>
                <a:ext cx="396108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3" name="Ink 22">
                <a:extLst>
                  <a:ext uri="{FF2B5EF4-FFF2-40B4-BE49-F238E27FC236}">
                    <a16:creationId xmlns:a16="http://schemas.microsoft.com/office/drawing/2014/main" xmlns="" id="{BB920801-53C3-AB49-BB42-B79E58295EA9}"/>
                  </a:ext>
                </a:extLst>
              </p14:cNvPr>
              <p14:cNvContentPartPr/>
              <p14:nvPr/>
            </p14:nvContentPartPr>
            <p14:xfrm>
              <a:off x="2623330" y="4334495"/>
              <a:ext cx="4858200" cy="7200"/>
            </p14:xfrm>
          </p:contentPart>
        </mc:Choice>
        <mc:Fallback xmlns="">
          <p:pic>
            <p:nvPicPr>
              <p:cNvPr id="23" name="Ink 22">
                <a:extLst>
                  <a:ext uri="{FF2B5EF4-FFF2-40B4-BE49-F238E27FC236}">
                    <a16:creationId xmlns:a16="http://schemas.microsoft.com/office/drawing/2014/main" id="{BB920801-53C3-AB49-BB42-B79E58295EA9}"/>
                  </a:ext>
                </a:extLst>
              </p:cNvPr>
              <p:cNvPicPr/>
              <p:nvPr/>
            </p:nvPicPr>
            <p:blipFill>
              <a:blip r:embed="rId13"/>
              <a:stretch>
                <a:fillRect/>
              </a:stretch>
            </p:blipFill>
            <p:spPr>
              <a:xfrm>
                <a:off x="2605330" y="4316855"/>
                <a:ext cx="489384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4" name="Ink 23">
                <a:extLst>
                  <a:ext uri="{FF2B5EF4-FFF2-40B4-BE49-F238E27FC236}">
                    <a16:creationId xmlns:a16="http://schemas.microsoft.com/office/drawing/2014/main" xmlns="" id="{7F8366A5-BE75-7F4A-962D-1704DF67E827}"/>
                  </a:ext>
                </a:extLst>
              </p14:cNvPr>
              <p14:cNvContentPartPr/>
              <p14:nvPr/>
            </p14:nvContentPartPr>
            <p14:xfrm>
              <a:off x="1749970" y="4731575"/>
              <a:ext cx="5957280" cy="7200"/>
            </p14:xfrm>
          </p:contentPart>
        </mc:Choice>
        <mc:Fallback xmlns="">
          <p:pic>
            <p:nvPicPr>
              <p:cNvPr id="24" name="Ink 23">
                <a:extLst>
                  <a:ext uri="{FF2B5EF4-FFF2-40B4-BE49-F238E27FC236}">
                    <a16:creationId xmlns:a16="http://schemas.microsoft.com/office/drawing/2014/main" id="{7F8366A5-BE75-7F4A-962D-1704DF67E827}"/>
                  </a:ext>
                </a:extLst>
              </p:cNvPr>
              <p:cNvPicPr/>
              <p:nvPr/>
            </p:nvPicPr>
            <p:blipFill>
              <a:blip r:embed="rId15"/>
              <a:stretch>
                <a:fillRect/>
              </a:stretch>
            </p:blipFill>
            <p:spPr>
              <a:xfrm>
                <a:off x="1732330" y="4713575"/>
                <a:ext cx="59929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5" name="Ink 24">
                <a:extLst>
                  <a:ext uri="{FF2B5EF4-FFF2-40B4-BE49-F238E27FC236}">
                    <a16:creationId xmlns:a16="http://schemas.microsoft.com/office/drawing/2014/main" xmlns="" id="{52CA5679-1CEF-834F-ABCA-EAE59A0649EE}"/>
                  </a:ext>
                </a:extLst>
              </p14:cNvPr>
              <p14:cNvContentPartPr/>
              <p14:nvPr/>
            </p14:nvContentPartPr>
            <p14:xfrm>
              <a:off x="1694530" y="5148095"/>
              <a:ext cx="2849760" cy="7200"/>
            </p14:xfrm>
          </p:contentPart>
        </mc:Choice>
        <mc:Fallback xmlns="">
          <p:pic>
            <p:nvPicPr>
              <p:cNvPr id="25" name="Ink 24">
                <a:extLst>
                  <a:ext uri="{FF2B5EF4-FFF2-40B4-BE49-F238E27FC236}">
                    <a16:creationId xmlns:a16="http://schemas.microsoft.com/office/drawing/2014/main" id="{52CA5679-1CEF-834F-ABCA-EAE59A0649EE}"/>
                  </a:ext>
                </a:extLst>
              </p:cNvPr>
              <p:cNvPicPr/>
              <p:nvPr/>
            </p:nvPicPr>
            <p:blipFill>
              <a:blip r:embed="rId17"/>
              <a:stretch>
                <a:fillRect/>
              </a:stretch>
            </p:blipFill>
            <p:spPr>
              <a:xfrm>
                <a:off x="1676530" y="5130455"/>
                <a:ext cx="2885400" cy="42840"/>
              </a:xfrm>
              <a:prstGeom prst="rect">
                <a:avLst/>
              </a:prstGeom>
            </p:spPr>
          </p:pic>
        </mc:Fallback>
      </mc:AlternateContent>
    </p:spTree>
    <p:extLst>
      <p:ext uri="{BB962C8B-B14F-4D97-AF65-F5344CB8AC3E}">
        <p14:creationId xmlns:p14="http://schemas.microsoft.com/office/powerpoint/2010/main" val="8232255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342"/>
        <p:cNvGrpSpPr/>
        <p:nvPr/>
      </p:nvGrpSpPr>
      <p:grpSpPr>
        <a:xfrm>
          <a:off x="0" y="0"/>
          <a:ext cx="0" cy="0"/>
          <a:chOff x="0" y="0"/>
          <a:chExt cx="0" cy="0"/>
        </a:xfrm>
      </p:grpSpPr>
      <p:pic>
        <p:nvPicPr>
          <p:cNvPr id="3" name="Picture 3">
            <a:extLst>
              <a:ext uri="{FF2B5EF4-FFF2-40B4-BE49-F238E27FC236}">
                <a16:creationId xmlns:a16="http://schemas.microsoft.com/office/drawing/2014/main" xmlns="" id="{BC976D8D-4726-004C-BFD3-848B40E8E3EB}"/>
              </a:ext>
            </a:extLst>
          </p:cNvPr>
          <p:cNvPicPr>
            <a:picLocks noChangeAspect="1"/>
          </p:cNvPicPr>
          <p:nvPr/>
        </p:nvPicPr>
        <p:blipFill>
          <a:blip r:embed="rId3"/>
          <a:stretch>
            <a:fillRect/>
          </a:stretch>
        </p:blipFill>
        <p:spPr>
          <a:xfrm>
            <a:off x="0" y="1591968"/>
            <a:ext cx="9144000" cy="1959563"/>
          </a:xfrm>
          <a:prstGeom prst="rect">
            <a:avLst/>
          </a:prstGeom>
        </p:spPr>
      </p:pic>
      <p:pic>
        <p:nvPicPr>
          <p:cNvPr id="5" name="Picture 5">
            <a:extLst>
              <a:ext uri="{FF2B5EF4-FFF2-40B4-BE49-F238E27FC236}">
                <a16:creationId xmlns:a16="http://schemas.microsoft.com/office/drawing/2014/main" xmlns="" id="{895FA8E6-2394-3741-B75D-8467080AEE0F}"/>
              </a:ext>
            </a:extLst>
          </p:cNvPr>
          <p:cNvPicPr>
            <a:picLocks noChangeAspect="1"/>
          </p:cNvPicPr>
          <p:nvPr/>
        </p:nvPicPr>
        <p:blipFill>
          <a:blip r:embed="rId4"/>
          <a:stretch>
            <a:fillRect/>
          </a:stretch>
        </p:blipFill>
        <p:spPr>
          <a:xfrm>
            <a:off x="1704247" y="274556"/>
            <a:ext cx="5735505" cy="4594388"/>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2"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Scale>
                                      <p:cBhvr>
                                        <p:cTn id="11"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5"/>
                                        </p:tgtEl>
                                        <p:attrNameLst>
                                          <p:attrName>ppt_x</p:attrName>
                                          <p:attrName>ppt_y</p:attrName>
                                        </p:attrNameLst>
                                      </p:cBhvr>
                                    </p:animMotion>
                                    <p:animEffect transition="in" filter="fade">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35"/>
        <p:cNvGrpSpPr/>
        <p:nvPr/>
      </p:nvGrpSpPr>
      <p:grpSpPr>
        <a:xfrm>
          <a:off x="0" y="0"/>
          <a:ext cx="0" cy="0"/>
          <a:chOff x="0" y="0"/>
          <a:chExt cx="0" cy="0"/>
        </a:xfrm>
      </p:grpSpPr>
      <p:sp>
        <p:nvSpPr>
          <p:cNvPr id="136" name="Google Shape;136;p28"/>
          <p:cNvSpPr txBox="1">
            <a:spLocks noGrp="1"/>
          </p:cNvSpPr>
          <p:nvPr>
            <p:ph type="title"/>
          </p:nvPr>
        </p:nvSpPr>
        <p:spPr>
          <a:xfrm>
            <a:off x="2802750" y="802500"/>
            <a:ext cx="3538500" cy="3538500"/>
          </a:xfrm>
          <a:prstGeom prst="rect">
            <a:avLst/>
          </a:prstGeom>
        </p:spPr>
        <p:txBody>
          <a:bodyPr spcFirstLastPara="1" wrap="square" lIns="91425" tIns="91425" rIns="91425" bIns="91425" anchor="ctr" anchorCtr="0">
            <a:noAutofit/>
          </a:bodyPr>
          <a:lstStyle/>
          <a:p>
            <a:pPr>
              <a:buSzPts val="8000"/>
            </a:pPr>
            <a:r>
              <a:rPr lang="en-US" sz="3700" dirty="0">
                <a:latin typeface="Quicksand"/>
              </a:rPr>
              <a:t>The Data Of Health Disparities</a:t>
            </a:r>
            <a:endParaRPr sz="4500" dirty="0">
              <a:latin typeface="Quicksand"/>
            </a:endParaRPr>
          </a:p>
        </p:txBody>
      </p:sp>
    </p:spTree>
    <p:extLst>
      <p:ext uri="{BB962C8B-B14F-4D97-AF65-F5344CB8AC3E}">
        <p14:creationId xmlns:p14="http://schemas.microsoft.com/office/powerpoint/2010/main" val="32397616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13"/>
        <p:cNvGrpSpPr/>
        <p:nvPr/>
      </p:nvGrpSpPr>
      <p:grpSpPr>
        <a:xfrm>
          <a:off x="0" y="0"/>
          <a:ext cx="0" cy="0"/>
          <a:chOff x="0" y="0"/>
          <a:chExt cx="0" cy="0"/>
        </a:xfrm>
      </p:grpSpPr>
      <p:pic>
        <p:nvPicPr>
          <p:cNvPr id="8" name="Picture 7">
            <a:extLst>
              <a:ext uri="{FF2B5EF4-FFF2-40B4-BE49-F238E27FC236}">
                <a16:creationId xmlns:a16="http://schemas.microsoft.com/office/drawing/2014/main" xmlns="" id="{F1E4BFE8-0B50-5445-AFCE-CD291284C01D}"/>
              </a:ext>
            </a:extLst>
          </p:cNvPr>
          <p:cNvPicPr>
            <a:picLocks noChangeAspect="1"/>
          </p:cNvPicPr>
          <p:nvPr/>
        </p:nvPicPr>
        <p:blipFill>
          <a:blip r:embed="rId3"/>
          <a:stretch>
            <a:fillRect/>
          </a:stretch>
        </p:blipFill>
        <p:spPr>
          <a:xfrm>
            <a:off x="393826" y="-6069"/>
            <a:ext cx="8356347" cy="5149569"/>
          </a:xfrm>
          <a:prstGeom prst="rect">
            <a:avLst/>
          </a:prstGeom>
        </p:spPr>
      </p:pic>
    </p:spTree>
    <p:extLst>
      <p:ext uri="{BB962C8B-B14F-4D97-AF65-F5344CB8AC3E}">
        <p14:creationId xmlns:p14="http://schemas.microsoft.com/office/powerpoint/2010/main" val="19921925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13"/>
        <p:cNvGrpSpPr/>
        <p:nvPr/>
      </p:nvGrpSpPr>
      <p:grpSpPr>
        <a:xfrm>
          <a:off x="0" y="0"/>
          <a:ext cx="0" cy="0"/>
          <a:chOff x="0" y="0"/>
          <a:chExt cx="0" cy="0"/>
        </a:xfrm>
      </p:grpSpPr>
      <p:pic>
        <p:nvPicPr>
          <p:cNvPr id="3" name="Picture 2">
            <a:extLst>
              <a:ext uri="{FF2B5EF4-FFF2-40B4-BE49-F238E27FC236}">
                <a16:creationId xmlns:a16="http://schemas.microsoft.com/office/drawing/2014/main" xmlns="" id="{F21C9736-A002-3149-8FB3-D27E04023F6B}"/>
              </a:ext>
            </a:extLst>
          </p:cNvPr>
          <p:cNvPicPr>
            <a:picLocks noChangeAspect="1"/>
          </p:cNvPicPr>
          <p:nvPr/>
        </p:nvPicPr>
        <p:blipFill>
          <a:blip r:embed="rId3"/>
          <a:stretch>
            <a:fillRect/>
          </a:stretch>
        </p:blipFill>
        <p:spPr>
          <a:xfrm>
            <a:off x="0" y="1491145"/>
            <a:ext cx="5253040" cy="3652355"/>
          </a:xfrm>
          <a:prstGeom prst="rect">
            <a:avLst/>
          </a:prstGeom>
        </p:spPr>
      </p:pic>
      <p:pic>
        <p:nvPicPr>
          <p:cNvPr id="6" name="Picture 5">
            <a:extLst>
              <a:ext uri="{FF2B5EF4-FFF2-40B4-BE49-F238E27FC236}">
                <a16:creationId xmlns:a16="http://schemas.microsoft.com/office/drawing/2014/main" xmlns="" id="{57400C9F-FCDE-C343-BCF6-30F222595311}"/>
              </a:ext>
            </a:extLst>
          </p:cNvPr>
          <p:cNvPicPr>
            <a:picLocks noChangeAspect="1"/>
          </p:cNvPicPr>
          <p:nvPr/>
        </p:nvPicPr>
        <p:blipFill>
          <a:blip r:embed="rId4"/>
          <a:stretch>
            <a:fillRect/>
          </a:stretch>
        </p:blipFill>
        <p:spPr>
          <a:xfrm>
            <a:off x="4413250" y="-15551"/>
            <a:ext cx="4754562" cy="2676671"/>
          </a:xfrm>
          <a:prstGeom prst="rect">
            <a:avLst/>
          </a:prstGeom>
        </p:spPr>
      </p:pic>
    </p:spTree>
    <p:extLst>
      <p:ext uri="{BB962C8B-B14F-4D97-AF65-F5344CB8AC3E}">
        <p14:creationId xmlns:p14="http://schemas.microsoft.com/office/powerpoint/2010/main" val="22518761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13"/>
        <p:cNvGrpSpPr/>
        <p:nvPr/>
      </p:nvGrpSpPr>
      <p:grpSpPr>
        <a:xfrm>
          <a:off x="0" y="0"/>
          <a:ext cx="0" cy="0"/>
          <a:chOff x="0" y="0"/>
          <a:chExt cx="0" cy="0"/>
        </a:xfrm>
      </p:grpSpPr>
      <p:sp>
        <p:nvSpPr>
          <p:cNvPr id="18" name="TextBox 17">
            <a:extLst>
              <a:ext uri="{FF2B5EF4-FFF2-40B4-BE49-F238E27FC236}">
                <a16:creationId xmlns:a16="http://schemas.microsoft.com/office/drawing/2014/main" xmlns="" id="{558B1156-BEC5-D84C-BC05-4AD3F43DB8E0}"/>
              </a:ext>
            </a:extLst>
          </p:cNvPr>
          <p:cNvSpPr txBox="1"/>
          <p:nvPr/>
        </p:nvSpPr>
        <p:spPr>
          <a:xfrm>
            <a:off x="166688" y="1833084"/>
            <a:ext cx="2587625" cy="954107"/>
          </a:xfrm>
          <a:prstGeom prst="rect">
            <a:avLst/>
          </a:prstGeom>
          <a:noFill/>
        </p:spPr>
        <p:txBody>
          <a:bodyPr wrap="square">
            <a:spAutoFit/>
          </a:bodyPr>
          <a:lstStyle/>
          <a:p>
            <a:r>
              <a:rPr lang="en-US" dirty="0">
                <a:solidFill>
                  <a:schemeClr val="bg1"/>
                </a:solidFill>
              </a:rPr>
              <a:t>Video: </a:t>
            </a:r>
            <a:r>
              <a:rPr lang="en-US" dirty="0">
                <a:solidFill>
                  <a:schemeClr val="bg1"/>
                </a:solidFill>
                <a:hlinkClick r:id="rId3"/>
              </a:rPr>
              <a:t>https://www.facebook.com/NowThisNews/videos/1988265154538298?</a:t>
            </a:r>
            <a:r>
              <a:rPr lang="en-US" dirty="0" err="1">
                <a:solidFill>
                  <a:schemeClr val="bg1"/>
                </a:solidFill>
                <a:hlinkClick r:id="rId3"/>
              </a:rPr>
              <a:t>sfns</a:t>
            </a:r>
            <a:r>
              <a:rPr lang="en-US" dirty="0">
                <a:solidFill>
                  <a:schemeClr val="bg1"/>
                </a:solidFill>
                <a:hlinkClick r:id="rId3"/>
              </a:rPr>
              <a:t>=mo</a:t>
            </a:r>
            <a:r>
              <a:rPr lang="en-US" dirty="0">
                <a:solidFill>
                  <a:schemeClr val="bg1"/>
                </a:solidFill>
              </a:rPr>
              <a:t> </a:t>
            </a:r>
          </a:p>
        </p:txBody>
      </p:sp>
      <p:pic>
        <p:nvPicPr>
          <p:cNvPr id="5" name="Picture 4">
            <a:extLst>
              <a:ext uri="{FF2B5EF4-FFF2-40B4-BE49-F238E27FC236}">
                <a16:creationId xmlns:a16="http://schemas.microsoft.com/office/drawing/2014/main" xmlns="" id="{B279AB71-5C7F-7D4C-9D47-0F8063EDEADB}"/>
              </a:ext>
            </a:extLst>
          </p:cNvPr>
          <p:cNvPicPr>
            <a:picLocks noChangeAspect="1"/>
          </p:cNvPicPr>
          <p:nvPr/>
        </p:nvPicPr>
        <p:blipFill>
          <a:blip r:embed="rId4"/>
          <a:stretch>
            <a:fillRect/>
          </a:stretch>
        </p:blipFill>
        <p:spPr>
          <a:xfrm>
            <a:off x="2856941" y="207724"/>
            <a:ext cx="6038164" cy="4728051"/>
          </a:xfrm>
          <a:prstGeom prst="rect">
            <a:avLst/>
          </a:prstGeom>
        </p:spPr>
      </p:pic>
      <p:sp>
        <p:nvSpPr>
          <p:cNvPr id="9" name="TextBox 8">
            <a:extLst>
              <a:ext uri="{FF2B5EF4-FFF2-40B4-BE49-F238E27FC236}">
                <a16:creationId xmlns:a16="http://schemas.microsoft.com/office/drawing/2014/main" xmlns="" id="{2390EAF9-4CCB-9148-8088-D7909D2DDE15}"/>
              </a:ext>
            </a:extLst>
          </p:cNvPr>
          <p:cNvSpPr txBox="1"/>
          <p:nvPr/>
        </p:nvSpPr>
        <p:spPr>
          <a:xfrm>
            <a:off x="413992" y="4074001"/>
            <a:ext cx="2442949" cy="861774"/>
          </a:xfrm>
          <a:prstGeom prst="rect">
            <a:avLst/>
          </a:prstGeom>
          <a:noFill/>
        </p:spPr>
        <p:txBody>
          <a:bodyPr wrap="square" rtlCol="0">
            <a:spAutoFit/>
          </a:bodyPr>
          <a:lstStyle/>
          <a:p>
            <a:pPr algn="l"/>
            <a:r>
              <a:rPr lang="en-US" sz="1000" dirty="0">
                <a:solidFill>
                  <a:schemeClr val="bg1"/>
                </a:solidFill>
              </a:rPr>
              <a:t>Racial and Ethnic Disparities in the </a:t>
            </a:r>
            <a:r>
              <a:rPr lang="en-US" sz="1000" dirty="0" err="1">
                <a:solidFill>
                  <a:schemeClr val="bg1"/>
                </a:solidFill>
              </a:rPr>
              <a:t>Emergencty</a:t>
            </a:r>
            <a:r>
              <a:rPr lang="en-US" sz="1000" dirty="0">
                <a:solidFill>
                  <a:schemeClr val="bg1"/>
                </a:solidFill>
              </a:rPr>
              <a:t> Department: A Public Health Perspective, Heron MD, MPH, S., </a:t>
            </a:r>
            <a:r>
              <a:rPr lang="en-US" sz="1000" dirty="0" err="1">
                <a:solidFill>
                  <a:schemeClr val="bg1"/>
                </a:solidFill>
              </a:rPr>
              <a:t>Stettner</a:t>
            </a:r>
            <a:r>
              <a:rPr lang="en-US" sz="1000" dirty="0">
                <a:solidFill>
                  <a:schemeClr val="bg1"/>
                </a:solidFill>
              </a:rPr>
              <a:t> MD, E., Haley, Jr. MD MHSA, L. </a:t>
            </a:r>
          </a:p>
        </p:txBody>
      </p:sp>
    </p:spTree>
    <p:extLst>
      <p:ext uri="{BB962C8B-B14F-4D97-AF65-F5344CB8AC3E}">
        <p14:creationId xmlns:p14="http://schemas.microsoft.com/office/powerpoint/2010/main" val="37078596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13"/>
        <p:cNvGrpSpPr/>
        <p:nvPr/>
      </p:nvGrpSpPr>
      <p:grpSpPr>
        <a:xfrm>
          <a:off x="0" y="0"/>
          <a:ext cx="0" cy="0"/>
          <a:chOff x="0" y="0"/>
          <a:chExt cx="0" cy="0"/>
        </a:xfrm>
      </p:grpSpPr>
      <p:pic>
        <p:nvPicPr>
          <p:cNvPr id="4" name="Picture 3">
            <a:extLst>
              <a:ext uri="{FF2B5EF4-FFF2-40B4-BE49-F238E27FC236}">
                <a16:creationId xmlns:a16="http://schemas.microsoft.com/office/drawing/2014/main" xmlns="" id="{6B7CF7BC-196B-494E-BF89-23BA4E949D9B}"/>
              </a:ext>
            </a:extLst>
          </p:cNvPr>
          <p:cNvPicPr>
            <a:picLocks noChangeAspect="1"/>
          </p:cNvPicPr>
          <p:nvPr/>
        </p:nvPicPr>
        <p:blipFill>
          <a:blip r:embed="rId3"/>
          <a:stretch>
            <a:fillRect/>
          </a:stretch>
        </p:blipFill>
        <p:spPr>
          <a:xfrm>
            <a:off x="0" y="0"/>
            <a:ext cx="9153824" cy="5143500"/>
          </a:xfrm>
          <a:prstGeom prst="rect">
            <a:avLst/>
          </a:prstGeom>
        </p:spPr>
      </p:pic>
    </p:spTree>
    <p:extLst>
      <p:ext uri="{BB962C8B-B14F-4D97-AF65-F5344CB8AC3E}">
        <p14:creationId xmlns:p14="http://schemas.microsoft.com/office/powerpoint/2010/main" val="40282188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13"/>
        <p:cNvGrpSpPr/>
        <p:nvPr/>
      </p:nvGrpSpPr>
      <p:grpSpPr>
        <a:xfrm>
          <a:off x="0" y="0"/>
          <a:ext cx="0" cy="0"/>
          <a:chOff x="0" y="0"/>
          <a:chExt cx="0" cy="0"/>
        </a:xfrm>
      </p:grpSpPr>
      <p:pic>
        <p:nvPicPr>
          <p:cNvPr id="3" name="Picture 2">
            <a:extLst>
              <a:ext uri="{FF2B5EF4-FFF2-40B4-BE49-F238E27FC236}">
                <a16:creationId xmlns:a16="http://schemas.microsoft.com/office/drawing/2014/main" xmlns="" id="{67D73979-B4A7-4644-AC0D-0031A4041C24}"/>
              </a:ext>
            </a:extLst>
          </p:cNvPr>
          <p:cNvPicPr>
            <a:picLocks noChangeAspect="1"/>
          </p:cNvPicPr>
          <p:nvPr/>
        </p:nvPicPr>
        <p:blipFill>
          <a:blip r:embed="rId3"/>
          <a:stretch>
            <a:fillRect/>
          </a:stretch>
        </p:blipFill>
        <p:spPr>
          <a:xfrm>
            <a:off x="467419" y="0"/>
            <a:ext cx="8209161" cy="5143500"/>
          </a:xfrm>
          <a:prstGeom prst="rect">
            <a:avLst/>
          </a:prstGeom>
        </p:spPr>
      </p:pic>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xmlns="" id="{41CAE2B8-B263-FE4B-93E0-F40DD05DC18C}"/>
                  </a:ext>
                </a:extLst>
              </p14:cNvPr>
              <p14:cNvContentPartPr/>
              <p14:nvPr/>
            </p14:nvContentPartPr>
            <p14:xfrm>
              <a:off x="1126810" y="829210"/>
              <a:ext cx="226440" cy="282240"/>
            </p14:xfrm>
          </p:contentPart>
        </mc:Choice>
        <mc:Fallback xmlns="">
          <p:pic>
            <p:nvPicPr>
              <p:cNvPr id="8" name="Ink 7">
                <a:extLst>
                  <a:ext uri="{FF2B5EF4-FFF2-40B4-BE49-F238E27FC236}">
                    <a16:creationId xmlns:a16="http://schemas.microsoft.com/office/drawing/2014/main" id="{41CAE2B8-B263-FE4B-93E0-F40DD05DC18C}"/>
                  </a:ext>
                </a:extLst>
              </p:cNvPr>
              <p:cNvPicPr/>
              <p:nvPr/>
            </p:nvPicPr>
            <p:blipFill>
              <a:blip r:embed="rId5"/>
              <a:stretch>
                <a:fillRect/>
              </a:stretch>
            </p:blipFill>
            <p:spPr>
              <a:xfrm>
                <a:off x="1111330" y="813710"/>
                <a:ext cx="257040" cy="31287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4" name="Ink 13">
                <a:extLst>
                  <a:ext uri="{FF2B5EF4-FFF2-40B4-BE49-F238E27FC236}">
                    <a16:creationId xmlns:a16="http://schemas.microsoft.com/office/drawing/2014/main" xmlns="" id="{9BCA5C88-56AF-8E42-BC32-8C860383F11A}"/>
                  </a:ext>
                </a:extLst>
              </p14:cNvPr>
              <p14:cNvContentPartPr/>
              <p14:nvPr/>
            </p14:nvContentPartPr>
            <p14:xfrm>
              <a:off x="2643130" y="757930"/>
              <a:ext cx="238320" cy="270360"/>
            </p14:xfrm>
          </p:contentPart>
        </mc:Choice>
        <mc:Fallback xmlns="">
          <p:pic>
            <p:nvPicPr>
              <p:cNvPr id="14" name="Ink 13">
                <a:extLst>
                  <a:ext uri="{FF2B5EF4-FFF2-40B4-BE49-F238E27FC236}">
                    <a16:creationId xmlns:a16="http://schemas.microsoft.com/office/drawing/2014/main" id="{9BCA5C88-56AF-8E42-BC32-8C860383F11A}"/>
                  </a:ext>
                </a:extLst>
              </p:cNvPr>
              <p:cNvPicPr/>
              <p:nvPr/>
            </p:nvPicPr>
            <p:blipFill>
              <a:blip r:embed="rId7"/>
              <a:stretch>
                <a:fillRect/>
              </a:stretch>
            </p:blipFill>
            <p:spPr>
              <a:xfrm>
                <a:off x="2627673" y="742450"/>
                <a:ext cx="268874" cy="300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7" name="Ink 17">
                <a:extLst>
                  <a:ext uri="{FF2B5EF4-FFF2-40B4-BE49-F238E27FC236}">
                    <a16:creationId xmlns:a16="http://schemas.microsoft.com/office/drawing/2014/main" xmlns="" id="{02C96F95-DCDE-9341-B713-CD0240884D67}"/>
                  </a:ext>
                </a:extLst>
              </p14:cNvPr>
              <p14:cNvContentPartPr/>
              <p14:nvPr/>
            </p14:nvContentPartPr>
            <p14:xfrm>
              <a:off x="3559690" y="603130"/>
              <a:ext cx="532080" cy="349560"/>
            </p14:xfrm>
          </p:contentPart>
        </mc:Choice>
        <mc:Fallback xmlns="">
          <p:pic>
            <p:nvPicPr>
              <p:cNvPr id="17" name="Ink 17">
                <a:extLst>
                  <a:ext uri="{FF2B5EF4-FFF2-40B4-BE49-F238E27FC236}">
                    <a16:creationId xmlns:a16="http://schemas.microsoft.com/office/drawing/2014/main" id="{02C96F95-DCDE-9341-B713-CD0240884D67}"/>
                  </a:ext>
                </a:extLst>
              </p:cNvPr>
              <p:cNvPicPr/>
              <p:nvPr/>
            </p:nvPicPr>
            <p:blipFill>
              <a:blip r:embed="rId9"/>
              <a:stretch>
                <a:fillRect/>
              </a:stretch>
            </p:blipFill>
            <p:spPr>
              <a:xfrm>
                <a:off x="3544210" y="587650"/>
                <a:ext cx="562680" cy="3801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9" name="Ink 18">
                <a:extLst>
                  <a:ext uri="{FF2B5EF4-FFF2-40B4-BE49-F238E27FC236}">
                    <a16:creationId xmlns:a16="http://schemas.microsoft.com/office/drawing/2014/main" xmlns="" id="{76F4A749-68ED-E048-8451-59195BACB579}"/>
                  </a:ext>
                </a:extLst>
              </p14:cNvPr>
              <p14:cNvContentPartPr/>
              <p14:nvPr/>
            </p14:nvContentPartPr>
            <p14:xfrm>
              <a:off x="4762450" y="281650"/>
              <a:ext cx="222480" cy="230040"/>
            </p14:xfrm>
          </p:contentPart>
        </mc:Choice>
        <mc:Fallback xmlns="">
          <p:pic>
            <p:nvPicPr>
              <p:cNvPr id="19" name="Ink 18">
                <a:extLst>
                  <a:ext uri="{FF2B5EF4-FFF2-40B4-BE49-F238E27FC236}">
                    <a16:creationId xmlns:a16="http://schemas.microsoft.com/office/drawing/2014/main" id="{76F4A749-68ED-E048-8451-59195BACB579}"/>
                  </a:ext>
                </a:extLst>
              </p:cNvPr>
              <p:cNvPicPr/>
              <p:nvPr/>
            </p:nvPicPr>
            <p:blipFill>
              <a:blip r:embed="rId11"/>
              <a:stretch>
                <a:fillRect/>
              </a:stretch>
            </p:blipFill>
            <p:spPr>
              <a:xfrm>
                <a:off x="4746995" y="266194"/>
                <a:ext cx="253031" cy="260592"/>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0" name="Ink 19">
                <a:extLst>
                  <a:ext uri="{FF2B5EF4-FFF2-40B4-BE49-F238E27FC236}">
                    <a16:creationId xmlns:a16="http://schemas.microsoft.com/office/drawing/2014/main" xmlns="" id="{F84D08D1-6E02-1A4F-AE1F-12DA255AD31C}"/>
                  </a:ext>
                </a:extLst>
              </p14:cNvPr>
              <p14:cNvContentPartPr/>
              <p14:nvPr/>
            </p14:nvContentPartPr>
            <p14:xfrm>
              <a:off x="5342050" y="329170"/>
              <a:ext cx="269640" cy="285120"/>
            </p14:xfrm>
          </p:contentPart>
        </mc:Choice>
        <mc:Fallback xmlns="">
          <p:pic>
            <p:nvPicPr>
              <p:cNvPr id="20" name="Ink 19">
                <a:extLst>
                  <a:ext uri="{FF2B5EF4-FFF2-40B4-BE49-F238E27FC236}">
                    <a16:creationId xmlns:a16="http://schemas.microsoft.com/office/drawing/2014/main" id="{F84D08D1-6E02-1A4F-AE1F-12DA255AD31C}"/>
                  </a:ext>
                </a:extLst>
              </p:cNvPr>
              <p:cNvPicPr/>
              <p:nvPr/>
            </p:nvPicPr>
            <p:blipFill>
              <a:blip r:embed="rId13"/>
              <a:stretch>
                <a:fillRect/>
              </a:stretch>
            </p:blipFill>
            <p:spPr>
              <a:xfrm>
                <a:off x="5326570" y="313690"/>
                <a:ext cx="300240" cy="315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1" name="Ink 20">
                <a:extLst>
                  <a:ext uri="{FF2B5EF4-FFF2-40B4-BE49-F238E27FC236}">
                    <a16:creationId xmlns:a16="http://schemas.microsoft.com/office/drawing/2014/main" xmlns="" id="{C9D6B26E-4A42-0C41-BAB3-04036A443D2B}"/>
                  </a:ext>
                </a:extLst>
              </p14:cNvPr>
              <p14:cNvContentPartPr/>
              <p14:nvPr/>
            </p14:nvContentPartPr>
            <p14:xfrm>
              <a:off x="6584050" y="837130"/>
              <a:ext cx="258480" cy="206640"/>
            </p14:xfrm>
          </p:contentPart>
        </mc:Choice>
        <mc:Fallback xmlns="">
          <p:pic>
            <p:nvPicPr>
              <p:cNvPr id="21" name="Ink 20">
                <a:extLst>
                  <a:ext uri="{FF2B5EF4-FFF2-40B4-BE49-F238E27FC236}">
                    <a16:creationId xmlns:a16="http://schemas.microsoft.com/office/drawing/2014/main" id="{C9D6B26E-4A42-0C41-BAB3-04036A443D2B}"/>
                  </a:ext>
                </a:extLst>
              </p:cNvPr>
              <p:cNvPicPr/>
              <p:nvPr/>
            </p:nvPicPr>
            <p:blipFill>
              <a:blip r:embed="rId15"/>
              <a:stretch>
                <a:fillRect/>
              </a:stretch>
            </p:blipFill>
            <p:spPr>
              <a:xfrm>
                <a:off x="6568570" y="821650"/>
                <a:ext cx="28908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2" name="Ink 21">
                <a:extLst>
                  <a:ext uri="{FF2B5EF4-FFF2-40B4-BE49-F238E27FC236}">
                    <a16:creationId xmlns:a16="http://schemas.microsoft.com/office/drawing/2014/main" xmlns="" id="{D8961D1C-36F6-7547-B75D-4D5468E145E2}"/>
                  </a:ext>
                </a:extLst>
              </p14:cNvPr>
              <p14:cNvContentPartPr/>
              <p14:nvPr/>
            </p14:nvContentPartPr>
            <p14:xfrm>
              <a:off x="4182850" y="1039810"/>
              <a:ext cx="230400" cy="194760"/>
            </p14:xfrm>
          </p:contentPart>
        </mc:Choice>
        <mc:Fallback xmlns="">
          <p:pic>
            <p:nvPicPr>
              <p:cNvPr id="22" name="Ink 21">
                <a:extLst>
                  <a:ext uri="{FF2B5EF4-FFF2-40B4-BE49-F238E27FC236}">
                    <a16:creationId xmlns:a16="http://schemas.microsoft.com/office/drawing/2014/main" id="{D8961D1C-36F6-7547-B75D-4D5468E145E2}"/>
                  </a:ext>
                </a:extLst>
              </p:cNvPr>
              <p:cNvPicPr/>
              <p:nvPr/>
            </p:nvPicPr>
            <p:blipFill>
              <a:blip r:embed="rId17"/>
              <a:stretch>
                <a:fillRect/>
              </a:stretch>
            </p:blipFill>
            <p:spPr>
              <a:xfrm>
                <a:off x="4167370" y="1024330"/>
                <a:ext cx="26100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5" name="Ink 25">
                <a:extLst>
                  <a:ext uri="{FF2B5EF4-FFF2-40B4-BE49-F238E27FC236}">
                    <a16:creationId xmlns:a16="http://schemas.microsoft.com/office/drawing/2014/main" xmlns="" id="{92775F51-2F16-9445-86A0-A9BCF41FE165}"/>
                  </a:ext>
                </a:extLst>
              </p14:cNvPr>
              <p14:cNvContentPartPr/>
              <p14:nvPr/>
            </p14:nvContentPartPr>
            <p14:xfrm>
              <a:off x="3261970" y="1027570"/>
              <a:ext cx="543600" cy="258480"/>
            </p14:xfrm>
          </p:contentPart>
        </mc:Choice>
        <mc:Fallback xmlns="">
          <p:pic>
            <p:nvPicPr>
              <p:cNvPr id="25" name="Ink 25">
                <a:extLst>
                  <a:ext uri="{FF2B5EF4-FFF2-40B4-BE49-F238E27FC236}">
                    <a16:creationId xmlns:a16="http://schemas.microsoft.com/office/drawing/2014/main" id="{92775F51-2F16-9445-86A0-A9BCF41FE165}"/>
                  </a:ext>
                </a:extLst>
              </p:cNvPr>
              <p:cNvPicPr/>
              <p:nvPr/>
            </p:nvPicPr>
            <p:blipFill>
              <a:blip r:embed="rId19"/>
              <a:stretch>
                <a:fillRect/>
              </a:stretch>
            </p:blipFill>
            <p:spPr>
              <a:xfrm>
                <a:off x="3246490" y="1012090"/>
                <a:ext cx="574200" cy="2890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7" name="Ink 26">
                <a:extLst>
                  <a:ext uri="{FF2B5EF4-FFF2-40B4-BE49-F238E27FC236}">
                    <a16:creationId xmlns:a16="http://schemas.microsoft.com/office/drawing/2014/main" xmlns="" id="{5D427E07-4791-B048-9CB4-B83D89781235}"/>
                  </a:ext>
                </a:extLst>
              </p14:cNvPr>
              <p14:cNvContentPartPr/>
              <p14:nvPr/>
            </p14:nvContentPartPr>
            <p14:xfrm>
              <a:off x="3869290" y="2869330"/>
              <a:ext cx="222480" cy="206640"/>
            </p14:xfrm>
          </p:contentPart>
        </mc:Choice>
        <mc:Fallback xmlns="">
          <p:pic>
            <p:nvPicPr>
              <p:cNvPr id="27" name="Ink 26">
                <a:extLst>
                  <a:ext uri="{FF2B5EF4-FFF2-40B4-BE49-F238E27FC236}">
                    <a16:creationId xmlns:a16="http://schemas.microsoft.com/office/drawing/2014/main" id="{5D427E07-4791-B048-9CB4-B83D89781235}"/>
                  </a:ext>
                </a:extLst>
              </p:cNvPr>
              <p:cNvPicPr/>
              <p:nvPr/>
            </p:nvPicPr>
            <p:blipFill>
              <a:blip r:embed="rId21"/>
              <a:stretch>
                <a:fillRect/>
              </a:stretch>
            </p:blipFill>
            <p:spPr>
              <a:xfrm>
                <a:off x="3853810" y="2853850"/>
                <a:ext cx="25308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8" name="Ink 27">
                <a:extLst>
                  <a:ext uri="{FF2B5EF4-FFF2-40B4-BE49-F238E27FC236}">
                    <a16:creationId xmlns:a16="http://schemas.microsoft.com/office/drawing/2014/main" xmlns="" id="{A79F9414-F9AF-B146-9D01-3805BA1109AA}"/>
                  </a:ext>
                </a:extLst>
              </p14:cNvPr>
              <p14:cNvContentPartPr/>
              <p14:nvPr/>
            </p14:nvContentPartPr>
            <p14:xfrm>
              <a:off x="6290290" y="2805610"/>
              <a:ext cx="218160" cy="222480"/>
            </p14:xfrm>
          </p:contentPart>
        </mc:Choice>
        <mc:Fallback xmlns="">
          <p:pic>
            <p:nvPicPr>
              <p:cNvPr id="28" name="Ink 27">
                <a:extLst>
                  <a:ext uri="{FF2B5EF4-FFF2-40B4-BE49-F238E27FC236}">
                    <a16:creationId xmlns:a16="http://schemas.microsoft.com/office/drawing/2014/main" id="{A79F9414-F9AF-B146-9D01-3805BA1109AA}"/>
                  </a:ext>
                </a:extLst>
              </p:cNvPr>
              <p:cNvPicPr/>
              <p:nvPr/>
            </p:nvPicPr>
            <p:blipFill>
              <a:blip r:embed="rId23"/>
              <a:stretch>
                <a:fillRect/>
              </a:stretch>
            </p:blipFill>
            <p:spPr>
              <a:xfrm>
                <a:off x="6274836" y="2790130"/>
                <a:ext cx="24871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9" name="Ink 28">
                <a:extLst>
                  <a:ext uri="{FF2B5EF4-FFF2-40B4-BE49-F238E27FC236}">
                    <a16:creationId xmlns:a16="http://schemas.microsoft.com/office/drawing/2014/main" xmlns="" id="{E9986D0F-06A4-3746-A0C4-814C51F24414}"/>
                  </a:ext>
                </a:extLst>
              </p14:cNvPr>
              <p14:cNvContentPartPr/>
              <p14:nvPr/>
            </p14:nvContentPartPr>
            <p14:xfrm>
              <a:off x="5698810" y="2734330"/>
              <a:ext cx="190800" cy="186840"/>
            </p14:xfrm>
          </p:contentPart>
        </mc:Choice>
        <mc:Fallback xmlns="">
          <p:pic>
            <p:nvPicPr>
              <p:cNvPr id="29" name="Ink 28">
                <a:extLst>
                  <a:ext uri="{FF2B5EF4-FFF2-40B4-BE49-F238E27FC236}">
                    <a16:creationId xmlns:a16="http://schemas.microsoft.com/office/drawing/2014/main" id="{E9986D0F-06A4-3746-A0C4-814C51F24414}"/>
                  </a:ext>
                </a:extLst>
              </p:cNvPr>
              <p:cNvPicPr/>
              <p:nvPr/>
            </p:nvPicPr>
            <p:blipFill>
              <a:blip r:embed="rId25"/>
              <a:stretch>
                <a:fillRect/>
              </a:stretch>
            </p:blipFill>
            <p:spPr>
              <a:xfrm>
                <a:off x="5683330" y="2718880"/>
                <a:ext cx="221400" cy="217381"/>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0" name="Ink 29">
                <a:extLst>
                  <a:ext uri="{FF2B5EF4-FFF2-40B4-BE49-F238E27FC236}">
                    <a16:creationId xmlns:a16="http://schemas.microsoft.com/office/drawing/2014/main" xmlns="" id="{76524FB4-0F90-8A48-8EF0-D182FD13C24F}"/>
                  </a:ext>
                </a:extLst>
              </p14:cNvPr>
              <p14:cNvContentPartPr/>
              <p14:nvPr/>
            </p14:nvContentPartPr>
            <p14:xfrm>
              <a:off x="1456210" y="1158970"/>
              <a:ext cx="202320" cy="234000"/>
            </p14:xfrm>
          </p:contentPart>
        </mc:Choice>
        <mc:Fallback xmlns="">
          <p:pic>
            <p:nvPicPr>
              <p:cNvPr id="30" name="Ink 29">
                <a:extLst>
                  <a:ext uri="{FF2B5EF4-FFF2-40B4-BE49-F238E27FC236}">
                    <a16:creationId xmlns:a16="http://schemas.microsoft.com/office/drawing/2014/main" id="{76524FB4-0F90-8A48-8EF0-D182FD13C24F}"/>
                  </a:ext>
                </a:extLst>
              </p:cNvPr>
              <p:cNvPicPr/>
              <p:nvPr/>
            </p:nvPicPr>
            <p:blipFill>
              <a:blip r:embed="rId27"/>
              <a:stretch>
                <a:fillRect/>
              </a:stretch>
            </p:blipFill>
            <p:spPr>
              <a:xfrm>
                <a:off x="1440730" y="1143490"/>
                <a:ext cx="23292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1" name="Ink 30">
                <a:extLst>
                  <a:ext uri="{FF2B5EF4-FFF2-40B4-BE49-F238E27FC236}">
                    <a16:creationId xmlns:a16="http://schemas.microsoft.com/office/drawing/2014/main" xmlns="" id="{A825E777-7F4A-714D-99DE-5B237E64F94F}"/>
                  </a:ext>
                </a:extLst>
              </p14:cNvPr>
              <p14:cNvContentPartPr/>
              <p14:nvPr/>
            </p14:nvContentPartPr>
            <p14:xfrm>
              <a:off x="2369170" y="1190290"/>
              <a:ext cx="206640" cy="214560"/>
            </p14:xfrm>
          </p:contentPart>
        </mc:Choice>
        <mc:Fallback xmlns="">
          <p:pic>
            <p:nvPicPr>
              <p:cNvPr id="31" name="Ink 30">
                <a:extLst>
                  <a:ext uri="{FF2B5EF4-FFF2-40B4-BE49-F238E27FC236}">
                    <a16:creationId xmlns:a16="http://schemas.microsoft.com/office/drawing/2014/main" id="{A825E777-7F4A-714D-99DE-5B237E64F94F}"/>
                  </a:ext>
                </a:extLst>
              </p:cNvPr>
              <p:cNvPicPr/>
              <p:nvPr/>
            </p:nvPicPr>
            <p:blipFill>
              <a:blip r:embed="rId29"/>
              <a:stretch>
                <a:fillRect/>
              </a:stretch>
            </p:blipFill>
            <p:spPr>
              <a:xfrm>
                <a:off x="2353717" y="1174810"/>
                <a:ext cx="237187"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2" name="Ink 31">
                <a:extLst>
                  <a:ext uri="{FF2B5EF4-FFF2-40B4-BE49-F238E27FC236}">
                    <a16:creationId xmlns:a16="http://schemas.microsoft.com/office/drawing/2014/main" xmlns="" id="{AA6F5B8A-7790-7042-BC7D-F709D768B130}"/>
                  </a:ext>
                </a:extLst>
              </p14:cNvPr>
              <p14:cNvContentPartPr/>
              <p14:nvPr/>
            </p14:nvContentPartPr>
            <p14:xfrm>
              <a:off x="3563650" y="1214410"/>
              <a:ext cx="202680" cy="230040"/>
            </p14:xfrm>
          </p:contentPart>
        </mc:Choice>
        <mc:Fallback xmlns="">
          <p:pic>
            <p:nvPicPr>
              <p:cNvPr id="32" name="Ink 31">
                <a:extLst>
                  <a:ext uri="{FF2B5EF4-FFF2-40B4-BE49-F238E27FC236}">
                    <a16:creationId xmlns:a16="http://schemas.microsoft.com/office/drawing/2014/main" id="{AA6F5B8A-7790-7042-BC7D-F709D768B130}"/>
                  </a:ext>
                </a:extLst>
              </p:cNvPr>
              <p:cNvPicPr/>
              <p:nvPr/>
            </p:nvPicPr>
            <p:blipFill>
              <a:blip r:embed="rId31"/>
              <a:stretch>
                <a:fillRect/>
              </a:stretch>
            </p:blipFill>
            <p:spPr>
              <a:xfrm>
                <a:off x="3548170" y="1198930"/>
                <a:ext cx="233280" cy="260640"/>
              </a:xfrm>
              <a:prstGeom prst="rect">
                <a:avLst/>
              </a:prstGeom>
            </p:spPr>
          </p:pic>
        </mc:Fallback>
      </mc:AlternateContent>
    </p:spTree>
    <p:extLst>
      <p:ext uri="{BB962C8B-B14F-4D97-AF65-F5344CB8AC3E}">
        <p14:creationId xmlns:p14="http://schemas.microsoft.com/office/powerpoint/2010/main" val="4108233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35"/>
        <p:cNvGrpSpPr/>
        <p:nvPr/>
      </p:nvGrpSpPr>
      <p:grpSpPr>
        <a:xfrm>
          <a:off x="0" y="0"/>
          <a:ext cx="0" cy="0"/>
          <a:chOff x="0" y="0"/>
          <a:chExt cx="0" cy="0"/>
        </a:xfrm>
      </p:grpSpPr>
      <p:pic>
        <p:nvPicPr>
          <p:cNvPr id="4" name="Picture 4">
            <a:extLst>
              <a:ext uri="{FF2B5EF4-FFF2-40B4-BE49-F238E27FC236}">
                <a16:creationId xmlns:a16="http://schemas.microsoft.com/office/drawing/2014/main" xmlns="" id="{3631751F-FA5F-2446-9EAE-32C984658BF0}"/>
              </a:ext>
            </a:extLst>
          </p:cNvPr>
          <p:cNvPicPr>
            <a:picLocks noChangeAspect="1"/>
          </p:cNvPicPr>
          <p:nvPr/>
        </p:nvPicPr>
        <p:blipFill>
          <a:blip r:embed="rId3"/>
          <a:stretch>
            <a:fillRect/>
          </a:stretch>
        </p:blipFill>
        <p:spPr>
          <a:xfrm>
            <a:off x="-95250" y="23847"/>
            <a:ext cx="9144000" cy="5095806"/>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35"/>
        <p:cNvGrpSpPr/>
        <p:nvPr/>
      </p:nvGrpSpPr>
      <p:grpSpPr>
        <a:xfrm>
          <a:off x="0" y="0"/>
          <a:ext cx="0" cy="0"/>
          <a:chOff x="0" y="0"/>
          <a:chExt cx="0" cy="0"/>
        </a:xfrm>
      </p:grpSpPr>
      <p:sp>
        <p:nvSpPr>
          <p:cNvPr id="136" name="Google Shape;136;p28"/>
          <p:cNvSpPr txBox="1">
            <a:spLocks noGrp="1"/>
          </p:cNvSpPr>
          <p:nvPr>
            <p:ph type="title"/>
          </p:nvPr>
        </p:nvSpPr>
        <p:spPr>
          <a:xfrm>
            <a:off x="2802750" y="802500"/>
            <a:ext cx="3538500" cy="3538500"/>
          </a:xfrm>
          <a:prstGeom prst="rect">
            <a:avLst/>
          </a:prstGeom>
        </p:spPr>
        <p:txBody>
          <a:bodyPr spcFirstLastPara="1" wrap="square" lIns="91425" tIns="91425" rIns="91425" bIns="91425" anchor="ctr" anchorCtr="0">
            <a:noAutofit/>
          </a:bodyPr>
          <a:lstStyle/>
          <a:p>
            <a:pPr>
              <a:buSzPts val="8000"/>
            </a:pPr>
            <a:r>
              <a:rPr lang="en-US" sz="3700" dirty="0">
                <a:latin typeface="Quicksand"/>
              </a:rPr>
              <a:t>The Skeptics</a:t>
            </a:r>
            <a:endParaRPr sz="4500" dirty="0">
              <a:latin typeface="Quicksand"/>
            </a:endParaRPr>
          </a:p>
        </p:txBody>
      </p:sp>
    </p:spTree>
    <p:extLst>
      <p:ext uri="{BB962C8B-B14F-4D97-AF65-F5344CB8AC3E}">
        <p14:creationId xmlns:p14="http://schemas.microsoft.com/office/powerpoint/2010/main" val="11556844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13"/>
        <p:cNvGrpSpPr/>
        <p:nvPr/>
      </p:nvGrpSpPr>
      <p:grpSpPr>
        <a:xfrm>
          <a:off x="0" y="0"/>
          <a:ext cx="0" cy="0"/>
          <a:chOff x="0" y="0"/>
          <a:chExt cx="0" cy="0"/>
        </a:xfrm>
      </p:grpSpPr>
      <p:sp>
        <p:nvSpPr>
          <p:cNvPr id="5" name="TextBox 4">
            <a:extLst>
              <a:ext uri="{FF2B5EF4-FFF2-40B4-BE49-F238E27FC236}">
                <a16:creationId xmlns:a16="http://schemas.microsoft.com/office/drawing/2014/main" xmlns="" id="{77162C07-AF13-FA48-994A-0E30F0EEB8FB}"/>
              </a:ext>
            </a:extLst>
          </p:cNvPr>
          <p:cNvSpPr txBox="1"/>
          <p:nvPr/>
        </p:nvSpPr>
        <p:spPr>
          <a:xfrm>
            <a:off x="1603375" y="748174"/>
            <a:ext cx="5937250" cy="3647152"/>
          </a:xfrm>
          <a:prstGeom prst="rect">
            <a:avLst/>
          </a:prstGeom>
          <a:noFill/>
        </p:spPr>
        <p:txBody>
          <a:bodyPr wrap="square">
            <a:spAutoFit/>
          </a:bodyPr>
          <a:lstStyle/>
          <a:p>
            <a:pPr marL="0" lvl="0" indent="0" algn="l" rtl="0">
              <a:spcBef>
                <a:spcPts val="0"/>
              </a:spcBef>
              <a:spcAft>
                <a:spcPts val="0"/>
              </a:spcAft>
              <a:buNone/>
            </a:pPr>
            <a:r>
              <a:rPr lang="en-US" sz="2100" b="1" dirty="0">
                <a:solidFill>
                  <a:srgbClr val="FFFFFF"/>
                </a:solidFill>
              </a:rPr>
              <a:t>Questions on Dr. Goldfarb’ s Opinion Piece:</a:t>
            </a:r>
          </a:p>
          <a:p>
            <a:pPr marL="0" lvl="0" indent="0" algn="l" rtl="0">
              <a:spcBef>
                <a:spcPts val="0"/>
              </a:spcBef>
              <a:spcAft>
                <a:spcPts val="0"/>
              </a:spcAft>
              <a:buNone/>
            </a:pPr>
            <a:endParaRPr lang="en-US" sz="2100" b="1" dirty="0">
              <a:solidFill>
                <a:srgbClr val="FFFFFF"/>
              </a:solidFill>
            </a:endParaRPr>
          </a:p>
          <a:p>
            <a:pPr marL="0" lvl="0" indent="0" algn="l" rtl="0">
              <a:spcBef>
                <a:spcPts val="0"/>
              </a:spcBef>
              <a:spcAft>
                <a:spcPts val="0"/>
              </a:spcAft>
              <a:buNone/>
            </a:pPr>
            <a:r>
              <a:rPr lang="en-US" sz="2100" b="1" dirty="0">
                <a:solidFill>
                  <a:srgbClr val="FFFFFF"/>
                </a:solidFill>
              </a:rPr>
              <a:t>1. What’s his main concern?</a:t>
            </a:r>
          </a:p>
          <a:p>
            <a:pPr marL="0" lvl="0" indent="0" algn="l" rtl="0">
              <a:spcBef>
                <a:spcPts val="0"/>
              </a:spcBef>
              <a:spcAft>
                <a:spcPts val="0"/>
              </a:spcAft>
              <a:buNone/>
            </a:pPr>
            <a:endParaRPr lang="en-US" sz="2100" b="1" dirty="0">
              <a:solidFill>
                <a:srgbClr val="FFFFFF"/>
              </a:solidFill>
            </a:endParaRPr>
          </a:p>
          <a:p>
            <a:pPr marL="0" lvl="0" indent="0" algn="l" rtl="0">
              <a:spcBef>
                <a:spcPts val="0"/>
              </a:spcBef>
              <a:spcAft>
                <a:spcPts val="0"/>
              </a:spcAft>
              <a:buNone/>
            </a:pPr>
            <a:r>
              <a:rPr lang="en-US" sz="2100" b="1" dirty="0">
                <a:solidFill>
                  <a:srgbClr val="FFFFFF"/>
                </a:solidFill>
              </a:rPr>
              <a:t>2. What assumptions are carried throughout the piece?</a:t>
            </a:r>
          </a:p>
          <a:p>
            <a:pPr marL="0" lvl="0" indent="0" algn="l" rtl="0">
              <a:spcBef>
                <a:spcPts val="0"/>
              </a:spcBef>
              <a:spcAft>
                <a:spcPts val="0"/>
              </a:spcAft>
              <a:buNone/>
            </a:pPr>
            <a:endParaRPr lang="en-US" sz="2100" b="1" dirty="0">
              <a:solidFill>
                <a:srgbClr val="FFFFFF"/>
              </a:solidFill>
            </a:endParaRPr>
          </a:p>
          <a:p>
            <a:pPr marL="0" lvl="0" indent="0" algn="l" rtl="0">
              <a:spcBef>
                <a:spcPts val="0"/>
              </a:spcBef>
              <a:spcAft>
                <a:spcPts val="0"/>
              </a:spcAft>
              <a:buNone/>
            </a:pPr>
            <a:r>
              <a:rPr lang="en-US" sz="2100" b="1" dirty="0">
                <a:solidFill>
                  <a:srgbClr val="FFFFFF"/>
                </a:solidFill>
              </a:rPr>
              <a:t>3.</a:t>
            </a:r>
            <a:r>
              <a:rPr lang="en-US" sz="2100" b="1" i="1" dirty="0">
                <a:solidFill>
                  <a:srgbClr val="FFFFFF"/>
                </a:solidFill>
              </a:rPr>
              <a:t> </a:t>
            </a:r>
            <a:r>
              <a:rPr lang="en-US" sz="2100" b="1" dirty="0">
                <a:solidFill>
                  <a:srgbClr val="FFFFFF"/>
                </a:solidFill>
              </a:rPr>
              <a:t>Where should Medical Education be heading? </a:t>
            </a:r>
          </a:p>
          <a:p>
            <a:pPr marL="0" lvl="0" indent="0" algn="l" rtl="0">
              <a:spcBef>
                <a:spcPts val="0"/>
              </a:spcBef>
              <a:spcAft>
                <a:spcPts val="0"/>
              </a:spcAft>
              <a:buNone/>
            </a:pPr>
            <a:endParaRPr lang="en-US" sz="2100" b="1" dirty="0">
              <a:solidFill>
                <a:srgbClr val="FFFFFF"/>
              </a:solidFill>
            </a:endParaRPr>
          </a:p>
          <a:p>
            <a:pPr marL="0" lvl="0" indent="0" algn="l" rtl="0">
              <a:spcBef>
                <a:spcPts val="0"/>
              </a:spcBef>
              <a:spcAft>
                <a:spcPts val="0"/>
              </a:spcAft>
              <a:buNone/>
            </a:pPr>
            <a:r>
              <a:rPr lang="en-US" sz="2100" b="1" dirty="0">
                <a:solidFill>
                  <a:srgbClr val="FFFFFF"/>
                </a:solidFill>
              </a:rPr>
              <a:t>4. Other thoughts?</a:t>
            </a:r>
          </a:p>
        </p:txBody>
      </p:sp>
    </p:spTree>
    <p:extLst>
      <p:ext uri="{BB962C8B-B14F-4D97-AF65-F5344CB8AC3E}">
        <p14:creationId xmlns:p14="http://schemas.microsoft.com/office/powerpoint/2010/main" val="23523346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13"/>
        <p:cNvGrpSpPr/>
        <p:nvPr/>
      </p:nvGrpSpPr>
      <p:grpSpPr>
        <a:xfrm>
          <a:off x="0" y="0"/>
          <a:ext cx="0" cy="0"/>
          <a:chOff x="0" y="0"/>
          <a:chExt cx="0" cy="0"/>
        </a:xfrm>
      </p:grpSpPr>
      <p:sp>
        <p:nvSpPr>
          <p:cNvPr id="214" name="Google Shape;214;p40"/>
          <p:cNvSpPr txBox="1"/>
          <p:nvPr/>
        </p:nvSpPr>
        <p:spPr>
          <a:xfrm>
            <a:off x="682199" y="-28634"/>
            <a:ext cx="7779600" cy="790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a:solidFill>
                  <a:srgbClr val="FFFFFF"/>
                </a:solidFill>
                <a:latin typeface="Raleway"/>
                <a:ea typeface="Raleway"/>
                <a:cs typeface="Raleway"/>
                <a:sym typeface="Raleway"/>
              </a:rPr>
              <a:t>CASE</a:t>
            </a:r>
            <a:endParaRPr sz="2800" b="1" dirty="0">
              <a:solidFill>
                <a:srgbClr val="FFFFFF"/>
              </a:solidFill>
              <a:latin typeface="Raleway"/>
              <a:ea typeface="Raleway"/>
              <a:cs typeface="Raleway"/>
              <a:sym typeface="Raleway"/>
            </a:endParaRPr>
          </a:p>
        </p:txBody>
      </p:sp>
      <p:sp>
        <p:nvSpPr>
          <p:cNvPr id="7" name="TextBox 6">
            <a:extLst>
              <a:ext uri="{FF2B5EF4-FFF2-40B4-BE49-F238E27FC236}">
                <a16:creationId xmlns:a16="http://schemas.microsoft.com/office/drawing/2014/main" xmlns="" id="{97C30EF0-21D1-8E4B-B56E-3E0DFFE99CD5}"/>
              </a:ext>
            </a:extLst>
          </p:cNvPr>
          <p:cNvSpPr txBox="1"/>
          <p:nvPr/>
        </p:nvSpPr>
        <p:spPr>
          <a:xfrm>
            <a:off x="119062" y="494535"/>
            <a:ext cx="8905875" cy="428249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ctr">
              <a:buNone/>
              <a:defRPr sz="4600" b="1">
                <a:solidFill>
                  <a:srgbClr val="FFFFFF"/>
                </a:solidFill>
                <a:latin typeface="Raleway"/>
                <a:ea typeface="Raleway"/>
                <a:cs typeface="Raleway"/>
              </a:defRPr>
            </a:lvl1pPr>
          </a:lstStyle>
          <a:p>
            <a:pPr algn="l"/>
            <a:r>
              <a:rPr lang="en-US" sz="1300" dirty="0">
                <a:solidFill>
                  <a:srgbClr val="FFFFFF"/>
                </a:solidFill>
                <a:latin typeface="ArialMT"/>
              </a:rPr>
              <a:t>- 46 year old man brought to HMC ER by medics as an auto vs bicycle. The patient was </a:t>
            </a:r>
            <a:r>
              <a:rPr lang="en-US" sz="1300" dirty="0" err="1">
                <a:solidFill>
                  <a:srgbClr val="FFFFFF"/>
                </a:solidFill>
                <a:latin typeface="ArialMT"/>
              </a:rPr>
              <a:t>unhelmeted</a:t>
            </a:r>
            <a:r>
              <a:rPr lang="en-US" sz="1300" dirty="0">
                <a:solidFill>
                  <a:srgbClr val="FFFFFF"/>
                </a:solidFill>
                <a:latin typeface="ArialMT"/>
              </a:rPr>
              <a:t> and riding when he was struck by an automobile at approximately 30-40mph. </a:t>
            </a:r>
          </a:p>
          <a:p>
            <a:pPr algn="l"/>
            <a:endParaRPr lang="en-US" sz="1300" dirty="0">
              <a:solidFill>
                <a:srgbClr val="FFFFFF"/>
              </a:solidFill>
              <a:latin typeface="ArialMT"/>
            </a:endParaRPr>
          </a:p>
          <a:p>
            <a:pPr algn="l"/>
            <a:r>
              <a:rPr lang="en-US" sz="1300" dirty="0">
                <a:latin typeface="ArialMT"/>
              </a:rPr>
              <a:t>- </a:t>
            </a:r>
            <a:r>
              <a:rPr lang="en-US" sz="1300" dirty="0">
                <a:solidFill>
                  <a:srgbClr val="FFFFFF"/>
                </a:solidFill>
                <a:latin typeface="ArialMT"/>
              </a:rPr>
              <a:t>In the field, the patient was noted to have a lower extremity abnormality with fullness in his thigh and complaining of significant leg pain concerning for long bone fracture. He was described as combative and received two large bore IVs, c-collar, placed in full spine precautions on a back board and was administered ketamine due to assumption of illicit drug abuse as the cause of his combativeness. </a:t>
            </a:r>
          </a:p>
          <a:p>
            <a:pPr algn="l"/>
            <a:endParaRPr lang="en-US" sz="1300" dirty="0">
              <a:solidFill>
                <a:srgbClr val="FFFFFF"/>
              </a:solidFill>
              <a:latin typeface="ArialMT"/>
            </a:endParaRPr>
          </a:p>
          <a:p>
            <a:pPr algn="l"/>
            <a:r>
              <a:rPr lang="en-US" sz="1300" dirty="0">
                <a:solidFill>
                  <a:srgbClr val="FFFFFF"/>
                </a:solidFill>
                <a:latin typeface="ArialMT"/>
              </a:rPr>
              <a:t>- Upon presentation to HMC the patient was agitated and full trauma activation and evaluation was performed. The patient’s wife arrived and was brought into the room by social work but not introduced to the team. After a few minutes, the wife was eventually identified was able to confirm no prior medical history or illicit drug use history. </a:t>
            </a:r>
          </a:p>
          <a:p>
            <a:pPr algn="l"/>
            <a:endParaRPr lang="en-US" sz="1300" dirty="0">
              <a:latin typeface="ArialMT"/>
            </a:endParaRPr>
          </a:p>
          <a:p>
            <a:pPr algn="l"/>
            <a:r>
              <a:rPr lang="en-US" sz="1300" dirty="0">
                <a:latin typeface="ArialMT"/>
              </a:rPr>
              <a:t>- </a:t>
            </a:r>
            <a:r>
              <a:rPr lang="en-US" sz="1300" dirty="0">
                <a:solidFill>
                  <a:srgbClr val="FFFFFF"/>
                </a:solidFill>
                <a:latin typeface="ArialMT"/>
              </a:rPr>
              <a:t>The ER trauma team concluded their evaluation and determined that after speaking with the patient he was experiencing hallucinations given he is naive to illicit drugs and was having an adversarial reaction to the ketamine administered in the field. An x-Ray obtained in the trauma bay confirmed femur fracture and pain was likely the cause of the patient’s perceived combativeness in the field. </a:t>
            </a:r>
          </a:p>
          <a:p>
            <a:pPr algn="l"/>
            <a:endParaRPr lang="en-US" sz="1300" dirty="0">
              <a:solidFill>
                <a:srgbClr val="FFFFFF"/>
              </a:solidFill>
              <a:latin typeface="ArialMT"/>
            </a:endParaRPr>
          </a:p>
          <a:p>
            <a:pPr algn="l"/>
            <a:r>
              <a:rPr lang="en-US" sz="1300" dirty="0">
                <a:latin typeface="ArialMT"/>
              </a:rPr>
              <a:t>-</a:t>
            </a:r>
            <a:r>
              <a:rPr lang="en-US" sz="1300" dirty="0">
                <a:solidFill>
                  <a:srgbClr val="FFFFFF"/>
                </a:solidFill>
                <a:latin typeface="ArialMT"/>
              </a:rPr>
              <a:t>Given the mechanism significant enough to cause long bone fracture the determination was made that the patient would need CT pan-scan. However, given his agitation and hallucination the ER trauma team concluded the patient would need additional doses of ketamine to get him through the CT and then all further doses would be discontinued and he would be allowed to metabolize the medication out of his system.</a:t>
            </a:r>
            <a:endParaRPr lang="en-US" sz="1300" dirty="0"/>
          </a:p>
        </p:txBody>
      </p:sp>
    </p:spTree>
    <p:extLst>
      <p:ext uri="{BB962C8B-B14F-4D97-AF65-F5344CB8AC3E}">
        <p14:creationId xmlns:p14="http://schemas.microsoft.com/office/powerpoint/2010/main" val="86613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 grpId="0"/>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13"/>
        <p:cNvGrpSpPr/>
        <p:nvPr/>
      </p:nvGrpSpPr>
      <p:grpSpPr>
        <a:xfrm>
          <a:off x="0" y="0"/>
          <a:ext cx="0" cy="0"/>
          <a:chOff x="0" y="0"/>
          <a:chExt cx="0" cy="0"/>
        </a:xfrm>
      </p:grpSpPr>
      <p:sp>
        <p:nvSpPr>
          <p:cNvPr id="214" name="Google Shape;214;p40"/>
          <p:cNvSpPr txBox="1"/>
          <p:nvPr/>
        </p:nvSpPr>
        <p:spPr>
          <a:xfrm>
            <a:off x="682200" y="-43440"/>
            <a:ext cx="7779600" cy="790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600" b="1" dirty="0">
                <a:solidFill>
                  <a:srgbClr val="FFFFFF"/>
                </a:solidFill>
                <a:latin typeface="Raleway"/>
                <a:ea typeface="Raleway"/>
                <a:cs typeface="Raleway"/>
                <a:sym typeface="Raleway"/>
              </a:rPr>
              <a:t>How Do We Get Better?</a:t>
            </a:r>
            <a:endParaRPr sz="4600" b="1" dirty="0">
              <a:solidFill>
                <a:srgbClr val="FFFFFF"/>
              </a:solidFill>
              <a:latin typeface="Raleway"/>
              <a:ea typeface="Raleway"/>
              <a:cs typeface="Raleway"/>
              <a:sym typeface="Raleway"/>
            </a:endParaRPr>
          </a:p>
        </p:txBody>
      </p:sp>
      <p:sp>
        <p:nvSpPr>
          <p:cNvPr id="2" name="TextBox 1">
            <a:extLst>
              <a:ext uri="{FF2B5EF4-FFF2-40B4-BE49-F238E27FC236}">
                <a16:creationId xmlns:a16="http://schemas.microsoft.com/office/drawing/2014/main" xmlns="" id="{3C2C80F0-B74F-1A47-8ECD-6286C740819F}"/>
              </a:ext>
            </a:extLst>
          </p:cNvPr>
          <p:cNvSpPr txBox="1"/>
          <p:nvPr/>
        </p:nvSpPr>
        <p:spPr>
          <a:xfrm>
            <a:off x="182562" y="810261"/>
            <a:ext cx="8326437" cy="8963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ctr">
              <a:buNone/>
              <a:defRPr sz="4600" b="1">
                <a:solidFill>
                  <a:srgbClr val="FFFFFF"/>
                </a:solidFill>
                <a:latin typeface="Raleway"/>
                <a:ea typeface="Raleway"/>
                <a:cs typeface="Raleway"/>
              </a:defRPr>
            </a:lvl1pPr>
          </a:lstStyle>
          <a:p>
            <a:pPr algn="l"/>
            <a:r>
              <a:rPr lang="en-US" sz="2000" dirty="0"/>
              <a:t>- When we hear race used as a </a:t>
            </a:r>
            <a:r>
              <a:rPr lang="en-US" sz="2000" u="sng" dirty="0"/>
              <a:t>biological determinant</a:t>
            </a:r>
            <a:r>
              <a:rPr lang="en-US" sz="2000" dirty="0"/>
              <a:t>, we must ask </a:t>
            </a:r>
            <a:r>
              <a:rPr lang="en-US" sz="2000" u="sng" dirty="0"/>
              <a:t>WHY</a:t>
            </a:r>
            <a:r>
              <a:rPr lang="en-US" sz="2000" dirty="0"/>
              <a:t>?</a:t>
            </a:r>
          </a:p>
          <a:p>
            <a:pPr algn="l"/>
            <a:endParaRPr lang="en-US" sz="2000" dirty="0"/>
          </a:p>
        </p:txBody>
      </p:sp>
      <p:sp>
        <p:nvSpPr>
          <p:cNvPr id="3" name="TextBox 2">
            <a:extLst>
              <a:ext uri="{FF2B5EF4-FFF2-40B4-BE49-F238E27FC236}">
                <a16:creationId xmlns:a16="http://schemas.microsoft.com/office/drawing/2014/main" xmlns="" id="{9DF41F4C-8E6A-ED45-9F30-E60C628FACA5}"/>
              </a:ext>
            </a:extLst>
          </p:cNvPr>
          <p:cNvSpPr txBox="1"/>
          <p:nvPr/>
        </p:nvSpPr>
        <p:spPr>
          <a:xfrm>
            <a:off x="182561" y="1560771"/>
            <a:ext cx="8326437" cy="10744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ctr">
              <a:buNone/>
              <a:defRPr sz="4600" b="1">
                <a:solidFill>
                  <a:srgbClr val="FFFFFF"/>
                </a:solidFill>
                <a:latin typeface="Raleway"/>
                <a:ea typeface="Raleway"/>
                <a:cs typeface="Raleway"/>
              </a:defRPr>
            </a:lvl1pPr>
          </a:lstStyle>
          <a:p>
            <a:pPr algn="l"/>
            <a:r>
              <a:rPr lang="en-US" sz="2000" dirty="0"/>
              <a:t>- Question Our “Objectivity”</a:t>
            </a:r>
          </a:p>
          <a:p>
            <a:pPr algn="l"/>
            <a:endParaRPr lang="en-US" sz="2000" dirty="0"/>
          </a:p>
          <a:p>
            <a:pPr algn="l"/>
            <a:r>
              <a:rPr lang="en-US" sz="2000" dirty="0"/>
              <a:t>- Let’s be humble enough to change our “objectivity.”</a:t>
            </a:r>
          </a:p>
          <a:p>
            <a:pPr algn="l"/>
            <a:endParaRPr lang="en-US" sz="2000" dirty="0"/>
          </a:p>
        </p:txBody>
      </p:sp>
      <p:sp>
        <p:nvSpPr>
          <p:cNvPr id="5" name="TextBox 4">
            <a:extLst>
              <a:ext uri="{FF2B5EF4-FFF2-40B4-BE49-F238E27FC236}">
                <a16:creationId xmlns:a16="http://schemas.microsoft.com/office/drawing/2014/main" xmlns="" id="{CCCBB979-1222-DC49-AC31-9F4F794FD357}"/>
              </a:ext>
            </a:extLst>
          </p:cNvPr>
          <p:cNvSpPr txBox="1"/>
          <p:nvPr/>
        </p:nvSpPr>
        <p:spPr>
          <a:xfrm>
            <a:off x="182560" y="2703139"/>
            <a:ext cx="8326437" cy="10744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ctr">
              <a:buNone/>
              <a:defRPr sz="4600" b="1">
                <a:solidFill>
                  <a:srgbClr val="FFFFFF"/>
                </a:solidFill>
                <a:latin typeface="Raleway"/>
                <a:ea typeface="Raleway"/>
                <a:cs typeface="Raleway"/>
              </a:defRPr>
            </a:lvl1pPr>
          </a:lstStyle>
          <a:p>
            <a:pPr algn="l"/>
            <a:r>
              <a:rPr lang="en-US" sz="2000" dirty="0"/>
              <a:t>- Embrace that racial </a:t>
            </a:r>
            <a:r>
              <a:rPr lang="en-US" sz="2000" u="sng" dirty="0"/>
              <a:t>health care disparities</a:t>
            </a:r>
            <a:r>
              <a:rPr lang="en-US" sz="2000" dirty="0"/>
              <a:t> exist, but it’s not because of a person’s race, it’s because of how we (society &amp; the medical field) treat people of marginalized identities.</a:t>
            </a:r>
          </a:p>
          <a:p>
            <a:pPr algn="l"/>
            <a:endParaRPr lang="en-US" sz="2000" dirty="0"/>
          </a:p>
        </p:txBody>
      </p:sp>
      <p:sp>
        <p:nvSpPr>
          <p:cNvPr id="7" name="TextBox 6">
            <a:extLst>
              <a:ext uri="{FF2B5EF4-FFF2-40B4-BE49-F238E27FC236}">
                <a16:creationId xmlns:a16="http://schemas.microsoft.com/office/drawing/2014/main" xmlns="" id="{97C30EF0-21D1-8E4B-B56E-3E0DFFE99CD5}"/>
              </a:ext>
            </a:extLst>
          </p:cNvPr>
          <p:cNvSpPr txBox="1"/>
          <p:nvPr/>
        </p:nvSpPr>
        <p:spPr>
          <a:xfrm>
            <a:off x="182559" y="3805814"/>
            <a:ext cx="8326437" cy="10744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ctr">
              <a:buNone/>
              <a:defRPr sz="4600" b="1">
                <a:solidFill>
                  <a:srgbClr val="FFFFFF"/>
                </a:solidFill>
                <a:latin typeface="Raleway"/>
                <a:ea typeface="Raleway"/>
                <a:cs typeface="Raleway"/>
              </a:defRPr>
            </a:lvl1pPr>
          </a:lstStyle>
          <a:p>
            <a:pPr algn="l"/>
            <a:r>
              <a:rPr lang="en-US" sz="2000" dirty="0"/>
              <a:t>-Dedicate time to learning more about Race and Racism. The more we understand, the better we become at providing for patients.</a:t>
            </a:r>
          </a:p>
        </p:txBody>
      </p:sp>
    </p:spTree>
    <p:extLst>
      <p:ext uri="{BB962C8B-B14F-4D97-AF65-F5344CB8AC3E}">
        <p14:creationId xmlns:p14="http://schemas.microsoft.com/office/powerpoint/2010/main" val="223134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 grpId="0"/>
      <p:bldP spid="2" grpId="0"/>
      <p:bldP spid="3" grpId="0"/>
      <p:bldP spid="5" grpId="0"/>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13"/>
        <p:cNvGrpSpPr/>
        <p:nvPr/>
      </p:nvGrpSpPr>
      <p:grpSpPr>
        <a:xfrm>
          <a:off x="0" y="0"/>
          <a:ext cx="0" cy="0"/>
          <a:chOff x="0" y="0"/>
          <a:chExt cx="0" cy="0"/>
        </a:xfrm>
      </p:grpSpPr>
      <p:sp>
        <p:nvSpPr>
          <p:cNvPr id="214" name="Google Shape;214;p40"/>
          <p:cNvSpPr txBox="1"/>
          <p:nvPr/>
        </p:nvSpPr>
        <p:spPr>
          <a:xfrm>
            <a:off x="594888" y="1112651"/>
            <a:ext cx="7779600" cy="2918197"/>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300" b="1" dirty="0">
                <a:solidFill>
                  <a:srgbClr val="FFFFFF"/>
                </a:solidFill>
                <a:latin typeface="Raleway"/>
                <a:ea typeface="Raleway"/>
                <a:cs typeface="Raleway"/>
                <a:sym typeface="Raleway"/>
              </a:rPr>
              <a:t>Questions?</a:t>
            </a:r>
          </a:p>
          <a:p>
            <a:pPr marL="0" lvl="0" indent="0" algn="ctr" rtl="0">
              <a:spcBef>
                <a:spcPts val="0"/>
              </a:spcBef>
              <a:spcAft>
                <a:spcPts val="0"/>
              </a:spcAft>
              <a:buNone/>
            </a:pPr>
            <a:endParaRPr lang="en-US" sz="4300" b="1" dirty="0">
              <a:solidFill>
                <a:srgbClr val="FFFFFF"/>
              </a:solidFill>
              <a:latin typeface="Raleway"/>
              <a:ea typeface="Raleway"/>
              <a:cs typeface="Raleway"/>
              <a:sym typeface="Raleway"/>
            </a:endParaRPr>
          </a:p>
          <a:p>
            <a:pPr marL="0" lvl="0" indent="0" algn="ctr" rtl="0">
              <a:spcBef>
                <a:spcPts val="0"/>
              </a:spcBef>
              <a:spcAft>
                <a:spcPts val="0"/>
              </a:spcAft>
              <a:buNone/>
            </a:pPr>
            <a:r>
              <a:rPr lang="en-US" sz="2500" b="1" dirty="0">
                <a:solidFill>
                  <a:srgbClr val="FFFFFF"/>
                </a:solidFill>
                <a:latin typeface="Raleway"/>
                <a:ea typeface="Raleway"/>
                <a:cs typeface="Raleway"/>
                <a:sym typeface="Raleway"/>
              </a:rPr>
              <a:t>Please feel free to contact me: </a:t>
            </a:r>
          </a:p>
          <a:p>
            <a:pPr marL="0" lvl="0" indent="0" algn="ctr" rtl="0">
              <a:spcBef>
                <a:spcPts val="0"/>
              </a:spcBef>
              <a:spcAft>
                <a:spcPts val="0"/>
              </a:spcAft>
              <a:buNone/>
            </a:pPr>
            <a:r>
              <a:rPr lang="en-US" sz="2500" b="1" dirty="0">
                <a:solidFill>
                  <a:srgbClr val="FFFFFF"/>
                </a:solidFill>
                <a:latin typeface="Raleway"/>
                <a:ea typeface="Raleway"/>
                <a:cs typeface="Raleway"/>
                <a:sym typeface="Raleway"/>
              </a:rPr>
              <a:t>Edwin Lindo</a:t>
            </a:r>
          </a:p>
          <a:p>
            <a:pPr marL="0" lvl="0" indent="0" algn="ctr" rtl="0">
              <a:spcBef>
                <a:spcPts val="0"/>
              </a:spcBef>
              <a:spcAft>
                <a:spcPts val="0"/>
              </a:spcAft>
              <a:buNone/>
            </a:pPr>
            <a:r>
              <a:rPr lang="en-US" sz="2500" b="1" dirty="0">
                <a:solidFill>
                  <a:srgbClr val="FFFFFF"/>
                </a:solidFill>
                <a:latin typeface="Raleway"/>
                <a:ea typeface="Raleway"/>
                <a:cs typeface="Raleway"/>
                <a:sym typeface="Raleway"/>
                <a:hlinkClick r:id="rId3"/>
              </a:rPr>
              <a:t>eglindo@uw.edu</a:t>
            </a:r>
            <a:endParaRPr lang="en-US" sz="2500" b="1" dirty="0">
              <a:solidFill>
                <a:srgbClr val="FFFFFF"/>
              </a:solidFill>
              <a:latin typeface="Raleway"/>
              <a:ea typeface="Raleway"/>
              <a:cs typeface="Raleway"/>
              <a:sym typeface="Raleway"/>
            </a:endParaRPr>
          </a:p>
          <a:p>
            <a:pPr marL="0" lvl="0" indent="0" algn="ctr" rtl="0">
              <a:spcBef>
                <a:spcPts val="0"/>
              </a:spcBef>
              <a:spcAft>
                <a:spcPts val="0"/>
              </a:spcAft>
              <a:buNone/>
            </a:pPr>
            <a:r>
              <a:rPr lang="en-US" sz="2500" b="1" dirty="0">
                <a:solidFill>
                  <a:srgbClr val="FFFFFF"/>
                </a:solidFill>
                <a:latin typeface="Raleway"/>
                <a:ea typeface="Raleway"/>
                <a:cs typeface="Raleway"/>
                <a:sym typeface="Raleway"/>
              </a:rPr>
              <a:t>Tweet me: @edwinlindo </a:t>
            </a:r>
            <a:endParaRPr sz="2500" b="1" dirty="0">
              <a:solidFill>
                <a:srgbClr val="FFFFFF"/>
              </a:solidFill>
              <a:latin typeface="Raleway"/>
              <a:ea typeface="Raleway"/>
              <a:cs typeface="Raleway"/>
              <a:sym typeface="Raleway"/>
            </a:endParaRPr>
          </a:p>
        </p:txBody>
      </p:sp>
    </p:spTree>
    <p:extLst>
      <p:ext uri="{BB962C8B-B14F-4D97-AF65-F5344CB8AC3E}">
        <p14:creationId xmlns:p14="http://schemas.microsoft.com/office/powerpoint/2010/main" val="1227018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35"/>
        <p:cNvGrpSpPr/>
        <p:nvPr/>
      </p:nvGrpSpPr>
      <p:grpSpPr>
        <a:xfrm>
          <a:off x="0" y="0"/>
          <a:ext cx="0" cy="0"/>
          <a:chOff x="0" y="0"/>
          <a:chExt cx="0" cy="0"/>
        </a:xfrm>
      </p:grpSpPr>
      <p:sp>
        <p:nvSpPr>
          <p:cNvPr id="136" name="Google Shape;136;p28"/>
          <p:cNvSpPr txBox="1">
            <a:spLocks noGrp="1"/>
          </p:cNvSpPr>
          <p:nvPr>
            <p:ph type="title"/>
          </p:nvPr>
        </p:nvSpPr>
        <p:spPr>
          <a:xfrm>
            <a:off x="2802750" y="802500"/>
            <a:ext cx="3538500" cy="3538500"/>
          </a:xfrm>
          <a:prstGeom prst="rect">
            <a:avLst/>
          </a:prstGeom>
        </p:spPr>
        <p:txBody>
          <a:bodyPr spcFirstLastPara="1" wrap="square" lIns="91425" tIns="91425" rIns="91425" bIns="91425" anchor="ctr" anchorCtr="0">
            <a:noAutofit/>
          </a:bodyPr>
          <a:lstStyle/>
          <a:p>
            <a:pPr>
              <a:buSzPts val="8000"/>
            </a:pPr>
            <a:r>
              <a:rPr lang="en-US" sz="4500" dirty="0">
                <a:latin typeface="Quicksand"/>
              </a:rPr>
              <a:t>Defining Race</a:t>
            </a:r>
            <a:r>
              <a:rPr lang="en" sz="4500" dirty="0">
                <a:latin typeface="Quicksand"/>
              </a:rPr>
              <a:t> </a:t>
            </a:r>
            <a:endParaRPr sz="4500" dirty="0">
              <a:latin typeface="Quicksand"/>
            </a:endParaRPr>
          </a:p>
        </p:txBody>
      </p:sp>
    </p:spTree>
    <p:extLst>
      <p:ext uri="{BB962C8B-B14F-4D97-AF65-F5344CB8AC3E}">
        <p14:creationId xmlns:p14="http://schemas.microsoft.com/office/powerpoint/2010/main" val="849953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35"/>
        <p:cNvGrpSpPr/>
        <p:nvPr/>
      </p:nvGrpSpPr>
      <p:grpSpPr>
        <a:xfrm>
          <a:off x="0" y="0"/>
          <a:ext cx="0" cy="0"/>
          <a:chOff x="0" y="0"/>
          <a:chExt cx="0" cy="0"/>
        </a:xfrm>
      </p:grpSpPr>
      <p:sp>
        <p:nvSpPr>
          <p:cNvPr id="2" name="TextBox 1">
            <a:extLst>
              <a:ext uri="{FF2B5EF4-FFF2-40B4-BE49-F238E27FC236}">
                <a16:creationId xmlns:a16="http://schemas.microsoft.com/office/drawing/2014/main" xmlns="" id="{11B602A0-03D7-ED41-AD3C-016057DBF532}"/>
              </a:ext>
            </a:extLst>
          </p:cNvPr>
          <p:cNvSpPr txBox="1"/>
          <p:nvPr/>
        </p:nvSpPr>
        <p:spPr>
          <a:xfrm>
            <a:off x="261936" y="133345"/>
            <a:ext cx="6379106" cy="3539430"/>
          </a:xfrm>
          <a:prstGeom prst="rect">
            <a:avLst/>
          </a:prstGeom>
          <a:noFill/>
        </p:spPr>
        <p:txBody>
          <a:bodyPr wrap="square" rtlCol="0">
            <a:spAutoFit/>
          </a:bodyPr>
          <a:lstStyle>
            <a:defPPr marR="0" lvl="0" algn="l" rtl="0">
              <a:lnSpc>
                <a:spcPct val="100000"/>
              </a:lnSpc>
              <a:spcBef>
                <a:spcPts val="0"/>
              </a:spcBef>
              <a:spcAft>
                <a:spcPts val="0"/>
              </a:spcAft>
            </a:defPPr>
            <a:lvl1pPr>
              <a:defRPr sz="1300" b="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defRPr>
            </a:lvl1pPr>
          </a:lstStyle>
          <a:p>
            <a:r>
              <a:rPr lang="en-US" sz="1600" u="sng" dirty="0"/>
              <a:t>Carl Linnaeus</a:t>
            </a:r>
            <a:r>
              <a:rPr lang="en-US" sz="1600" dirty="0"/>
              <a:t> (1707-1778), a Swedish physician, botanist, and zoologist, was a celebrated researcher in biologically defining human race. In </a:t>
            </a:r>
            <a:r>
              <a:rPr lang="en-US" sz="1600" i="1" dirty="0" err="1"/>
              <a:t>Systema</a:t>
            </a:r>
            <a:r>
              <a:rPr lang="en-US" sz="1600" i="1" dirty="0"/>
              <a:t> </a:t>
            </a:r>
            <a:r>
              <a:rPr lang="en-US" sz="1600" i="1" dirty="0" err="1"/>
              <a:t>Naturae</a:t>
            </a:r>
            <a:r>
              <a:rPr lang="en-US" sz="1600" i="1" dirty="0"/>
              <a:t> </a:t>
            </a:r>
            <a:r>
              <a:rPr lang="en-US" sz="1600" dirty="0"/>
              <a:t>(1767), he labeled five “varieties” of human species. Each one was described as possessing the following physiognomies characteristics “varying by culture and place”:</a:t>
            </a:r>
          </a:p>
          <a:p>
            <a:endParaRPr lang="en-US" sz="1600" dirty="0"/>
          </a:p>
          <a:p>
            <a:r>
              <a:rPr lang="en-US" sz="1600" u="sng" dirty="0"/>
              <a:t>The </a:t>
            </a:r>
            <a:r>
              <a:rPr lang="en-US" sz="1600" u="sng"/>
              <a:t>Americanus</a:t>
            </a:r>
            <a:r>
              <a:rPr lang="en-US" sz="1600" dirty="0"/>
              <a:t>: red, choleraic, righteous; black, straight, thick hair; stubborn, zealous, free; painting himself with red lines, and regulated by customs.</a:t>
            </a:r>
          </a:p>
          <a:p>
            <a:endParaRPr lang="en-US" sz="1600" dirty="0"/>
          </a:p>
          <a:p>
            <a:r>
              <a:rPr lang="en-US" sz="1600" u="sng" dirty="0"/>
              <a:t>The Europeans</a:t>
            </a:r>
            <a:r>
              <a:rPr lang="en-US" sz="1600" dirty="0"/>
              <a:t>: white, sanguine, browny; with abundant, long hair; blue eyes; gentle, acute, inventive; covered with close vestments; and governed by laws. </a:t>
            </a:r>
          </a:p>
          <a:p>
            <a:endParaRPr lang="en-US" sz="1600" dirty="0"/>
          </a:p>
        </p:txBody>
      </p:sp>
      <p:pic>
        <p:nvPicPr>
          <p:cNvPr id="8" name="Picture 7">
            <a:extLst>
              <a:ext uri="{FF2B5EF4-FFF2-40B4-BE49-F238E27FC236}">
                <a16:creationId xmlns:a16="http://schemas.microsoft.com/office/drawing/2014/main" xmlns="" id="{8A566FAA-6FE6-EF45-9717-2C0F3DC2C862}"/>
              </a:ext>
            </a:extLst>
          </p:cNvPr>
          <p:cNvPicPr>
            <a:picLocks noChangeAspect="1"/>
          </p:cNvPicPr>
          <p:nvPr/>
        </p:nvPicPr>
        <p:blipFill>
          <a:blip r:embed="rId3"/>
          <a:stretch>
            <a:fillRect/>
          </a:stretch>
        </p:blipFill>
        <p:spPr>
          <a:xfrm>
            <a:off x="6641042" y="106363"/>
            <a:ext cx="2193396" cy="2632075"/>
          </a:xfrm>
          <a:prstGeom prst="rect">
            <a:avLst/>
          </a:prstGeom>
        </p:spPr>
      </p:pic>
      <p:sp>
        <p:nvSpPr>
          <p:cNvPr id="13" name="TextBox 12">
            <a:extLst>
              <a:ext uri="{FF2B5EF4-FFF2-40B4-BE49-F238E27FC236}">
                <a16:creationId xmlns:a16="http://schemas.microsoft.com/office/drawing/2014/main" xmlns="" id="{D1F41FD2-9763-734D-9E3D-CCC950363020}"/>
              </a:ext>
            </a:extLst>
          </p:cNvPr>
          <p:cNvSpPr txBox="1"/>
          <p:nvPr/>
        </p:nvSpPr>
        <p:spPr>
          <a:xfrm>
            <a:off x="261936" y="3478587"/>
            <a:ext cx="8572502" cy="1569660"/>
          </a:xfrm>
          <a:prstGeom prst="rect">
            <a:avLst/>
          </a:prstGeom>
          <a:noFill/>
        </p:spPr>
        <p:txBody>
          <a:bodyPr wrap="square" rtlCol="0">
            <a:spAutoFit/>
          </a:bodyPr>
          <a:lstStyle>
            <a:defPPr marR="0" lvl="0" algn="l" rtl="0">
              <a:lnSpc>
                <a:spcPct val="100000"/>
              </a:lnSpc>
              <a:spcBef>
                <a:spcPts val="0"/>
              </a:spcBef>
              <a:spcAft>
                <a:spcPts val="0"/>
              </a:spcAft>
            </a:defPPr>
            <a:lvl1pPr>
              <a:defRPr sz="1300" b="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defRPr>
            </a:lvl1pPr>
          </a:lstStyle>
          <a:p>
            <a:r>
              <a:rPr lang="en-US" sz="1600" u="sng" dirty="0"/>
              <a:t>The </a:t>
            </a:r>
            <a:r>
              <a:rPr lang="en-US" sz="1600" u="sng" dirty="0" err="1"/>
              <a:t>Asiaticus</a:t>
            </a:r>
            <a:r>
              <a:rPr lang="en-US" sz="1600" dirty="0"/>
              <a:t>: yellow, melancholic, stiff; black hair, dark eyes; severe, haughty, greedy; covered with loose clothing and ruled by opinions.</a:t>
            </a:r>
          </a:p>
          <a:p>
            <a:endParaRPr lang="en-US" sz="1600" dirty="0"/>
          </a:p>
          <a:p>
            <a:r>
              <a:rPr lang="en-US" sz="1600" u="sng" dirty="0"/>
              <a:t>The </a:t>
            </a:r>
            <a:r>
              <a:rPr lang="en-US" sz="1600" u="sng" dirty="0" err="1"/>
              <a:t>Afer</a:t>
            </a:r>
            <a:r>
              <a:rPr lang="en-US" sz="1600" u="sng" dirty="0"/>
              <a:t> or </a:t>
            </a:r>
            <a:r>
              <a:rPr lang="en-US" sz="1600" u="sng" dirty="0" err="1"/>
              <a:t>Africanus</a:t>
            </a:r>
            <a:r>
              <a:rPr lang="en-US" sz="1600" dirty="0"/>
              <a:t>: black, phlegmatic, relaxed; black, frizzled hair; silky skin, flat nose, tumid lips; females without shame; mammary glands give milk abundantly; craftily, sly, lazy, cunning, lustful, careless; anoints himself with grease; and governed by caprice.</a:t>
            </a:r>
          </a:p>
        </p:txBody>
      </p:sp>
    </p:spTree>
    <p:extLst>
      <p:ext uri="{BB962C8B-B14F-4D97-AF65-F5344CB8AC3E}">
        <p14:creationId xmlns:p14="http://schemas.microsoft.com/office/powerpoint/2010/main" val="32134431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35"/>
        <p:cNvGrpSpPr/>
        <p:nvPr/>
      </p:nvGrpSpPr>
      <p:grpSpPr>
        <a:xfrm>
          <a:off x="0" y="0"/>
          <a:ext cx="0" cy="0"/>
          <a:chOff x="0" y="0"/>
          <a:chExt cx="0" cy="0"/>
        </a:xfrm>
      </p:grpSpPr>
      <p:sp>
        <p:nvSpPr>
          <p:cNvPr id="2" name="TextBox 1">
            <a:extLst>
              <a:ext uri="{FF2B5EF4-FFF2-40B4-BE49-F238E27FC236}">
                <a16:creationId xmlns:a16="http://schemas.microsoft.com/office/drawing/2014/main" xmlns="" id="{11B602A0-03D7-ED41-AD3C-016057DBF532}"/>
              </a:ext>
            </a:extLst>
          </p:cNvPr>
          <p:cNvSpPr txBox="1"/>
          <p:nvPr/>
        </p:nvSpPr>
        <p:spPr>
          <a:xfrm>
            <a:off x="261936" y="212725"/>
            <a:ext cx="2571749" cy="2185214"/>
          </a:xfrm>
          <a:prstGeom prst="rect">
            <a:avLst/>
          </a:prstGeom>
          <a:noFill/>
        </p:spPr>
        <p:txBody>
          <a:bodyPr wrap="square" rtlCol="0">
            <a:spAutoFit/>
          </a:bodyPr>
          <a:lstStyle/>
          <a:p>
            <a:r>
              <a:rPr lang="en-US" sz="900" dirty="0">
                <a:solidFill>
                  <a:schemeClr val="bg1"/>
                </a:solidFill>
                <a:effectLst/>
                <a:latin typeface="+mj-lt"/>
                <a:ea typeface="Times New Roman" panose="02020603050405020304" pitchFamily="18" charset="0"/>
                <a:cs typeface="Times New Roman" panose="02020603050405020304" pitchFamily="18" charset="0"/>
              </a:rPr>
              <a:t>In 1779, Johann </a:t>
            </a:r>
            <a:r>
              <a:rPr lang="en-US" sz="900" dirty="0" err="1">
                <a:solidFill>
                  <a:schemeClr val="bg1"/>
                </a:solidFill>
                <a:effectLst/>
                <a:latin typeface="+mj-lt"/>
                <a:ea typeface="Times New Roman" panose="02020603050405020304" pitchFamily="18" charset="0"/>
                <a:cs typeface="Times New Roman" panose="02020603050405020304" pitchFamily="18" charset="0"/>
              </a:rPr>
              <a:t>Blumenbach</a:t>
            </a:r>
            <a:r>
              <a:rPr lang="en-US" sz="900" dirty="0">
                <a:solidFill>
                  <a:schemeClr val="bg1"/>
                </a:solidFill>
                <a:effectLst/>
                <a:latin typeface="+mj-lt"/>
                <a:ea typeface="Times New Roman" panose="02020603050405020304" pitchFamily="18" charset="0"/>
                <a:cs typeface="Times New Roman" panose="02020603050405020304" pitchFamily="18" charset="0"/>
              </a:rPr>
              <a:t>, a German scientist, doctor, physiologist and anthropologist was the first to utilize the term “race” as we have come to understand it today. He argued that it was not four species we should be identifying, but rather, five “races” by hierarchy:</a:t>
            </a:r>
          </a:p>
          <a:p>
            <a:r>
              <a:rPr lang="en-US" sz="900" dirty="0">
                <a:solidFill>
                  <a:schemeClr val="bg1"/>
                </a:solidFill>
                <a:effectLst/>
                <a:latin typeface="+mj-lt"/>
                <a:ea typeface="Times New Roman" panose="02020603050405020304" pitchFamily="18" charset="0"/>
                <a:cs typeface="Times New Roman" panose="02020603050405020304" pitchFamily="18" charset="0"/>
              </a:rPr>
              <a:t> </a:t>
            </a:r>
          </a:p>
          <a:p>
            <a:r>
              <a:rPr lang="en-US" sz="1100" b="1" dirty="0">
                <a:solidFill>
                  <a:schemeClr val="bg1"/>
                </a:solidFill>
                <a:effectLst/>
                <a:latin typeface="+mj-lt"/>
                <a:ea typeface="Times New Roman" panose="02020603050405020304" pitchFamily="18" charset="0"/>
                <a:cs typeface="Times New Roman" panose="02020603050405020304" pitchFamily="18" charset="0"/>
              </a:rPr>
              <a:t>Caucasian or “white” race;</a:t>
            </a:r>
          </a:p>
          <a:p>
            <a:r>
              <a:rPr lang="en-US" sz="1100" b="1" dirty="0">
                <a:solidFill>
                  <a:schemeClr val="bg1"/>
                </a:solidFill>
                <a:effectLst/>
                <a:latin typeface="+mj-lt"/>
                <a:ea typeface="Times New Roman" panose="02020603050405020304" pitchFamily="18" charset="0"/>
                <a:cs typeface="Times New Roman" panose="02020603050405020304" pitchFamily="18" charset="0"/>
              </a:rPr>
              <a:t>Mongolian or “yellow-brown” race;</a:t>
            </a:r>
          </a:p>
          <a:p>
            <a:r>
              <a:rPr lang="en-US" sz="1100" b="1" dirty="0">
                <a:solidFill>
                  <a:schemeClr val="bg1"/>
                </a:solidFill>
                <a:effectLst/>
                <a:latin typeface="+mj-lt"/>
                <a:ea typeface="Times New Roman" panose="02020603050405020304" pitchFamily="18" charset="0"/>
                <a:cs typeface="Times New Roman" panose="02020603050405020304" pitchFamily="18" charset="0"/>
              </a:rPr>
              <a:t>Ethiopian or “black” race;</a:t>
            </a:r>
          </a:p>
          <a:p>
            <a:r>
              <a:rPr lang="en-US" sz="1100" b="1" dirty="0">
                <a:solidFill>
                  <a:schemeClr val="bg1"/>
                </a:solidFill>
                <a:effectLst/>
                <a:latin typeface="+mj-lt"/>
                <a:ea typeface="Times New Roman" panose="02020603050405020304" pitchFamily="18" charset="0"/>
                <a:cs typeface="Times New Roman" panose="02020603050405020304" pitchFamily="18" charset="0"/>
              </a:rPr>
              <a:t>American or “copper-red” race;</a:t>
            </a:r>
          </a:p>
          <a:p>
            <a:r>
              <a:rPr lang="en-US" sz="1100" b="1" dirty="0">
                <a:solidFill>
                  <a:schemeClr val="bg1"/>
                </a:solidFill>
                <a:effectLst/>
                <a:latin typeface="+mj-lt"/>
                <a:ea typeface="Times New Roman" panose="02020603050405020304" pitchFamily="18" charset="0"/>
                <a:cs typeface="Times New Roman" panose="02020603050405020304" pitchFamily="18" charset="0"/>
              </a:rPr>
              <a:t>Malayan or “black-brown” race</a:t>
            </a:r>
            <a:r>
              <a:rPr lang="en-US" sz="1100" dirty="0">
                <a:solidFill>
                  <a:schemeClr val="bg1"/>
                </a:solidFill>
                <a:effectLst/>
                <a:latin typeface="+mj-lt"/>
                <a:ea typeface="Times New Roman" panose="02020603050405020304" pitchFamily="18" charset="0"/>
                <a:cs typeface="Times New Roman" panose="02020603050405020304" pitchFamily="18" charset="0"/>
              </a:rPr>
              <a:t>;</a:t>
            </a:r>
          </a:p>
          <a:p>
            <a:pPr algn="l"/>
            <a:endParaRPr lang="en-US" sz="900" dirty="0">
              <a:solidFill>
                <a:schemeClr val="bg1"/>
              </a:solidFill>
              <a:latin typeface="+mj-lt"/>
            </a:endParaRPr>
          </a:p>
        </p:txBody>
      </p:sp>
      <p:sp>
        <p:nvSpPr>
          <p:cNvPr id="5" name="TextBox 4">
            <a:extLst>
              <a:ext uri="{FF2B5EF4-FFF2-40B4-BE49-F238E27FC236}">
                <a16:creationId xmlns:a16="http://schemas.microsoft.com/office/drawing/2014/main" xmlns="" id="{47F72F80-BF66-9D4F-8C0E-F85C3A6080ED}"/>
              </a:ext>
            </a:extLst>
          </p:cNvPr>
          <p:cNvSpPr txBox="1"/>
          <p:nvPr/>
        </p:nvSpPr>
        <p:spPr>
          <a:xfrm>
            <a:off x="3017885" y="212725"/>
            <a:ext cx="2571750" cy="1985159"/>
          </a:xfrm>
          <a:prstGeom prst="rect">
            <a:avLst/>
          </a:prstGeom>
          <a:noFill/>
        </p:spPr>
        <p:txBody>
          <a:bodyPr wrap="square" rtlCol="0">
            <a:spAutoFit/>
          </a:bodyPr>
          <a:lstStyle/>
          <a:p>
            <a:r>
              <a:rPr lang="en-US"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 class or breed of animals; a group of individuals having certain characteristics in common, owing to a common inheritance.</a:t>
            </a:r>
          </a:p>
          <a:p>
            <a:r>
              <a:rPr lang="en-US" sz="9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Source: Miller-Keane Encyclopedia and Dictionary of Medicine, Nursing, and Allied Health, Seventh Edition</a:t>
            </a:r>
            <a:r>
              <a:rPr lang="en-US" sz="900" dirty="0">
                <a:solidFill>
                  <a:schemeClr val="bg1"/>
                </a:solidFill>
                <a:effectLst/>
              </a:rPr>
              <a:t> </a:t>
            </a:r>
            <a:endParaRPr lang="en-US" sz="9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5BEFFF36-649B-1B44-A99E-FAE71F2A36A9}"/>
              </a:ext>
            </a:extLst>
          </p:cNvPr>
          <p:cNvSpPr txBox="1"/>
          <p:nvPr/>
        </p:nvSpPr>
        <p:spPr>
          <a:xfrm>
            <a:off x="5773834" y="212724"/>
            <a:ext cx="3108230" cy="1831271"/>
          </a:xfrm>
          <a:prstGeom prst="rect">
            <a:avLst/>
          </a:prstGeom>
          <a:noFill/>
        </p:spPr>
        <p:txBody>
          <a:bodyPr wrap="square" rtlCol="0">
            <a:spAutoFit/>
          </a:bodyPr>
          <a:lstStyle/>
          <a:p>
            <a:r>
              <a:rPr lang="en-US" sz="13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 group of people identified as distinct from other groups because of supposed physical or genetic traits shared by the group. Most biologists and anthropologists do not recognize race as a biologically valid classification, in part because there is more genetic variation within groups than between them.</a:t>
            </a:r>
            <a:r>
              <a:rPr lang="en-US" sz="1300" dirty="0">
                <a:solidFill>
                  <a:schemeClr val="bg1"/>
                </a:solidFill>
                <a:effectLst/>
              </a:rPr>
              <a:t> </a:t>
            </a:r>
            <a:endParaRPr lang="en-US" sz="13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US" sz="9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Source: The American Heritage® Medical Dictionary </a:t>
            </a:r>
          </a:p>
        </p:txBody>
      </p:sp>
      <p:sp>
        <p:nvSpPr>
          <p:cNvPr id="9" name="TextBox 8">
            <a:extLst>
              <a:ext uri="{FF2B5EF4-FFF2-40B4-BE49-F238E27FC236}">
                <a16:creationId xmlns:a16="http://schemas.microsoft.com/office/drawing/2014/main" xmlns="" id="{7A3DE187-A984-D746-BCE1-08F32A971161}"/>
              </a:ext>
            </a:extLst>
          </p:cNvPr>
          <p:cNvSpPr txBox="1"/>
          <p:nvPr/>
        </p:nvSpPr>
        <p:spPr>
          <a:xfrm>
            <a:off x="261936" y="2571750"/>
            <a:ext cx="2571749" cy="1954381"/>
          </a:xfrm>
          <a:prstGeom prst="rect">
            <a:avLst/>
          </a:prstGeom>
          <a:noFill/>
        </p:spPr>
        <p:txBody>
          <a:bodyPr wrap="square" rtlCol="0">
            <a:spAutoFit/>
          </a:bodyPr>
          <a:lstStyle/>
          <a:p>
            <a:r>
              <a:rPr lang="en-US"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1. a vague unscientific term for a group of genetically related people who share certain physical characteristics.</a:t>
            </a:r>
            <a:endParaRPr lang="en-US"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US"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2. a distinct ethnic group characterized by traits that are transmitted through their offspring.</a:t>
            </a:r>
            <a:endParaRPr lang="en-US"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US" sz="9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Source: Mosby's Medical Dictionary, 9th edition. </a:t>
            </a:r>
          </a:p>
        </p:txBody>
      </p:sp>
      <p:sp>
        <p:nvSpPr>
          <p:cNvPr id="11" name="TextBox 10">
            <a:extLst>
              <a:ext uri="{FF2B5EF4-FFF2-40B4-BE49-F238E27FC236}">
                <a16:creationId xmlns:a16="http://schemas.microsoft.com/office/drawing/2014/main" xmlns="" id="{D70B215A-345F-CE45-9EA7-02E635650C43}"/>
              </a:ext>
            </a:extLst>
          </p:cNvPr>
          <p:cNvSpPr txBox="1"/>
          <p:nvPr/>
        </p:nvSpPr>
        <p:spPr>
          <a:xfrm>
            <a:off x="3017885" y="2571750"/>
            <a:ext cx="2755950" cy="1431161"/>
          </a:xfrm>
          <a:prstGeom prst="rect">
            <a:avLst/>
          </a:prstGeom>
          <a:noFill/>
        </p:spPr>
        <p:txBody>
          <a:bodyPr wrap="square" rtlCol="0">
            <a:spAutoFit/>
          </a:bodyPr>
          <a:lstStyle/>
          <a:p>
            <a:r>
              <a:rPr lang="en-US" sz="1700" b="1" dirty="0">
                <a:solidFill>
                  <a:schemeClr val="bg1"/>
                </a:solidFill>
                <a:latin typeface="Calibri" panose="020F0502020204030204" pitchFamily="34" charset="0"/>
              </a:rPr>
              <a:t>Race is a </a:t>
            </a:r>
            <a:r>
              <a:rPr lang="en-US" sz="1700" b="1" u="sng" dirty="0">
                <a:solidFill>
                  <a:schemeClr val="bg1"/>
                </a:solidFill>
                <a:latin typeface="Calibri" panose="020F0502020204030204" pitchFamily="34" charset="0"/>
              </a:rPr>
              <a:t>social construction</a:t>
            </a:r>
            <a:r>
              <a:rPr lang="en-US" sz="1700" b="1" dirty="0">
                <a:solidFill>
                  <a:schemeClr val="bg1"/>
                </a:solidFill>
                <a:latin typeface="Calibri" panose="020F0502020204030204" pitchFamily="34" charset="0"/>
              </a:rPr>
              <a:t>, a concept that has no objective reality but rather is what people decide it is</a:t>
            </a:r>
            <a:r>
              <a:rPr lang="en-US" sz="1800" b="1" dirty="0">
                <a:solidFill>
                  <a:schemeClr val="bg1"/>
                </a:solidFill>
                <a:latin typeface="Calibri" panose="020F0502020204030204" pitchFamily="34" charset="0"/>
              </a:rPr>
              <a:t> </a:t>
            </a:r>
            <a:r>
              <a:rPr lang="en-US" sz="900" b="0" dirty="0">
                <a:solidFill>
                  <a:schemeClr val="bg1"/>
                </a:solidFill>
                <a:latin typeface="Calibri" panose="020F0502020204030204" pitchFamily="34" charset="0"/>
              </a:rPr>
              <a:t>Source: (Berger &amp; Luckmann, 1963)</a:t>
            </a:r>
            <a:r>
              <a:rPr lang="en-US" sz="1800" b="0" dirty="0">
                <a:solidFill>
                  <a:schemeClr val="bg1"/>
                </a:solidFill>
                <a:latin typeface="Calibri" panose="020F0502020204030204" pitchFamily="34" charset="0"/>
              </a:rPr>
              <a:t>.</a:t>
            </a:r>
            <a:endParaRPr lang="en-US" sz="9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EB7B0DDB-47BD-CE44-9555-2F3AAB96E8A1}"/>
              </a:ext>
            </a:extLst>
          </p:cNvPr>
          <p:cNvSpPr txBox="1"/>
          <p:nvPr/>
        </p:nvSpPr>
        <p:spPr>
          <a:xfrm>
            <a:off x="5880476" y="2571750"/>
            <a:ext cx="2755950" cy="1615827"/>
          </a:xfrm>
          <a:prstGeom prst="rect">
            <a:avLst/>
          </a:prstGeom>
          <a:noFill/>
        </p:spPr>
        <p:txBody>
          <a:bodyPr wrap="square" rtlCol="0">
            <a:spAutoFit/>
          </a:bodyPr>
          <a:lstStyle/>
          <a:p>
            <a:r>
              <a:rPr lang="en-US" sz="1500" b="1" dirty="0">
                <a:solidFill>
                  <a:schemeClr val="bg1"/>
                </a:solidFill>
              </a:rPr>
              <a:t>A </a:t>
            </a:r>
            <a:r>
              <a:rPr lang="en-US" sz="1500" b="1" u="sng" dirty="0">
                <a:solidFill>
                  <a:schemeClr val="bg1"/>
                </a:solidFill>
              </a:rPr>
              <a:t>socially constructed taxonomy</a:t>
            </a:r>
            <a:r>
              <a:rPr lang="en-US" sz="1500" b="1" dirty="0">
                <a:solidFill>
                  <a:schemeClr val="bg1"/>
                </a:solidFill>
              </a:rPr>
              <a:t> based on perceived skin color (and sometimes culture), with no scientific or biological determinacy.</a:t>
            </a:r>
            <a:r>
              <a:rPr lang="en-US" sz="1300" b="1" dirty="0">
                <a:solidFill>
                  <a:schemeClr val="bg1"/>
                </a:solidFill>
              </a:rPr>
              <a:t> </a:t>
            </a:r>
            <a:r>
              <a:rPr lang="en-US" sz="900" dirty="0">
                <a:solidFill>
                  <a:schemeClr val="bg1"/>
                </a:solidFill>
              </a:rPr>
              <a:t>Source: Edwin Lindo, 2019</a:t>
            </a:r>
            <a:endParaRPr lang="en-US" sz="9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5">
            <a:extLst>
              <a:ext uri="{FF2B5EF4-FFF2-40B4-BE49-F238E27FC236}">
                <a16:creationId xmlns:a16="http://schemas.microsoft.com/office/drawing/2014/main" xmlns="" id="{6DD3D0DA-44B8-E049-A870-A23A66F5A1C8}"/>
              </a:ext>
            </a:extLst>
          </p:cNvPr>
          <p:cNvPicPr>
            <a:picLocks noChangeAspect="1"/>
          </p:cNvPicPr>
          <p:nvPr/>
        </p:nvPicPr>
        <p:blipFill>
          <a:blip r:embed="rId3"/>
          <a:stretch>
            <a:fillRect/>
          </a:stretch>
        </p:blipFill>
        <p:spPr>
          <a:xfrm>
            <a:off x="1664968" y="0"/>
            <a:ext cx="5814064" cy="5143500"/>
          </a:xfrm>
          <a:prstGeom prst="rect">
            <a:avLst/>
          </a:prstGeom>
        </p:spPr>
      </p:pic>
    </p:spTree>
    <p:extLst>
      <p:ext uri="{BB962C8B-B14F-4D97-AF65-F5344CB8AC3E}">
        <p14:creationId xmlns:p14="http://schemas.microsoft.com/office/powerpoint/2010/main" val="3579976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35"/>
        <p:cNvGrpSpPr/>
        <p:nvPr/>
      </p:nvGrpSpPr>
      <p:grpSpPr>
        <a:xfrm>
          <a:off x="0" y="0"/>
          <a:ext cx="0" cy="0"/>
          <a:chOff x="0" y="0"/>
          <a:chExt cx="0" cy="0"/>
        </a:xfrm>
      </p:grpSpPr>
      <p:pic>
        <p:nvPicPr>
          <p:cNvPr id="2" name="Picture 2">
            <a:extLst>
              <a:ext uri="{FF2B5EF4-FFF2-40B4-BE49-F238E27FC236}">
                <a16:creationId xmlns:a16="http://schemas.microsoft.com/office/drawing/2014/main" xmlns="" id="{DF9665E6-B557-BD41-AB88-008719009AC0}"/>
              </a:ext>
            </a:extLst>
          </p:cNvPr>
          <p:cNvPicPr>
            <a:picLocks noChangeAspect="1"/>
          </p:cNvPicPr>
          <p:nvPr/>
        </p:nvPicPr>
        <p:blipFill>
          <a:blip r:embed="rId3"/>
          <a:stretch>
            <a:fillRect/>
          </a:stretch>
        </p:blipFill>
        <p:spPr>
          <a:xfrm>
            <a:off x="232455" y="137359"/>
            <a:ext cx="3344874" cy="2062672"/>
          </a:xfrm>
          <a:prstGeom prst="rect">
            <a:avLst/>
          </a:prstGeom>
        </p:spPr>
      </p:pic>
      <p:pic>
        <p:nvPicPr>
          <p:cNvPr id="3" name="Picture 3">
            <a:extLst>
              <a:ext uri="{FF2B5EF4-FFF2-40B4-BE49-F238E27FC236}">
                <a16:creationId xmlns:a16="http://schemas.microsoft.com/office/drawing/2014/main" xmlns="" id="{7E76CD47-154F-B34B-8423-F0E6887F0AEF}"/>
              </a:ext>
            </a:extLst>
          </p:cNvPr>
          <p:cNvPicPr>
            <a:picLocks noChangeAspect="1"/>
          </p:cNvPicPr>
          <p:nvPr/>
        </p:nvPicPr>
        <p:blipFill>
          <a:blip r:embed="rId4"/>
          <a:stretch>
            <a:fillRect/>
          </a:stretch>
        </p:blipFill>
        <p:spPr>
          <a:xfrm>
            <a:off x="622397" y="528650"/>
            <a:ext cx="3344874" cy="1954130"/>
          </a:xfrm>
          <a:prstGeom prst="rect">
            <a:avLst/>
          </a:prstGeom>
        </p:spPr>
      </p:pic>
      <p:pic>
        <p:nvPicPr>
          <p:cNvPr id="5" name="Picture 5">
            <a:extLst>
              <a:ext uri="{FF2B5EF4-FFF2-40B4-BE49-F238E27FC236}">
                <a16:creationId xmlns:a16="http://schemas.microsoft.com/office/drawing/2014/main" xmlns="" id="{5432D11A-F753-2F41-8CD5-5DA8D3FFD3F2}"/>
              </a:ext>
            </a:extLst>
          </p:cNvPr>
          <p:cNvPicPr>
            <a:picLocks noChangeAspect="1"/>
          </p:cNvPicPr>
          <p:nvPr/>
        </p:nvPicPr>
        <p:blipFill>
          <a:blip r:embed="rId5"/>
          <a:stretch>
            <a:fillRect/>
          </a:stretch>
        </p:blipFill>
        <p:spPr>
          <a:xfrm>
            <a:off x="1098749" y="820894"/>
            <a:ext cx="2868522" cy="2498948"/>
          </a:xfrm>
          <a:prstGeom prst="rect">
            <a:avLst/>
          </a:prstGeom>
        </p:spPr>
      </p:pic>
      <p:sp>
        <p:nvSpPr>
          <p:cNvPr id="7" name="Speech Bubble: Oval 6">
            <a:extLst>
              <a:ext uri="{FF2B5EF4-FFF2-40B4-BE49-F238E27FC236}">
                <a16:creationId xmlns:a16="http://schemas.microsoft.com/office/drawing/2014/main" xmlns="" id="{2E92A785-69FD-C04D-B77F-542114DA0FE8}"/>
              </a:ext>
            </a:extLst>
          </p:cNvPr>
          <p:cNvSpPr/>
          <p:nvPr/>
        </p:nvSpPr>
        <p:spPr>
          <a:xfrm>
            <a:off x="2138471" y="657987"/>
            <a:ext cx="1828800" cy="1225296"/>
          </a:xfrm>
          <a:prstGeom prst="wedgeEllipseCallout">
            <a:avLst>
              <a:gd name="adj1" fmla="val -67483"/>
              <a:gd name="adj2" fmla="val 75158"/>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accent1"/>
                </a:solidFill>
              </a:rPr>
              <a:t>Definitions varied from census to census, but Mulatto generally meant someone who is black and at least one other race</a:t>
            </a:r>
          </a:p>
        </p:txBody>
      </p:sp>
      <p:pic>
        <p:nvPicPr>
          <p:cNvPr id="8" name="Picture 8">
            <a:extLst>
              <a:ext uri="{FF2B5EF4-FFF2-40B4-BE49-F238E27FC236}">
                <a16:creationId xmlns:a16="http://schemas.microsoft.com/office/drawing/2014/main" xmlns="" id="{D5A179AF-C258-1349-B7A1-17DF17E8B45C}"/>
              </a:ext>
            </a:extLst>
          </p:cNvPr>
          <p:cNvPicPr>
            <a:picLocks noChangeAspect="1"/>
          </p:cNvPicPr>
          <p:nvPr/>
        </p:nvPicPr>
        <p:blipFill rotWithShape="1">
          <a:blip r:embed="rId6"/>
          <a:srcRect t="87719" b="-200"/>
          <a:stretch/>
        </p:blipFill>
        <p:spPr>
          <a:xfrm>
            <a:off x="1098749" y="3413345"/>
            <a:ext cx="2868522" cy="436452"/>
          </a:xfrm>
          <a:prstGeom prst="rect">
            <a:avLst/>
          </a:prstGeom>
        </p:spPr>
      </p:pic>
      <p:sp>
        <p:nvSpPr>
          <p:cNvPr id="11" name="Speech Bubble: Oval 10">
            <a:extLst>
              <a:ext uri="{FF2B5EF4-FFF2-40B4-BE49-F238E27FC236}">
                <a16:creationId xmlns:a16="http://schemas.microsoft.com/office/drawing/2014/main" xmlns="" id="{584518BE-CE4B-374D-8263-23ED7DF41009}"/>
              </a:ext>
            </a:extLst>
          </p:cNvPr>
          <p:cNvSpPr/>
          <p:nvPr/>
        </p:nvSpPr>
        <p:spPr>
          <a:xfrm>
            <a:off x="2138471" y="3176425"/>
            <a:ext cx="914400" cy="612648"/>
          </a:xfrm>
          <a:prstGeom prst="wedgeEllipseCallout">
            <a:avLst>
              <a:gd name="adj1" fmla="val -96109"/>
              <a:gd name="adj2" fmla="val 21356"/>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accent1"/>
                </a:solidFill>
              </a:rPr>
              <a:t>Added in 1860. </a:t>
            </a:r>
          </a:p>
        </p:txBody>
      </p:sp>
      <p:pic>
        <p:nvPicPr>
          <p:cNvPr id="12" name="Picture 12">
            <a:extLst>
              <a:ext uri="{FF2B5EF4-FFF2-40B4-BE49-F238E27FC236}">
                <a16:creationId xmlns:a16="http://schemas.microsoft.com/office/drawing/2014/main" xmlns="" id="{1556FB30-1CE7-3B44-8E3B-6CD6367DCCEE}"/>
              </a:ext>
            </a:extLst>
          </p:cNvPr>
          <p:cNvPicPr>
            <a:picLocks noChangeAspect="1"/>
          </p:cNvPicPr>
          <p:nvPr/>
        </p:nvPicPr>
        <p:blipFill>
          <a:blip r:embed="rId7"/>
          <a:stretch>
            <a:fillRect/>
          </a:stretch>
        </p:blipFill>
        <p:spPr>
          <a:xfrm>
            <a:off x="1098749" y="3943300"/>
            <a:ext cx="2868522" cy="428886"/>
          </a:xfrm>
          <a:prstGeom prst="rect">
            <a:avLst/>
          </a:prstGeom>
        </p:spPr>
      </p:pic>
      <p:sp>
        <p:nvSpPr>
          <p:cNvPr id="15" name="Speech Bubble: Oval 14">
            <a:extLst>
              <a:ext uri="{FF2B5EF4-FFF2-40B4-BE49-F238E27FC236}">
                <a16:creationId xmlns:a16="http://schemas.microsoft.com/office/drawing/2014/main" xmlns="" id="{1FB05A0F-0E8A-7A41-8FB1-AB4FE66BBA96}"/>
              </a:ext>
            </a:extLst>
          </p:cNvPr>
          <p:cNvSpPr/>
          <p:nvPr/>
        </p:nvSpPr>
        <p:spPr>
          <a:xfrm>
            <a:off x="2138471" y="3882576"/>
            <a:ext cx="808705" cy="541832"/>
          </a:xfrm>
          <a:prstGeom prst="wedgeEllipseCallout">
            <a:avLst>
              <a:gd name="adj1" fmla="val -100904"/>
              <a:gd name="adj2" fmla="val -5483"/>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accent1"/>
                </a:solidFill>
              </a:rPr>
              <a:t>Added in 1880. </a:t>
            </a:r>
          </a:p>
        </p:txBody>
      </p:sp>
      <p:pic>
        <p:nvPicPr>
          <p:cNvPr id="16" name="Picture 16">
            <a:extLst>
              <a:ext uri="{FF2B5EF4-FFF2-40B4-BE49-F238E27FC236}">
                <a16:creationId xmlns:a16="http://schemas.microsoft.com/office/drawing/2014/main" xmlns="" id="{82CDCEBC-3CD8-3744-8D94-3D4DDE1D7E16}"/>
              </a:ext>
            </a:extLst>
          </p:cNvPr>
          <p:cNvPicPr>
            <a:picLocks noChangeAspect="1"/>
          </p:cNvPicPr>
          <p:nvPr/>
        </p:nvPicPr>
        <p:blipFill>
          <a:blip r:embed="rId8"/>
          <a:stretch>
            <a:fillRect/>
          </a:stretch>
        </p:blipFill>
        <p:spPr>
          <a:xfrm>
            <a:off x="1904892" y="606189"/>
            <a:ext cx="2401905" cy="4446827"/>
          </a:xfrm>
          <a:prstGeom prst="rect">
            <a:avLst/>
          </a:prstGeom>
        </p:spPr>
      </p:pic>
      <p:pic>
        <p:nvPicPr>
          <p:cNvPr id="4" name="Picture 5">
            <a:extLst>
              <a:ext uri="{FF2B5EF4-FFF2-40B4-BE49-F238E27FC236}">
                <a16:creationId xmlns:a16="http://schemas.microsoft.com/office/drawing/2014/main" xmlns="" id="{0112B4B4-1452-ED42-9904-4029B4070B1A}"/>
              </a:ext>
            </a:extLst>
          </p:cNvPr>
          <p:cNvPicPr>
            <a:picLocks noChangeAspect="1"/>
          </p:cNvPicPr>
          <p:nvPr/>
        </p:nvPicPr>
        <p:blipFill>
          <a:blip r:embed="rId9"/>
          <a:stretch>
            <a:fillRect/>
          </a:stretch>
        </p:blipFill>
        <p:spPr>
          <a:xfrm>
            <a:off x="2564385" y="275044"/>
            <a:ext cx="2098745" cy="4671989"/>
          </a:xfrm>
          <a:prstGeom prst="rect">
            <a:avLst/>
          </a:prstGeom>
        </p:spPr>
      </p:pic>
      <p:pic>
        <p:nvPicPr>
          <p:cNvPr id="9" name="Picture 9">
            <a:extLst>
              <a:ext uri="{FF2B5EF4-FFF2-40B4-BE49-F238E27FC236}">
                <a16:creationId xmlns:a16="http://schemas.microsoft.com/office/drawing/2014/main" xmlns="" id="{8B44A41A-0FE0-AC4C-A7A4-C522078DDFD6}"/>
              </a:ext>
            </a:extLst>
          </p:cNvPr>
          <p:cNvPicPr>
            <a:picLocks noChangeAspect="1"/>
          </p:cNvPicPr>
          <p:nvPr/>
        </p:nvPicPr>
        <p:blipFill>
          <a:blip r:embed="rId10"/>
          <a:stretch>
            <a:fillRect/>
          </a:stretch>
        </p:blipFill>
        <p:spPr>
          <a:xfrm>
            <a:off x="3341386" y="300242"/>
            <a:ext cx="1432027" cy="1238010"/>
          </a:xfrm>
          <a:prstGeom prst="rect">
            <a:avLst/>
          </a:prstGeom>
        </p:spPr>
      </p:pic>
      <p:pic>
        <p:nvPicPr>
          <p:cNvPr id="13" name="Picture 13">
            <a:extLst>
              <a:ext uri="{FF2B5EF4-FFF2-40B4-BE49-F238E27FC236}">
                <a16:creationId xmlns:a16="http://schemas.microsoft.com/office/drawing/2014/main" xmlns="" id="{E872C053-9ABF-1444-BB27-043037C2C1CC}"/>
              </a:ext>
            </a:extLst>
          </p:cNvPr>
          <p:cNvPicPr>
            <a:picLocks noChangeAspect="1"/>
          </p:cNvPicPr>
          <p:nvPr/>
        </p:nvPicPr>
        <p:blipFill>
          <a:blip r:embed="rId11"/>
          <a:stretch>
            <a:fillRect/>
          </a:stretch>
        </p:blipFill>
        <p:spPr>
          <a:xfrm>
            <a:off x="4089724" y="228459"/>
            <a:ext cx="1540200" cy="1381575"/>
          </a:xfrm>
          <a:prstGeom prst="rect">
            <a:avLst/>
          </a:prstGeom>
        </p:spPr>
      </p:pic>
      <p:pic>
        <p:nvPicPr>
          <p:cNvPr id="6" name="Picture 9">
            <a:extLst>
              <a:ext uri="{FF2B5EF4-FFF2-40B4-BE49-F238E27FC236}">
                <a16:creationId xmlns:a16="http://schemas.microsoft.com/office/drawing/2014/main" xmlns="" id="{3C1C2C7D-F6D0-4841-8436-F03CADF88B54}"/>
              </a:ext>
            </a:extLst>
          </p:cNvPr>
          <p:cNvPicPr>
            <a:picLocks noChangeAspect="1"/>
          </p:cNvPicPr>
          <p:nvPr/>
        </p:nvPicPr>
        <p:blipFill>
          <a:blip r:embed="rId12"/>
          <a:stretch>
            <a:fillRect/>
          </a:stretch>
        </p:blipFill>
        <p:spPr>
          <a:xfrm>
            <a:off x="4773413" y="1692092"/>
            <a:ext cx="1739093" cy="1759315"/>
          </a:xfrm>
          <a:prstGeom prst="rect">
            <a:avLst/>
          </a:prstGeom>
        </p:spPr>
      </p:pic>
      <p:pic>
        <p:nvPicPr>
          <p:cNvPr id="14" name="Picture 16">
            <a:extLst>
              <a:ext uri="{FF2B5EF4-FFF2-40B4-BE49-F238E27FC236}">
                <a16:creationId xmlns:a16="http://schemas.microsoft.com/office/drawing/2014/main" xmlns="" id="{E1D2EE03-7A0A-464F-9FEC-8F78E99E3DE8}"/>
              </a:ext>
            </a:extLst>
          </p:cNvPr>
          <p:cNvPicPr>
            <a:picLocks noChangeAspect="1"/>
          </p:cNvPicPr>
          <p:nvPr/>
        </p:nvPicPr>
        <p:blipFill>
          <a:blip r:embed="rId13"/>
          <a:stretch>
            <a:fillRect/>
          </a:stretch>
        </p:blipFill>
        <p:spPr>
          <a:xfrm>
            <a:off x="4732711" y="3626655"/>
            <a:ext cx="3976032" cy="597406"/>
          </a:xfrm>
          <a:prstGeom prst="rect">
            <a:avLst/>
          </a:prstGeom>
        </p:spPr>
      </p:pic>
    </p:spTree>
    <p:extLst>
      <p:ext uri="{BB962C8B-B14F-4D97-AF65-F5344CB8AC3E}">
        <p14:creationId xmlns:p14="http://schemas.microsoft.com/office/powerpoint/2010/main" val="3627329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35"/>
        <p:cNvGrpSpPr/>
        <p:nvPr/>
      </p:nvGrpSpPr>
      <p:grpSpPr>
        <a:xfrm>
          <a:off x="0" y="0"/>
          <a:ext cx="0" cy="0"/>
          <a:chOff x="0" y="0"/>
          <a:chExt cx="0" cy="0"/>
        </a:xfrm>
      </p:grpSpPr>
      <p:pic>
        <p:nvPicPr>
          <p:cNvPr id="2" name="Picture 6">
            <a:extLst>
              <a:ext uri="{FF2B5EF4-FFF2-40B4-BE49-F238E27FC236}">
                <a16:creationId xmlns:a16="http://schemas.microsoft.com/office/drawing/2014/main" xmlns="" id="{3A8CB9D8-C849-4940-A54E-BA2988904109}"/>
              </a:ext>
            </a:extLst>
          </p:cNvPr>
          <p:cNvPicPr>
            <a:picLocks noChangeAspect="1"/>
          </p:cNvPicPr>
          <p:nvPr/>
        </p:nvPicPr>
        <p:blipFill>
          <a:blip r:embed="rId3"/>
          <a:stretch>
            <a:fillRect/>
          </a:stretch>
        </p:blipFill>
        <p:spPr>
          <a:xfrm>
            <a:off x="1131094" y="319644"/>
            <a:ext cx="7151688" cy="4345462"/>
          </a:xfrm>
          <a:prstGeom prst="rect">
            <a:avLst/>
          </a:prstGeom>
        </p:spPr>
      </p:pic>
      <p:pic>
        <p:nvPicPr>
          <p:cNvPr id="3" name="Picture 4">
            <a:extLst>
              <a:ext uri="{FF2B5EF4-FFF2-40B4-BE49-F238E27FC236}">
                <a16:creationId xmlns:a16="http://schemas.microsoft.com/office/drawing/2014/main" xmlns="" id="{DCB2E770-45FE-594A-848C-C7CFE6B9D214}"/>
              </a:ext>
            </a:extLst>
          </p:cNvPr>
          <p:cNvPicPr>
            <a:picLocks noChangeAspect="1"/>
          </p:cNvPicPr>
          <p:nvPr/>
        </p:nvPicPr>
        <p:blipFill>
          <a:blip r:embed="rId4"/>
          <a:stretch>
            <a:fillRect/>
          </a:stretch>
        </p:blipFill>
        <p:spPr>
          <a:xfrm>
            <a:off x="1683841" y="-15197"/>
            <a:ext cx="5776318" cy="5173894"/>
          </a:xfrm>
          <a:prstGeom prst="rect">
            <a:avLst/>
          </a:prstGeom>
        </p:spPr>
      </p:pic>
    </p:spTree>
    <p:extLst>
      <p:ext uri="{BB962C8B-B14F-4D97-AF65-F5344CB8AC3E}">
        <p14:creationId xmlns:p14="http://schemas.microsoft.com/office/powerpoint/2010/main" val="1825475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3656</Words>
  <Application>Microsoft Office PowerPoint</Application>
  <PresentationFormat>On-screen Show (16:9)</PresentationFormat>
  <Paragraphs>303</Paragraphs>
  <Slides>44</Slides>
  <Notes>44</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44</vt:i4>
      </vt:variant>
    </vt:vector>
  </HeadingPairs>
  <TitlesOfParts>
    <vt:vector size="56" baseType="lpstr">
      <vt:lpstr>Amatic SC</vt:lpstr>
      <vt:lpstr>Times New Roman</vt:lpstr>
      <vt:lpstr>Arial</vt:lpstr>
      <vt:lpstr>Source Code Pro</vt:lpstr>
      <vt:lpstr>ArialMT</vt:lpstr>
      <vt:lpstr>Raleway</vt:lpstr>
      <vt:lpstr>Quicksand</vt:lpstr>
      <vt:lpstr>Lato</vt:lpstr>
      <vt:lpstr>Calibri</vt:lpstr>
      <vt:lpstr>Nunito</vt:lpstr>
      <vt:lpstr>Beach Day</vt:lpstr>
      <vt:lpstr>Swiss</vt:lpstr>
      <vt:lpstr>History, Constructs, and Assumptions: The Potential Bias of Race in Medical Care</vt:lpstr>
      <vt:lpstr>Disclosures  Still waiting… </vt:lpstr>
      <vt:lpstr>What We WIll Cover: - Understanding Race - - History of Racialized Medicine - - Contemporary Racialized Medicine - - How Do We Get Better? -</vt:lpstr>
      <vt:lpstr>PowerPoint Presentation</vt:lpstr>
      <vt:lpstr>Defining Race </vt:lpstr>
      <vt:lpstr>PowerPoint Presentation</vt:lpstr>
      <vt:lpstr>PowerPoint Presentation</vt:lpstr>
      <vt:lpstr>PowerPoint Presentation</vt:lpstr>
      <vt:lpstr>PowerPoint Presentation</vt:lpstr>
      <vt:lpstr>RACE IN RESEARCH</vt:lpstr>
      <vt:lpstr>RACE IN RESEARCH</vt:lpstr>
      <vt:lpstr>PowerPoint Presentation</vt:lpstr>
      <vt:lpstr>PowerPoint Presentation</vt:lpstr>
      <vt:lpstr>PowerPoint Presentation</vt:lpstr>
      <vt:lpstr>PowerPoint Presentation</vt:lpstr>
      <vt:lpstr>PowerPoint Presentation</vt:lpstr>
      <vt:lpstr>Pathologizing Race</vt:lpstr>
      <vt:lpstr>PowerPoint Presentation</vt:lpstr>
      <vt:lpstr>PowerPoint Presentation</vt:lpstr>
      <vt:lpstr>PowerPoint Presentation</vt:lpstr>
      <vt:lpstr>PowerPoint Presentation</vt:lpstr>
      <vt:lpstr>PowerPoint Presentation</vt:lpstr>
      <vt:lpstr>PowerPoint Presentation</vt:lpstr>
      <vt:lpstr>Is Race Genetic?</vt:lpstr>
      <vt:lpstr>PowerPoint Presentation</vt:lpstr>
      <vt:lpstr>The Case - BiDil</vt:lpstr>
      <vt:lpstr>PowerPoint Presentation</vt:lpstr>
      <vt:lpstr>Questions To Consider</vt:lpstr>
      <vt:lpstr>What Other Examples Do we Have of Racialized Medicine?</vt:lpstr>
      <vt:lpstr>PowerPoint Presentation</vt:lpstr>
      <vt:lpstr>PowerPoint Presentation</vt:lpstr>
      <vt:lpstr>PowerPoint Presentation</vt:lpstr>
      <vt:lpstr>PowerPoint Presentation</vt:lpstr>
      <vt:lpstr>The Data Of Health Disparities</vt:lpstr>
      <vt:lpstr>PowerPoint Presentation</vt:lpstr>
      <vt:lpstr>PowerPoint Presentation</vt:lpstr>
      <vt:lpstr>PowerPoint Presentation</vt:lpstr>
      <vt:lpstr>PowerPoint Presentation</vt:lpstr>
      <vt:lpstr>PowerPoint Presentation</vt:lpstr>
      <vt:lpstr>The Skeptics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Racial Inequity in Medicine</dc:title>
  <dc:creator>Michelle Fleming</dc:creator>
  <cp:lastModifiedBy>Michelle Fleming</cp:lastModifiedBy>
  <cp:revision>40</cp:revision>
  <cp:lastPrinted>2019-09-18T21:32:36Z</cp:lastPrinted>
  <dcterms:modified xsi:type="dcterms:W3CDTF">2019-09-18T21:40:41Z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3840184</vt:lpwstr>
  </property>
  <property fmtid="{D5CDD505-2E9C-101B-9397-08002B2CF9AE}" pid="3" name="NXPowerLiteSettings">
    <vt:lpwstr>C7000400038000</vt:lpwstr>
  </property>
  <property fmtid="{D5CDD505-2E9C-101B-9397-08002B2CF9AE}" pid="4" name="NXPowerLiteVersion">
    <vt:lpwstr>S8.2.3</vt:lpwstr>
  </property>
</Properties>
</file>