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Lst>
  <p:notesMasterIdLst>
    <p:notesMasterId r:id="rId53"/>
  </p:notesMasterIdLst>
  <p:sldIdLst>
    <p:sldId id="298" r:id="rId3"/>
    <p:sldId id="300" r:id="rId4"/>
    <p:sldId id="319" r:id="rId5"/>
    <p:sldId id="321" r:id="rId6"/>
    <p:sldId id="317" r:id="rId7"/>
    <p:sldId id="257" r:id="rId8"/>
    <p:sldId id="258" r:id="rId9"/>
    <p:sldId id="259" r:id="rId10"/>
    <p:sldId id="260" r:id="rId11"/>
    <p:sldId id="261" r:id="rId12"/>
    <p:sldId id="262" r:id="rId13"/>
    <p:sldId id="264" r:id="rId14"/>
    <p:sldId id="265" r:id="rId15"/>
    <p:sldId id="266" r:id="rId16"/>
    <p:sldId id="267" r:id="rId17"/>
    <p:sldId id="272" r:id="rId18"/>
    <p:sldId id="273" r:id="rId19"/>
    <p:sldId id="275" r:id="rId20"/>
    <p:sldId id="276" r:id="rId21"/>
    <p:sldId id="312" r:id="rId22"/>
    <p:sldId id="336" r:id="rId23"/>
    <p:sldId id="287" r:id="rId24"/>
    <p:sldId id="337" r:id="rId25"/>
    <p:sldId id="338" r:id="rId26"/>
    <p:sldId id="294" r:id="rId27"/>
    <p:sldId id="295" r:id="rId28"/>
    <p:sldId id="296" r:id="rId29"/>
    <p:sldId id="299" r:id="rId30"/>
    <p:sldId id="331" r:id="rId31"/>
    <p:sldId id="332" r:id="rId32"/>
    <p:sldId id="325" r:id="rId33"/>
    <p:sldId id="324" r:id="rId34"/>
    <p:sldId id="278" r:id="rId35"/>
    <p:sldId id="279" r:id="rId36"/>
    <p:sldId id="280" r:id="rId37"/>
    <p:sldId id="281" r:id="rId38"/>
    <p:sldId id="282" r:id="rId39"/>
    <p:sldId id="283" r:id="rId40"/>
    <p:sldId id="333" r:id="rId41"/>
    <p:sldId id="334" r:id="rId42"/>
    <p:sldId id="335" r:id="rId43"/>
    <p:sldId id="302" r:id="rId44"/>
    <p:sldId id="326" r:id="rId45"/>
    <p:sldId id="327" r:id="rId46"/>
    <p:sldId id="339" r:id="rId47"/>
    <p:sldId id="330" r:id="rId48"/>
    <p:sldId id="329" r:id="rId49"/>
    <p:sldId id="320" r:id="rId50"/>
    <p:sldId id="311" r:id="rId51"/>
    <p:sldId id="305"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737" autoAdjust="0"/>
  </p:normalViewPr>
  <p:slideViewPr>
    <p:cSldViewPr snapToGrid="0" snapToObjects="1">
      <p:cViewPr>
        <p:scale>
          <a:sx n="114" d="100"/>
          <a:sy n="114" d="100"/>
        </p:scale>
        <p:origin x="-1480"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EC2830-9B69-7C47-9787-8672577686D4}" type="doc">
      <dgm:prSet loTypeId="urn:microsoft.com/office/officeart/2005/8/layout/cycle8" loCatId="" qsTypeId="urn:microsoft.com/office/officeart/2005/8/quickstyle/3D4" qsCatId="3D" csTypeId="urn:microsoft.com/office/officeart/2005/8/colors/colorful1" csCatId="colorful" phldr="1"/>
      <dgm:spPr/>
      <dgm:t>
        <a:bodyPr/>
        <a:lstStyle/>
        <a:p>
          <a:endParaRPr lang="en-US"/>
        </a:p>
      </dgm:t>
    </dgm:pt>
    <dgm:pt modelId="{9D4089A4-4C95-C442-ADF2-5E62AC27D8A6}">
      <dgm:prSet/>
      <dgm:spPr/>
      <dgm:t>
        <a:bodyPr/>
        <a:lstStyle/>
        <a:p>
          <a:pPr rtl="0"/>
          <a:r>
            <a:rPr lang="en-US" dirty="0" smtClean="0"/>
            <a:t>Expectations</a:t>
          </a:r>
          <a:endParaRPr lang="en-US" dirty="0"/>
        </a:p>
      </dgm:t>
    </dgm:pt>
    <dgm:pt modelId="{F50B6A26-C5B4-4849-BA44-74B729AAAB3C}" type="parTrans" cxnId="{F05037D9-702C-7946-8127-1CFA23139752}">
      <dgm:prSet/>
      <dgm:spPr/>
      <dgm:t>
        <a:bodyPr/>
        <a:lstStyle/>
        <a:p>
          <a:endParaRPr lang="en-US"/>
        </a:p>
      </dgm:t>
    </dgm:pt>
    <dgm:pt modelId="{51665C0B-A516-7C45-A4E4-AF4FDE27CBF1}" type="sibTrans" cxnId="{F05037D9-702C-7946-8127-1CFA23139752}">
      <dgm:prSet/>
      <dgm:spPr/>
      <dgm:t>
        <a:bodyPr/>
        <a:lstStyle/>
        <a:p>
          <a:endParaRPr lang="en-US"/>
        </a:p>
      </dgm:t>
    </dgm:pt>
    <dgm:pt modelId="{BBCA26A3-8699-814E-8053-972C5F7A0AA3}">
      <dgm:prSet/>
      <dgm:spPr/>
      <dgm:t>
        <a:bodyPr/>
        <a:lstStyle/>
        <a:p>
          <a:pPr rtl="0"/>
          <a:r>
            <a:rPr lang="en-US" dirty="0" smtClean="0"/>
            <a:t>Engagement</a:t>
          </a:r>
          <a:endParaRPr lang="en-US" dirty="0"/>
        </a:p>
      </dgm:t>
    </dgm:pt>
    <dgm:pt modelId="{4F576F8F-ACC7-424F-AFB6-0A294BF3AAB7}" type="parTrans" cxnId="{3E784A0D-31D8-F443-9816-E5D69F44E1E5}">
      <dgm:prSet/>
      <dgm:spPr/>
      <dgm:t>
        <a:bodyPr/>
        <a:lstStyle/>
        <a:p>
          <a:endParaRPr lang="en-US"/>
        </a:p>
      </dgm:t>
    </dgm:pt>
    <dgm:pt modelId="{071CC83B-A1E0-A44A-BFF7-D1FE145311D6}" type="sibTrans" cxnId="{3E784A0D-31D8-F443-9816-E5D69F44E1E5}">
      <dgm:prSet/>
      <dgm:spPr/>
      <dgm:t>
        <a:bodyPr/>
        <a:lstStyle/>
        <a:p>
          <a:endParaRPr lang="en-US"/>
        </a:p>
      </dgm:t>
    </dgm:pt>
    <dgm:pt modelId="{F4B5B48A-B7EE-A94F-840A-EB3C43B6A465}">
      <dgm:prSet/>
      <dgm:spPr/>
      <dgm:t>
        <a:bodyPr/>
        <a:lstStyle/>
        <a:p>
          <a:pPr rtl="0"/>
          <a:r>
            <a:rPr lang="en-US" dirty="0" smtClean="0"/>
            <a:t>Feedback</a:t>
          </a:r>
          <a:endParaRPr lang="en-US" dirty="0"/>
        </a:p>
      </dgm:t>
    </dgm:pt>
    <dgm:pt modelId="{D5349E72-D00F-C743-AC7D-13E62657BB75}" type="parTrans" cxnId="{A8B68902-32A0-BD49-ACBE-78D929A36328}">
      <dgm:prSet/>
      <dgm:spPr/>
      <dgm:t>
        <a:bodyPr/>
        <a:lstStyle/>
        <a:p>
          <a:endParaRPr lang="en-US"/>
        </a:p>
      </dgm:t>
    </dgm:pt>
    <dgm:pt modelId="{EE440668-A1AC-9E40-93A6-3B9C2778F82D}" type="sibTrans" cxnId="{A8B68902-32A0-BD49-ACBE-78D929A36328}">
      <dgm:prSet/>
      <dgm:spPr/>
      <dgm:t>
        <a:bodyPr/>
        <a:lstStyle/>
        <a:p>
          <a:endParaRPr lang="en-US"/>
        </a:p>
      </dgm:t>
    </dgm:pt>
    <dgm:pt modelId="{82053BE9-C87C-6C4A-95B8-47E0576F6B19}">
      <dgm:prSet/>
      <dgm:spPr/>
      <dgm:t>
        <a:bodyPr/>
        <a:lstStyle/>
        <a:p>
          <a:pPr rtl="0"/>
          <a:r>
            <a:rPr lang="en-US" dirty="0" smtClean="0"/>
            <a:t>Follow-up</a:t>
          </a:r>
          <a:endParaRPr lang="en-US" dirty="0"/>
        </a:p>
      </dgm:t>
    </dgm:pt>
    <dgm:pt modelId="{9193CE8E-651D-1746-8AEC-EB7A631E3226}" type="parTrans" cxnId="{1307B772-8BF5-9D43-9F5E-1AB085F50AF9}">
      <dgm:prSet/>
      <dgm:spPr/>
      <dgm:t>
        <a:bodyPr/>
        <a:lstStyle/>
        <a:p>
          <a:endParaRPr lang="en-US"/>
        </a:p>
      </dgm:t>
    </dgm:pt>
    <dgm:pt modelId="{92F1C615-1A51-5545-A8CC-83FA4B5752CB}" type="sibTrans" cxnId="{1307B772-8BF5-9D43-9F5E-1AB085F50AF9}">
      <dgm:prSet/>
      <dgm:spPr/>
      <dgm:t>
        <a:bodyPr/>
        <a:lstStyle/>
        <a:p>
          <a:endParaRPr lang="en-US"/>
        </a:p>
      </dgm:t>
    </dgm:pt>
    <dgm:pt modelId="{BF914662-3F79-444C-99FF-97D7BE2C01C2}">
      <dgm:prSet/>
      <dgm:spPr/>
      <dgm:t>
        <a:bodyPr/>
        <a:lstStyle/>
        <a:p>
          <a:r>
            <a:rPr lang="en-US" dirty="0" smtClean="0"/>
            <a:t>Assessment</a:t>
          </a:r>
          <a:endParaRPr lang="en-US" dirty="0"/>
        </a:p>
      </dgm:t>
    </dgm:pt>
    <dgm:pt modelId="{DBD6E885-2FC8-644F-8674-3F0590BBB54A}" type="parTrans" cxnId="{EFB1FBBF-DC25-7E4C-AB54-5DDDA4C6A1A5}">
      <dgm:prSet/>
      <dgm:spPr/>
      <dgm:t>
        <a:bodyPr/>
        <a:lstStyle/>
        <a:p>
          <a:endParaRPr lang="en-US"/>
        </a:p>
      </dgm:t>
    </dgm:pt>
    <dgm:pt modelId="{543F34A4-95A6-2948-9331-C8A537CB4704}" type="sibTrans" cxnId="{EFB1FBBF-DC25-7E4C-AB54-5DDDA4C6A1A5}">
      <dgm:prSet/>
      <dgm:spPr/>
      <dgm:t>
        <a:bodyPr/>
        <a:lstStyle/>
        <a:p>
          <a:endParaRPr lang="en-US"/>
        </a:p>
      </dgm:t>
    </dgm:pt>
    <dgm:pt modelId="{3B1A3CD3-298A-6745-B850-F819C0D3A8D4}" type="pres">
      <dgm:prSet presAssocID="{83EC2830-9B69-7C47-9787-8672577686D4}" presName="compositeShape" presStyleCnt="0">
        <dgm:presLayoutVars>
          <dgm:chMax val="7"/>
          <dgm:dir/>
          <dgm:resizeHandles val="exact"/>
        </dgm:presLayoutVars>
      </dgm:prSet>
      <dgm:spPr/>
      <dgm:t>
        <a:bodyPr/>
        <a:lstStyle/>
        <a:p>
          <a:endParaRPr lang="en-US"/>
        </a:p>
      </dgm:t>
    </dgm:pt>
    <dgm:pt modelId="{AB5646A2-CF98-5949-9124-D71CCBD588FD}" type="pres">
      <dgm:prSet presAssocID="{83EC2830-9B69-7C47-9787-8672577686D4}" presName="wedge1" presStyleLbl="node1" presStyleIdx="0" presStyleCnt="5"/>
      <dgm:spPr/>
      <dgm:t>
        <a:bodyPr/>
        <a:lstStyle/>
        <a:p>
          <a:endParaRPr lang="en-US"/>
        </a:p>
      </dgm:t>
    </dgm:pt>
    <dgm:pt modelId="{A9BCD578-0951-5642-85D3-ABAD206F4D18}" type="pres">
      <dgm:prSet presAssocID="{83EC2830-9B69-7C47-9787-8672577686D4}" presName="dummy1a" presStyleCnt="0"/>
      <dgm:spPr/>
    </dgm:pt>
    <dgm:pt modelId="{C4EFED0C-B3E7-DA41-8749-EAFB23BFDE53}" type="pres">
      <dgm:prSet presAssocID="{83EC2830-9B69-7C47-9787-8672577686D4}" presName="dummy1b" presStyleCnt="0"/>
      <dgm:spPr/>
    </dgm:pt>
    <dgm:pt modelId="{0CE255FE-E232-804C-938A-2F5060AB3194}" type="pres">
      <dgm:prSet presAssocID="{83EC2830-9B69-7C47-9787-8672577686D4}" presName="wedge1Tx" presStyleLbl="node1" presStyleIdx="0" presStyleCnt="5">
        <dgm:presLayoutVars>
          <dgm:chMax val="0"/>
          <dgm:chPref val="0"/>
          <dgm:bulletEnabled val="1"/>
        </dgm:presLayoutVars>
      </dgm:prSet>
      <dgm:spPr/>
      <dgm:t>
        <a:bodyPr/>
        <a:lstStyle/>
        <a:p>
          <a:endParaRPr lang="en-US"/>
        </a:p>
      </dgm:t>
    </dgm:pt>
    <dgm:pt modelId="{DEB47510-921B-594B-856D-782541B95F6D}" type="pres">
      <dgm:prSet presAssocID="{83EC2830-9B69-7C47-9787-8672577686D4}" presName="wedge2" presStyleLbl="node1" presStyleIdx="1" presStyleCnt="5"/>
      <dgm:spPr/>
      <dgm:t>
        <a:bodyPr/>
        <a:lstStyle/>
        <a:p>
          <a:endParaRPr lang="en-US"/>
        </a:p>
      </dgm:t>
    </dgm:pt>
    <dgm:pt modelId="{8DD73E5A-25F1-154A-870F-EEA0B167FD9B}" type="pres">
      <dgm:prSet presAssocID="{83EC2830-9B69-7C47-9787-8672577686D4}" presName="dummy2a" presStyleCnt="0"/>
      <dgm:spPr/>
    </dgm:pt>
    <dgm:pt modelId="{BB53E87C-2C53-0741-9B85-469A121A0147}" type="pres">
      <dgm:prSet presAssocID="{83EC2830-9B69-7C47-9787-8672577686D4}" presName="dummy2b" presStyleCnt="0"/>
      <dgm:spPr/>
    </dgm:pt>
    <dgm:pt modelId="{12EB81FD-D57F-FA4E-8DBC-F359E6FA7C17}" type="pres">
      <dgm:prSet presAssocID="{83EC2830-9B69-7C47-9787-8672577686D4}" presName="wedge2Tx" presStyleLbl="node1" presStyleIdx="1" presStyleCnt="5">
        <dgm:presLayoutVars>
          <dgm:chMax val="0"/>
          <dgm:chPref val="0"/>
          <dgm:bulletEnabled val="1"/>
        </dgm:presLayoutVars>
      </dgm:prSet>
      <dgm:spPr/>
      <dgm:t>
        <a:bodyPr/>
        <a:lstStyle/>
        <a:p>
          <a:endParaRPr lang="en-US"/>
        </a:p>
      </dgm:t>
    </dgm:pt>
    <dgm:pt modelId="{7050B227-C340-E44A-9FCF-5F9F35DC4882}" type="pres">
      <dgm:prSet presAssocID="{83EC2830-9B69-7C47-9787-8672577686D4}" presName="wedge3" presStyleLbl="node1" presStyleIdx="2" presStyleCnt="5"/>
      <dgm:spPr/>
      <dgm:t>
        <a:bodyPr/>
        <a:lstStyle/>
        <a:p>
          <a:endParaRPr lang="en-US"/>
        </a:p>
      </dgm:t>
    </dgm:pt>
    <dgm:pt modelId="{24F9389D-A63F-1942-B6E6-D80E42A1456B}" type="pres">
      <dgm:prSet presAssocID="{83EC2830-9B69-7C47-9787-8672577686D4}" presName="dummy3a" presStyleCnt="0"/>
      <dgm:spPr/>
    </dgm:pt>
    <dgm:pt modelId="{014B41D8-3FC3-5C43-A0BC-E2FF55155051}" type="pres">
      <dgm:prSet presAssocID="{83EC2830-9B69-7C47-9787-8672577686D4}" presName="dummy3b" presStyleCnt="0"/>
      <dgm:spPr/>
    </dgm:pt>
    <dgm:pt modelId="{67D1DEBE-15F1-4C47-B72D-DA1F7066B310}" type="pres">
      <dgm:prSet presAssocID="{83EC2830-9B69-7C47-9787-8672577686D4}" presName="wedge3Tx" presStyleLbl="node1" presStyleIdx="2" presStyleCnt="5">
        <dgm:presLayoutVars>
          <dgm:chMax val="0"/>
          <dgm:chPref val="0"/>
          <dgm:bulletEnabled val="1"/>
        </dgm:presLayoutVars>
      </dgm:prSet>
      <dgm:spPr/>
      <dgm:t>
        <a:bodyPr/>
        <a:lstStyle/>
        <a:p>
          <a:endParaRPr lang="en-US"/>
        </a:p>
      </dgm:t>
    </dgm:pt>
    <dgm:pt modelId="{4C58EE6B-4DA4-E344-86E5-CADC0DC7DDDB}" type="pres">
      <dgm:prSet presAssocID="{83EC2830-9B69-7C47-9787-8672577686D4}" presName="wedge4" presStyleLbl="node1" presStyleIdx="3" presStyleCnt="5"/>
      <dgm:spPr/>
      <dgm:t>
        <a:bodyPr/>
        <a:lstStyle/>
        <a:p>
          <a:endParaRPr lang="en-US"/>
        </a:p>
      </dgm:t>
    </dgm:pt>
    <dgm:pt modelId="{C7F2AD22-0110-5549-A154-9FD0A4E26187}" type="pres">
      <dgm:prSet presAssocID="{83EC2830-9B69-7C47-9787-8672577686D4}" presName="dummy4a" presStyleCnt="0"/>
      <dgm:spPr/>
    </dgm:pt>
    <dgm:pt modelId="{B99BFED9-6DF9-9540-8107-B21599D83310}" type="pres">
      <dgm:prSet presAssocID="{83EC2830-9B69-7C47-9787-8672577686D4}" presName="dummy4b" presStyleCnt="0"/>
      <dgm:spPr/>
    </dgm:pt>
    <dgm:pt modelId="{AE336A9F-0613-D64C-A489-14C150B982B7}" type="pres">
      <dgm:prSet presAssocID="{83EC2830-9B69-7C47-9787-8672577686D4}" presName="wedge4Tx" presStyleLbl="node1" presStyleIdx="3" presStyleCnt="5">
        <dgm:presLayoutVars>
          <dgm:chMax val="0"/>
          <dgm:chPref val="0"/>
          <dgm:bulletEnabled val="1"/>
        </dgm:presLayoutVars>
      </dgm:prSet>
      <dgm:spPr/>
      <dgm:t>
        <a:bodyPr/>
        <a:lstStyle/>
        <a:p>
          <a:endParaRPr lang="en-US"/>
        </a:p>
      </dgm:t>
    </dgm:pt>
    <dgm:pt modelId="{A4FAEF64-C366-8249-AFB2-0F8B1530023E}" type="pres">
      <dgm:prSet presAssocID="{83EC2830-9B69-7C47-9787-8672577686D4}" presName="wedge5" presStyleLbl="node1" presStyleIdx="4" presStyleCnt="5"/>
      <dgm:spPr/>
      <dgm:t>
        <a:bodyPr/>
        <a:lstStyle/>
        <a:p>
          <a:endParaRPr lang="en-US"/>
        </a:p>
      </dgm:t>
    </dgm:pt>
    <dgm:pt modelId="{510CD041-3AE4-184C-9987-5AC1CA9AE578}" type="pres">
      <dgm:prSet presAssocID="{83EC2830-9B69-7C47-9787-8672577686D4}" presName="dummy5a" presStyleCnt="0"/>
      <dgm:spPr/>
    </dgm:pt>
    <dgm:pt modelId="{15329B7C-03D0-F64D-AEB5-F6529256F748}" type="pres">
      <dgm:prSet presAssocID="{83EC2830-9B69-7C47-9787-8672577686D4}" presName="dummy5b" presStyleCnt="0"/>
      <dgm:spPr/>
    </dgm:pt>
    <dgm:pt modelId="{A78E0D3A-9E29-4A40-A9FB-084AD1E5E47E}" type="pres">
      <dgm:prSet presAssocID="{83EC2830-9B69-7C47-9787-8672577686D4}" presName="wedge5Tx" presStyleLbl="node1" presStyleIdx="4" presStyleCnt="5">
        <dgm:presLayoutVars>
          <dgm:chMax val="0"/>
          <dgm:chPref val="0"/>
          <dgm:bulletEnabled val="1"/>
        </dgm:presLayoutVars>
      </dgm:prSet>
      <dgm:spPr/>
      <dgm:t>
        <a:bodyPr/>
        <a:lstStyle/>
        <a:p>
          <a:endParaRPr lang="en-US"/>
        </a:p>
      </dgm:t>
    </dgm:pt>
    <dgm:pt modelId="{7F3753DB-3B55-144B-B450-385705558D52}" type="pres">
      <dgm:prSet presAssocID="{51665C0B-A516-7C45-A4E4-AF4FDE27CBF1}" presName="arrowWedge1" presStyleLbl="fgSibTrans2D1" presStyleIdx="0" presStyleCnt="5"/>
      <dgm:spPr/>
    </dgm:pt>
    <dgm:pt modelId="{AE884575-26B8-E542-9488-7C7EB8AC285E}" type="pres">
      <dgm:prSet presAssocID="{071CC83B-A1E0-A44A-BFF7-D1FE145311D6}" presName="arrowWedge2" presStyleLbl="fgSibTrans2D1" presStyleIdx="1" presStyleCnt="5"/>
      <dgm:spPr/>
    </dgm:pt>
    <dgm:pt modelId="{47B1B704-45A2-854E-8543-E560EB98BF09}" type="pres">
      <dgm:prSet presAssocID="{543F34A4-95A6-2948-9331-C8A537CB4704}" presName="arrowWedge3" presStyleLbl="fgSibTrans2D1" presStyleIdx="2" presStyleCnt="5"/>
      <dgm:spPr/>
    </dgm:pt>
    <dgm:pt modelId="{DFE3005D-C528-7C42-B850-AB25A9169F0D}" type="pres">
      <dgm:prSet presAssocID="{EE440668-A1AC-9E40-93A6-3B9C2778F82D}" presName="arrowWedge4" presStyleLbl="fgSibTrans2D1" presStyleIdx="3" presStyleCnt="5"/>
      <dgm:spPr/>
    </dgm:pt>
    <dgm:pt modelId="{2B8D6467-479E-9F43-A468-7C9378A0BD01}" type="pres">
      <dgm:prSet presAssocID="{92F1C615-1A51-5545-A8CC-83FA4B5752CB}" presName="arrowWedge5" presStyleLbl="fgSibTrans2D1" presStyleIdx="4" presStyleCnt="5"/>
      <dgm:spPr/>
    </dgm:pt>
  </dgm:ptLst>
  <dgm:cxnLst>
    <dgm:cxn modelId="{73D4B965-037F-574C-9D31-DCF72F8A0658}" type="presOf" srcId="{83EC2830-9B69-7C47-9787-8672577686D4}" destId="{3B1A3CD3-298A-6745-B850-F819C0D3A8D4}" srcOrd="0" destOrd="0" presId="urn:microsoft.com/office/officeart/2005/8/layout/cycle8"/>
    <dgm:cxn modelId="{8B79095B-FA0C-2C44-8F18-A36DDF7639E7}" type="presOf" srcId="{9D4089A4-4C95-C442-ADF2-5E62AC27D8A6}" destId="{0CE255FE-E232-804C-938A-2F5060AB3194}" srcOrd="1" destOrd="0" presId="urn:microsoft.com/office/officeart/2005/8/layout/cycle8"/>
    <dgm:cxn modelId="{20EA8542-BE9C-E145-84CB-63F1B4657AE1}" type="presOf" srcId="{BF914662-3F79-444C-99FF-97D7BE2C01C2}" destId="{7050B227-C340-E44A-9FCF-5F9F35DC4882}" srcOrd="0" destOrd="0" presId="urn:microsoft.com/office/officeart/2005/8/layout/cycle8"/>
    <dgm:cxn modelId="{48AAF07D-F643-C044-8584-592003EDF2C6}" type="presOf" srcId="{F4B5B48A-B7EE-A94F-840A-EB3C43B6A465}" destId="{4C58EE6B-4DA4-E344-86E5-CADC0DC7DDDB}" srcOrd="0" destOrd="0" presId="urn:microsoft.com/office/officeart/2005/8/layout/cycle8"/>
    <dgm:cxn modelId="{1307B772-8BF5-9D43-9F5E-1AB085F50AF9}" srcId="{83EC2830-9B69-7C47-9787-8672577686D4}" destId="{82053BE9-C87C-6C4A-95B8-47E0576F6B19}" srcOrd="4" destOrd="0" parTransId="{9193CE8E-651D-1746-8AEC-EB7A631E3226}" sibTransId="{92F1C615-1A51-5545-A8CC-83FA4B5752CB}"/>
    <dgm:cxn modelId="{F05037D9-702C-7946-8127-1CFA23139752}" srcId="{83EC2830-9B69-7C47-9787-8672577686D4}" destId="{9D4089A4-4C95-C442-ADF2-5E62AC27D8A6}" srcOrd="0" destOrd="0" parTransId="{F50B6A26-C5B4-4849-BA44-74B729AAAB3C}" sibTransId="{51665C0B-A516-7C45-A4E4-AF4FDE27CBF1}"/>
    <dgm:cxn modelId="{A8B68902-32A0-BD49-ACBE-78D929A36328}" srcId="{83EC2830-9B69-7C47-9787-8672577686D4}" destId="{F4B5B48A-B7EE-A94F-840A-EB3C43B6A465}" srcOrd="3" destOrd="0" parTransId="{D5349E72-D00F-C743-AC7D-13E62657BB75}" sibTransId="{EE440668-A1AC-9E40-93A6-3B9C2778F82D}"/>
    <dgm:cxn modelId="{DC146A91-4604-4043-8462-4B121EF28C52}" type="presOf" srcId="{82053BE9-C87C-6C4A-95B8-47E0576F6B19}" destId="{A78E0D3A-9E29-4A40-A9FB-084AD1E5E47E}" srcOrd="1" destOrd="0" presId="urn:microsoft.com/office/officeart/2005/8/layout/cycle8"/>
    <dgm:cxn modelId="{5ED2C266-4CCF-8E4F-A578-FA742A50DA1E}" type="presOf" srcId="{F4B5B48A-B7EE-A94F-840A-EB3C43B6A465}" destId="{AE336A9F-0613-D64C-A489-14C150B982B7}" srcOrd="1" destOrd="0" presId="urn:microsoft.com/office/officeart/2005/8/layout/cycle8"/>
    <dgm:cxn modelId="{A5B33757-264B-174B-B1E0-5159A29A900A}" type="presOf" srcId="{82053BE9-C87C-6C4A-95B8-47E0576F6B19}" destId="{A4FAEF64-C366-8249-AFB2-0F8B1530023E}" srcOrd="0" destOrd="0" presId="urn:microsoft.com/office/officeart/2005/8/layout/cycle8"/>
    <dgm:cxn modelId="{5FC7C042-CBF5-CB40-9FA2-45D5DBA8278C}" type="presOf" srcId="{9D4089A4-4C95-C442-ADF2-5E62AC27D8A6}" destId="{AB5646A2-CF98-5949-9124-D71CCBD588FD}" srcOrd="0" destOrd="0" presId="urn:microsoft.com/office/officeart/2005/8/layout/cycle8"/>
    <dgm:cxn modelId="{CD717E29-52FA-4342-A632-A09E5D8B4576}" type="presOf" srcId="{BBCA26A3-8699-814E-8053-972C5F7A0AA3}" destId="{DEB47510-921B-594B-856D-782541B95F6D}" srcOrd="0" destOrd="0" presId="urn:microsoft.com/office/officeart/2005/8/layout/cycle8"/>
    <dgm:cxn modelId="{3E784A0D-31D8-F443-9816-E5D69F44E1E5}" srcId="{83EC2830-9B69-7C47-9787-8672577686D4}" destId="{BBCA26A3-8699-814E-8053-972C5F7A0AA3}" srcOrd="1" destOrd="0" parTransId="{4F576F8F-ACC7-424F-AFB6-0A294BF3AAB7}" sibTransId="{071CC83B-A1E0-A44A-BFF7-D1FE145311D6}"/>
    <dgm:cxn modelId="{E13633A5-9C70-FE48-9912-F3173716DA8B}" type="presOf" srcId="{BF914662-3F79-444C-99FF-97D7BE2C01C2}" destId="{67D1DEBE-15F1-4C47-B72D-DA1F7066B310}" srcOrd="1" destOrd="0" presId="urn:microsoft.com/office/officeart/2005/8/layout/cycle8"/>
    <dgm:cxn modelId="{EFB1FBBF-DC25-7E4C-AB54-5DDDA4C6A1A5}" srcId="{83EC2830-9B69-7C47-9787-8672577686D4}" destId="{BF914662-3F79-444C-99FF-97D7BE2C01C2}" srcOrd="2" destOrd="0" parTransId="{DBD6E885-2FC8-644F-8674-3F0590BBB54A}" sibTransId="{543F34A4-95A6-2948-9331-C8A537CB4704}"/>
    <dgm:cxn modelId="{C159492A-9C4D-764E-97A5-8F20B317B9A0}" type="presOf" srcId="{BBCA26A3-8699-814E-8053-972C5F7A0AA3}" destId="{12EB81FD-D57F-FA4E-8DBC-F359E6FA7C17}" srcOrd="1" destOrd="0" presId="urn:microsoft.com/office/officeart/2005/8/layout/cycle8"/>
    <dgm:cxn modelId="{9359C907-3454-F344-BDCD-87E738EBD856}" type="presParOf" srcId="{3B1A3CD3-298A-6745-B850-F819C0D3A8D4}" destId="{AB5646A2-CF98-5949-9124-D71CCBD588FD}" srcOrd="0" destOrd="0" presId="urn:microsoft.com/office/officeart/2005/8/layout/cycle8"/>
    <dgm:cxn modelId="{259F131C-CBE6-E248-9434-60043CF05878}" type="presParOf" srcId="{3B1A3CD3-298A-6745-B850-F819C0D3A8D4}" destId="{A9BCD578-0951-5642-85D3-ABAD206F4D18}" srcOrd="1" destOrd="0" presId="urn:microsoft.com/office/officeart/2005/8/layout/cycle8"/>
    <dgm:cxn modelId="{1FEE350A-DF67-194C-B236-8E54E1316C8E}" type="presParOf" srcId="{3B1A3CD3-298A-6745-B850-F819C0D3A8D4}" destId="{C4EFED0C-B3E7-DA41-8749-EAFB23BFDE53}" srcOrd="2" destOrd="0" presId="urn:microsoft.com/office/officeart/2005/8/layout/cycle8"/>
    <dgm:cxn modelId="{768C4CA0-5383-8C4F-877E-8DC77D8BF43F}" type="presParOf" srcId="{3B1A3CD3-298A-6745-B850-F819C0D3A8D4}" destId="{0CE255FE-E232-804C-938A-2F5060AB3194}" srcOrd="3" destOrd="0" presId="urn:microsoft.com/office/officeart/2005/8/layout/cycle8"/>
    <dgm:cxn modelId="{7C646C7B-DD6B-494C-B384-89F030D4EBEA}" type="presParOf" srcId="{3B1A3CD3-298A-6745-B850-F819C0D3A8D4}" destId="{DEB47510-921B-594B-856D-782541B95F6D}" srcOrd="4" destOrd="0" presId="urn:microsoft.com/office/officeart/2005/8/layout/cycle8"/>
    <dgm:cxn modelId="{F3EB5EA4-3722-C449-B3DD-6FBFC5C1D78A}" type="presParOf" srcId="{3B1A3CD3-298A-6745-B850-F819C0D3A8D4}" destId="{8DD73E5A-25F1-154A-870F-EEA0B167FD9B}" srcOrd="5" destOrd="0" presId="urn:microsoft.com/office/officeart/2005/8/layout/cycle8"/>
    <dgm:cxn modelId="{6A5C18A0-9792-ED4F-A8A9-F32967E6EDD4}" type="presParOf" srcId="{3B1A3CD3-298A-6745-B850-F819C0D3A8D4}" destId="{BB53E87C-2C53-0741-9B85-469A121A0147}" srcOrd="6" destOrd="0" presId="urn:microsoft.com/office/officeart/2005/8/layout/cycle8"/>
    <dgm:cxn modelId="{5C0DA20A-6A66-B244-AA1D-757C3C56E35D}" type="presParOf" srcId="{3B1A3CD3-298A-6745-B850-F819C0D3A8D4}" destId="{12EB81FD-D57F-FA4E-8DBC-F359E6FA7C17}" srcOrd="7" destOrd="0" presId="urn:microsoft.com/office/officeart/2005/8/layout/cycle8"/>
    <dgm:cxn modelId="{CA81BC3F-128C-2C43-88BE-6700312B84DD}" type="presParOf" srcId="{3B1A3CD3-298A-6745-B850-F819C0D3A8D4}" destId="{7050B227-C340-E44A-9FCF-5F9F35DC4882}" srcOrd="8" destOrd="0" presId="urn:microsoft.com/office/officeart/2005/8/layout/cycle8"/>
    <dgm:cxn modelId="{74AA9FE1-51ED-1E42-AB07-9AE0484C3D90}" type="presParOf" srcId="{3B1A3CD3-298A-6745-B850-F819C0D3A8D4}" destId="{24F9389D-A63F-1942-B6E6-D80E42A1456B}" srcOrd="9" destOrd="0" presId="urn:microsoft.com/office/officeart/2005/8/layout/cycle8"/>
    <dgm:cxn modelId="{7EE490A9-8D2D-9044-AB98-92048D2AB4F5}" type="presParOf" srcId="{3B1A3CD3-298A-6745-B850-F819C0D3A8D4}" destId="{014B41D8-3FC3-5C43-A0BC-E2FF55155051}" srcOrd="10" destOrd="0" presId="urn:microsoft.com/office/officeart/2005/8/layout/cycle8"/>
    <dgm:cxn modelId="{168C320D-3F45-E149-A25F-6F57F906F02B}" type="presParOf" srcId="{3B1A3CD3-298A-6745-B850-F819C0D3A8D4}" destId="{67D1DEBE-15F1-4C47-B72D-DA1F7066B310}" srcOrd="11" destOrd="0" presId="urn:microsoft.com/office/officeart/2005/8/layout/cycle8"/>
    <dgm:cxn modelId="{93942E01-A739-DD45-B0E7-1834807E80B1}" type="presParOf" srcId="{3B1A3CD3-298A-6745-B850-F819C0D3A8D4}" destId="{4C58EE6B-4DA4-E344-86E5-CADC0DC7DDDB}" srcOrd="12" destOrd="0" presId="urn:microsoft.com/office/officeart/2005/8/layout/cycle8"/>
    <dgm:cxn modelId="{94F9D5A1-6789-0A45-9251-09E21F4B8CD9}" type="presParOf" srcId="{3B1A3CD3-298A-6745-B850-F819C0D3A8D4}" destId="{C7F2AD22-0110-5549-A154-9FD0A4E26187}" srcOrd="13" destOrd="0" presId="urn:microsoft.com/office/officeart/2005/8/layout/cycle8"/>
    <dgm:cxn modelId="{5D7221ED-7E50-3040-BD3A-55BB6B6288CB}" type="presParOf" srcId="{3B1A3CD3-298A-6745-B850-F819C0D3A8D4}" destId="{B99BFED9-6DF9-9540-8107-B21599D83310}" srcOrd="14" destOrd="0" presId="urn:microsoft.com/office/officeart/2005/8/layout/cycle8"/>
    <dgm:cxn modelId="{48C3D704-A79B-3F44-A19C-5AD0B97D27ED}" type="presParOf" srcId="{3B1A3CD3-298A-6745-B850-F819C0D3A8D4}" destId="{AE336A9F-0613-D64C-A489-14C150B982B7}" srcOrd="15" destOrd="0" presId="urn:microsoft.com/office/officeart/2005/8/layout/cycle8"/>
    <dgm:cxn modelId="{6E91EDBB-DCC7-1F4B-8B65-13541A58C21A}" type="presParOf" srcId="{3B1A3CD3-298A-6745-B850-F819C0D3A8D4}" destId="{A4FAEF64-C366-8249-AFB2-0F8B1530023E}" srcOrd="16" destOrd="0" presId="urn:microsoft.com/office/officeart/2005/8/layout/cycle8"/>
    <dgm:cxn modelId="{9F611833-1681-A84A-BD2B-55A0D282A2C0}" type="presParOf" srcId="{3B1A3CD3-298A-6745-B850-F819C0D3A8D4}" destId="{510CD041-3AE4-184C-9987-5AC1CA9AE578}" srcOrd="17" destOrd="0" presId="urn:microsoft.com/office/officeart/2005/8/layout/cycle8"/>
    <dgm:cxn modelId="{0DFEE2A5-A827-B94F-B7D2-A5C7D8EC917A}" type="presParOf" srcId="{3B1A3CD3-298A-6745-B850-F819C0D3A8D4}" destId="{15329B7C-03D0-F64D-AEB5-F6529256F748}" srcOrd="18" destOrd="0" presId="urn:microsoft.com/office/officeart/2005/8/layout/cycle8"/>
    <dgm:cxn modelId="{60C5B708-ED4D-BF49-B864-9117940E6534}" type="presParOf" srcId="{3B1A3CD3-298A-6745-B850-F819C0D3A8D4}" destId="{A78E0D3A-9E29-4A40-A9FB-084AD1E5E47E}" srcOrd="19" destOrd="0" presId="urn:microsoft.com/office/officeart/2005/8/layout/cycle8"/>
    <dgm:cxn modelId="{DFDDB818-96C8-EB49-8382-EE11EAD40EE9}" type="presParOf" srcId="{3B1A3CD3-298A-6745-B850-F819C0D3A8D4}" destId="{7F3753DB-3B55-144B-B450-385705558D52}" srcOrd="20" destOrd="0" presId="urn:microsoft.com/office/officeart/2005/8/layout/cycle8"/>
    <dgm:cxn modelId="{5059B897-D0B7-5C41-BFA3-B555697D219A}" type="presParOf" srcId="{3B1A3CD3-298A-6745-B850-F819C0D3A8D4}" destId="{AE884575-26B8-E542-9488-7C7EB8AC285E}" srcOrd="21" destOrd="0" presId="urn:microsoft.com/office/officeart/2005/8/layout/cycle8"/>
    <dgm:cxn modelId="{461CF958-7157-9E4E-9F22-A4CF60887BF1}" type="presParOf" srcId="{3B1A3CD3-298A-6745-B850-F819C0D3A8D4}" destId="{47B1B704-45A2-854E-8543-E560EB98BF09}" srcOrd="22" destOrd="0" presId="urn:microsoft.com/office/officeart/2005/8/layout/cycle8"/>
    <dgm:cxn modelId="{42ADC0E9-3618-3340-9960-CB9C16BABA01}" type="presParOf" srcId="{3B1A3CD3-298A-6745-B850-F819C0D3A8D4}" destId="{DFE3005D-C528-7C42-B850-AB25A9169F0D}" srcOrd="23" destOrd="0" presId="urn:microsoft.com/office/officeart/2005/8/layout/cycle8"/>
    <dgm:cxn modelId="{916111EE-1156-084C-8221-ECA626133884}" type="presParOf" srcId="{3B1A3CD3-298A-6745-B850-F819C0D3A8D4}" destId="{2B8D6467-479E-9F43-A468-7C9378A0BD01}"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33A71F-20D2-514F-9071-BA3B48F187DE}" type="doc">
      <dgm:prSet loTypeId="urn:microsoft.com/office/officeart/2009/3/layout/DescendingProcess" loCatId="" qsTypeId="urn:microsoft.com/office/officeart/2005/8/quickstyle/3D4" qsCatId="3D" csTypeId="urn:microsoft.com/office/officeart/2005/8/colors/accent4_2" csCatId="accent4" phldr="1"/>
      <dgm:spPr/>
      <dgm:t>
        <a:bodyPr/>
        <a:lstStyle/>
        <a:p>
          <a:endParaRPr lang="en-US"/>
        </a:p>
      </dgm:t>
    </dgm:pt>
    <dgm:pt modelId="{E40546CF-E939-7942-9D14-DB1FF7B5CB43}">
      <dgm:prSet phldrT="[Text]"/>
      <dgm:spPr/>
      <dgm:t>
        <a:bodyPr/>
        <a:lstStyle/>
        <a:p>
          <a:r>
            <a:rPr lang="en-US" dirty="0" smtClean="0"/>
            <a:t>Low Expectations</a:t>
          </a:r>
          <a:endParaRPr lang="en-US" dirty="0"/>
        </a:p>
      </dgm:t>
    </dgm:pt>
    <dgm:pt modelId="{D3AD4E3B-17BD-1D45-9E5A-4DAC48497F50}" type="parTrans" cxnId="{57F9D157-B5C5-7944-ACA2-DFFC9037C887}">
      <dgm:prSet/>
      <dgm:spPr/>
      <dgm:t>
        <a:bodyPr/>
        <a:lstStyle/>
        <a:p>
          <a:endParaRPr lang="en-US"/>
        </a:p>
      </dgm:t>
    </dgm:pt>
    <dgm:pt modelId="{CD2087C3-3E35-1349-934A-CE6884FE368A}" type="sibTrans" cxnId="{57F9D157-B5C5-7944-ACA2-DFFC9037C887}">
      <dgm:prSet/>
      <dgm:spPr/>
      <dgm:t>
        <a:bodyPr/>
        <a:lstStyle/>
        <a:p>
          <a:endParaRPr lang="en-US"/>
        </a:p>
      </dgm:t>
    </dgm:pt>
    <dgm:pt modelId="{E664E341-32A9-E244-B416-7BF58EEED486}">
      <dgm:prSet phldrT="[Text]"/>
      <dgm:spPr/>
      <dgm:t>
        <a:bodyPr/>
        <a:lstStyle/>
        <a:p>
          <a:r>
            <a:rPr lang="en-US" dirty="0" smtClean="0"/>
            <a:t>Beget Low Performance</a:t>
          </a:r>
          <a:endParaRPr lang="en-US" dirty="0"/>
        </a:p>
      </dgm:t>
    </dgm:pt>
    <dgm:pt modelId="{7737B6A6-6806-6243-AAFA-F9FF2F71960C}" type="parTrans" cxnId="{AA9862DA-A6CC-A047-84D4-143D6F274D1C}">
      <dgm:prSet/>
      <dgm:spPr/>
      <dgm:t>
        <a:bodyPr/>
        <a:lstStyle/>
        <a:p>
          <a:endParaRPr lang="en-US"/>
        </a:p>
      </dgm:t>
    </dgm:pt>
    <dgm:pt modelId="{1514DE19-9591-F045-9266-A0D69595EB68}" type="sibTrans" cxnId="{AA9862DA-A6CC-A047-84D4-143D6F274D1C}">
      <dgm:prSet/>
      <dgm:spPr/>
      <dgm:t>
        <a:bodyPr/>
        <a:lstStyle/>
        <a:p>
          <a:endParaRPr lang="en-US"/>
        </a:p>
      </dgm:t>
    </dgm:pt>
    <dgm:pt modelId="{8BC9678F-E77B-6346-A02A-BD53C9704C5B}" type="pres">
      <dgm:prSet presAssocID="{9B33A71F-20D2-514F-9071-BA3B48F187DE}" presName="Name0" presStyleCnt="0">
        <dgm:presLayoutVars>
          <dgm:chMax val="7"/>
          <dgm:chPref val="5"/>
        </dgm:presLayoutVars>
      </dgm:prSet>
      <dgm:spPr/>
      <dgm:t>
        <a:bodyPr/>
        <a:lstStyle/>
        <a:p>
          <a:endParaRPr lang="en-US"/>
        </a:p>
      </dgm:t>
    </dgm:pt>
    <dgm:pt modelId="{5B4FCB52-4B14-BC4D-B235-DAF9102FDFD4}" type="pres">
      <dgm:prSet presAssocID="{9B33A71F-20D2-514F-9071-BA3B48F187DE}" presName="arrowNode" presStyleLbl="node1" presStyleIdx="0" presStyleCnt="1" custAng="21053048" custLinFactNeighborY="-1566"/>
      <dgm:spPr/>
    </dgm:pt>
    <dgm:pt modelId="{C7F33BD8-AE39-F944-A89E-845C768DA7EF}" type="pres">
      <dgm:prSet presAssocID="{E40546CF-E939-7942-9D14-DB1FF7B5CB43}" presName="txNode1" presStyleLbl="revTx" presStyleIdx="0" presStyleCnt="2" custLinFactNeighborY="-35833">
        <dgm:presLayoutVars>
          <dgm:bulletEnabled val="1"/>
        </dgm:presLayoutVars>
      </dgm:prSet>
      <dgm:spPr/>
      <dgm:t>
        <a:bodyPr/>
        <a:lstStyle/>
        <a:p>
          <a:endParaRPr lang="en-US"/>
        </a:p>
      </dgm:t>
    </dgm:pt>
    <dgm:pt modelId="{8B6422A0-470D-A84A-9EB6-C511AA399BF2}" type="pres">
      <dgm:prSet presAssocID="{E664E341-32A9-E244-B416-7BF58EEED486}" presName="txNode2" presStyleLbl="revTx" presStyleIdx="1" presStyleCnt="2">
        <dgm:presLayoutVars>
          <dgm:bulletEnabled val="1"/>
        </dgm:presLayoutVars>
      </dgm:prSet>
      <dgm:spPr/>
      <dgm:t>
        <a:bodyPr/>
        <a:lstStyle/>
        <a:p>
          <a:endParaRPr lang="en-US"/>
        </a:p>
      </dgm:t>
    </dgm:pt>
  </dgm:ptLst>
  <dgm:cxnLst>
    <dgm:cxn modelId="{57F9D157-B5C5-7944-ACA2-DFFC9037C887}" srcId="{9B33A71F-20D2-514F-9071-BA3B48F187DE}" destId="{E40546CF-E939-7942-9D14-DB1FF7B5CB43}" srcOrd="0" destOrd="0" parTransId="{D3AD4E3B-17BD-1D45-9E5A-4DAC48497F50}" sibTransId="{CD2087C3-3E35-1349-934A-CE6884FE368A}"/>
    <dgm:cxn modelId="{85C40359-E544-8E41-873B-CDC56347BDE8}" type="presOf" srcId="{E664E341-32A9-E244-B416-7BF58EEED486}" destId="{8B6422A0-470D-A84A-9EB6-C511AA399BF2}" srcOrd="0" destOrd="0" presId="urn:microsoft.com/office/officeart/2009/3/layout/DescendingProcess"/>
    <dgm:cxn modelId="{DC48CAA8-CEA3-D54F-B073-834338520E35}" type="presOf" srcId="{E40546CF-E939-7942-9D14-DB1FF7B5CB43}" destId="{C7F33BD8-AE39-F944-A89E-845C768DA7EF}" srcOrd="0" destOrd="0" presId="urn:microsoft.com/office/officeart/2009/3/layout/DescendingProcess"/>
    <dgm:cxn modelId="{B96A984D-9162-9242-BAF7-E7B7AEC076B9}" type="presOf" srcId="{9B33A71F-20D2-514F-9071-BA3B48F187DE}" destId="{8BC9678F-E77B-6346-A02A-BD53C9704C5B}" srcOrd="0" destOrd="0" presId="urn:microsoft.com/office/officeart/2009/3/layout/DescendingProcess"/>
    <dgm:cxn modelId="{AA9862DA-A6CC-A047-84D4-143D6F274D1C}" srcId="{9B33A71F-20D2-514F-9071-BA3B48F187DE}" destId="{E664E341-32A9-E244-B416-7BF58EEED486}" srcOrd="1" destOrd="0" parTransId="{7737B6A6-6806-6243-AAFA-F9FF2F71960C}" sibTransId="{1514DE19-9591-F045-9266-A0D69595EB68}"/>
    <dgm:cxn modelId="{D9C9F4B9-93C9-404B-A458-934056065F96}" type="presParOf" srcId="{8BC9678F-E77B-6346-A02A-BD53C9704C5B}" destId="{5B4FCB52-4B14-BC4D-B235-DAF9102FDFD4}" srcOrd="0" destOrd="0" presId="urn:microsoft.com/office/officeart/2009/3/layout/DescendingProcess"/>
    <dgm:cxn modelId="{89CC61F0-4990-1047-85F3-B161371F436F}" type="presParOf" srcId="{8BC9678F-E77B-6346-A02A-BD53C9704C5B}" destId="{C7F33BD8-AE39-F944-A89E-845C768DA7EF}" srcOrd="1" destOrd="0" presId="urn:microsoft.com/office/officeart/2009/3/layout/DescendingProcess"/>
    <dgm:cxn modelId="{1641A434-4788-6B4E-BB9D-DB4B44BFEEE1}" type="presParOf" srcId="{8BC9678F-E77B-6346-A02A-BD53C9704C5B}" destId="{8B6422A0-470D-A84A-9EB6-C511AA399BF2}" srcOrd="2"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33A71F-20D2-514F-9071-BA3B48F187DE}" type="doc">
      <dgm:prSet loTypeId="urn:microsoft.com/office/officeart/2009/3/layout/DescendingProcess" loCatId="" qsTypeId="urn:microsoft.com/office/officeart/2005/8/quickstyle/3D4" qsCatId="3D" csTypeId="urn:microsoft.com/office/officeart/2005/8/colors/accent3_3" csCatId="accent3" phldr="1"/>
      <dgm:spPr/>
      <dgm:t>
        <a:bodyPr/>
        <a:lstStyle/>
        <a:p>
          <a:endParaRPr lang="en-US"/>
        </a:p>
      </dgm:t>
    </dgm:pt>
    <dgm:pt modelId="{E40546CF-E939-7942-9D14-DB1FF7B5CB43}">
      <dgm:prSet phldrT="[Text]"/>
      <dgm:spPr/>
      <dgm:t>
        <a:bodyPr/>
        <a:lstStyle/>
        <a:p>
          <a:r>
            <a:rPr lang="en-US" dirty="0" smtClean="0"/>
            <a:t>High Expectations</a:t>
          </a:r>
          <a:endParaRPr lang="en-US" dirty="0"/>
        </a:p>
      </dgm:t>
    </dgm:pt>
    <dgm:pt modelId="{D3AD4E3B-17BD-1D45-9E5A-4DAC48497F50}" type="parTrans" cxnId="{57F9D157-B5C5-7944-ACA2-DFFC9037C887}">
      <dgm:prSet/>
      <dgm:spPr/>
      <dgm:t>
        <a:bodyPr/>
        <a:lstStyle/>
        <a:p>
          <a:endParaRPr lang="en-US"/>
        </a:p>
      </dgm:t>
    </dgm:pt>
    <dgm:pt modelId="{CD2087C3-3E35-1349-934A-CE6884FE368A}" type="sibTrans" cxnId="{57F9D157-B5C5-7944-ACA2-DFFC9037C887}">
      <dgm:prSet/>
      <dgm:spPr/>
      <dgm:t>
        <a:bodyPr/>
        <a:lstStyle/>
        <a:p>
          <a:endParaRPr lang="en-US"/>
        </a:p>
      </dgm:t>
    </dgm:pt>
    <dgm:pt modelId="{E664E341-32A9-E244-B416-7BF58EEED486}">
      <dgm:prSet phldrT="[Text]"/>
      <dgm:spPr/>
      <dgm:t>
        <a:bodyPr/>
        <a:lstStyle/>
        <a:p>
          <a:r>
            <a:rPr lang="en-US" dirty="0" smtClean="0"/>
            <a:t>Beget High Performance</a:t>
          </a:r>
          <a:endParaRPr lang="en-US" dirty="0"/>
        </a:p>
      </dgm:t>
    </dgm:pt>
    <dgm:pt modelId="{7737B6A6-6806-6243-AAFA-F9FF2F71960C}" type="parTrans" cxnId="{AA9862DA-A6CC-A047-84D4-143D6F274D1C}">
      <dgm:prSet/>
      <dgm:spPr/>
      <dgm:t>
        <a:bodyPr/>
        <a:lstStyle/>
        <a:p>
          <a:endParaRPr lang="en-US"/>
        </a:p>
      </dgm:t>
    </dgm:pt>
    <dgm:pt modelId="{1514DE19-9591-F045-9266-A0D69595EB68}" type="sibTrans" cxnId="{AA9862DA-A6CC-A047-84D4-143D6F274D1C}">
      <dgm:prSet/>
      <dgm:spPr/>
      <dgm:t>
        <a:bodyPr/>
        <a:lstStyle/>
        <a:p>
          <a:endParaRPr lang="en-US"/>
        </a:p>
      </dgm:t>
    </dgm:pt>
    <dgm:pt modelId="{8BC9678F-E77B-6346-A02A-BD53C9704C5B}" type="pres">
      <dgm:prSet presAssocID="{9B33A71F-20D2-514F-9071-BA3B48F187DE}" presName="Name0" presStyleCnt="0">
        <dgm:presLayoutVars>
          <dgm:chMax val="7"/>
          <dgm:chPref val="5"/>
        </dgm:presLayoutVars>
      </dgm:prSet>
      <dgm:spPr/>
      <dgm:t>
        <a:bodyPr/>
        <a:lstStyle/>
        <a:p>
          <a:endParaRPr lang="en-US"/>
        </a:p>
      </dgm:t>
    </dgm:pt>
    <dgm:pt modelId="{5B4FCB52-4B14-BC4D-B235-DAF9102FDFD4}" type="pres">
      <dgm:prSet presAssocID="{9B33A71F-20D2-514F-9071-BA3B48F187DE}" presName="arrowNode" presStyleLbl="node1" presStyleIdx="0" presStyleCnt="1" custAng="16720410"/>
      <dgm:spPr/>
    </dgm:pt>
    <dgm:pt modelId="{C7F33BD8-AE39-F944-A89E-845C768DA7EF}" type="pres">
      <dgm:prSet presAssocID="{E40546CF-E939-7942-9D14-DB1FF7B5CB43}" presName="txNode1" presStyleLbl="revTx" presStyleIdx="0" presStyleCnt="2" custLinFactY="227917" custLinFactNeighborY="300000">
        <dgm:presLayoutVars>
          <dgm:bulletEnabled val="1"/>
        </dgm:presLayoutVars>
      </dgm:prSet>
      <dgm:spPr/>
      <dgm:t>
        <a:bodyPr/>
        <a:lstStyle/>
        <a:p>
          <a:endParaRPr lang="en-US"/>
        </a:p>
      </dgm:t>
    </dgm:pt>
    <dgm:pt modelId="{8B6422A0-470D-A84A-9EB6-C511AA399BF2}" type="pres">
      <dgm:prSet presAssocID="{E664E341-32A9-E244-B416-7BF58EEED486}" presName="txNode2" presStyleLbl="revTx" presStyleIdx="1" presStyleCnt="2" custLinFactY="-251667" custLinFactNeighborY="-300000">
        <dgm:presLayoutVars>
          <dgm:bulletEnabled val="1"/>
        </dgm:presLayoutVars>
      </dgm:prSet>
      <dgm:spPr/>
      <dgm:t>
        <a:bodyPr/>
        <a:lstStyle/>
        <a:p>
          <a:endParaRPr lang="en-US"/>
        </a:p>
      </dgm:t>
    </dgm:pt>
  </dgm:ptLst>
  <dgm:cxnLst>
    <dgm:cxn modelId="{57F9D157-B5C5-7944-ACA2-DFFC9037C887}" srcId="{9B33A71F-20D2-514F-9071-BA3B48F187DE}" destId="{E40546CF-E939-7942-9D14-DB1FF7B5CB43}" srcOrd="0" destOrd="0" parTransId="{D3AD4E3B-17BD-1D45-9E5A-4DAC48497F50}" sibTransId="{CD2087C3-3E35-1349-934A-CE6884FE368A}"/>
    <dgm:cxn modelId="{5885BA2E-88CD-1545-BD1A-F09CA23040C1}" type="presOf" srcId="{9B33A71F-20D2-514F-9071-BA3B48F187DE}" destId="{8BC9678F-E77B-6346-A02A-BD53C9704C5B}" srcOrd="0" destOrd="0" presId="urn:microsoft.com/office/officeart/2009/3/layout/DescendingProcess"/>
    <dgm:cxn modelId="{52683B95-9707-A14B-B194-7507CE501EAC}" type="presOf" srcId="{E664E341-32A9-E244-B416-7BF58EEED486}" destId="{8B6422A0-470D-A84A-9EB6-C511AA399BF2}" srcOrd="0" destOrd="0" presId="urn:microsoft.com/office/officeart/2009/3/layout/DescendingProcess"/>
    <dgm:cxn modelId="{79806FBE-CDEB-9344-9CAF-EC9DEB38C50B}" type="presOf" srcId="{E40546CF-E939-7942-9D14-DB1FF7B5CB43}" destId="{C7F33BD8-AE39-F944-A89E-845C768DA7EF}" srcOrd="0" destOrd="0" presId="urn:microsoft.com/office/officeart/2009/3/layout/DescendingProcess"/>
    <dgm:cxn modelId="{AA9862DA-A6CC-A047-84D4-143D6F274D1C}" srcId="{9B33A71F-20D2-514F-9071-BA3B48F187DE}" destId="{E664E341-32A9-E244-B416-7BF58EEED486}" srcOrd="1" destOrd="0" parTransId="{7737B6A6-6806-6243-AAFA-F9FF2F71960C}" sibTransId="{1514DE19-9591-F045-9266-A0D69595EB68}"/>
    <dgm:cxn modelId="{B08DD2BC-A896-BD4F-8C5B-308A4100B56D}" type="presParOf" srcId="{8BC9678F-E77B-6346-A02A-BD53C9704C5B}" destId="{5B4FCB52-4B14-BC4D-B235-DAF9102FDFD4}" srcOrd="0" destOrd="0" presId="urn:microsoft.com/office/officeart/2009/3/layout/DescendingProcess"/>
    <dgm:cxn modelId="{E8BA6A0D-CEE4-CC4C-B2E7-FBBF419466F7}" type="presParOf" srcId="{8BC9678F-E77B-6346-A02A-BD53C9704C5B}" destId="{C7F33BD8-AE39-F944-A89E-845C768DA7EF}" srcOrd="1" destOrd="0" presId="urn:microsoft.com/office/officeart/2009/3/layout/DescendingProcess"/>
    <dgm:cxn modelId="{B15E6725-C9AA-594D-BBC5-4053C0B8E4B1}" type="presParOf" srcId="{8BC9678F-E77B-6346-A02A-BD53C9704C5B}" destId="{8B6422A0-470D-A84A-9EB6-C511AA399BF2}" srcOrd="2"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791B95-2972-A748-8B24-F28E3981571E}" type="doc">
      <dgm:prSet loTypeId="urn:microsoft.com/office/officeart/2005/8/layout/cycle1" loCatId="cycle" qsTypeId="urn:microsoft.com/office/officeart/2005/8/quickstyle/3D4" qsCatId="3D" csTypeId="urn:microsoft.com/office/officeart/2005/8/colors/colorful3" csCatId="colorful" phldr="1"/>
      <dgm:spPr/>
      <dgm:t>
        <a:bodyPr/>
        <a:lstStyle/>
        <a:p>
          <a:endParaRPr lang="en-US"/>
        </a:p>
      </dgm:t>
    </dgm:pt>
    <dgm:pt modelId="{AF38DD4D-5A77-EE48-A1F7-111A133F127D}">
      <dgm:prSet phldrT="[Text]" custT="1"/>
      <dgm:spPr/>
      <dgm:t>
        <a:bodyPr/>
        <a:lstStyle/>
        <a:p>
          <a:r>
            <a:rPr lang="en-US" sz="1800" dirty="0" smtClean="0">
              <a:solidFill>
                <a:schemeClr val="tx1">
                  <a:lumMod val="50000"/>
                  <a:lumOff val="50000"/>
                </a:schemeClr>
              </a:solidFill>
            </a:rPr>
            <a:t>Feedback is the opportunity to turn an assessment into a vehicle for growth for the learner</a:t>
          </a:r>
          <a:endParaRPr lang="en-US" sz="1800" dirty="0">
            <a:solidFill>
              <a:schemeClr val="tx1">
                <a:lumMod val="50000"/>
                <a:lumOff val="50000"/>
              </a:schemeClr>
            </a:solidFill>
          </a:endParaRPr>
        </a:p>
      </dgm:t>
    </dgm:pt>
    <dgm:pt modelId="{63E4B572-98C7-2042-AAEA-B64C4828A8B7}" type="parTrans" cxnId="{B8AA124B-3DD7-4945-BA9A-F0C6F9D6320F}">
      <dgm:prSet/>
      <dgm:spPr/>
      <dgm:t>
        <a:bodyPr/>
        <a:lstStyle/>
        <a:p>
          <a:endParaRPr lang="en-US"/>
        </a:p>
      </dgm:t>
    </dgm:pt>
    <dgm:pt modelId="{21ECEC92-0F5F-9246-A7A2-4F815D4CDA44}" type="sibTrans" cxnId="{B8AA124B-3DD7-4945-BA9A-F0C6F9D6320F}">
      <dgm:prSet/>
      <dgm:spPr/>
      <dgm:t>
        <a:bodyPr/>
        <a:lstStyle/>
        <a:p>
          <a:endParaRPr lang="en-US"/>
        </a:p>
      </dgm:t>
    </dgm:pt>
    <dgm:pt modelId="{51922ED1-F4B4-8D49-8567-CA691CCE0231}">
      <dgm:prSet phldrT="[Text]" custT="1"/>
      <dgm:spPr/>
      <dgm:t>
        <a:bodyPr/>
        <a:lstStyle/>
        <a:p>
          <a:r>
            <a:rPr lang="en-US" sz="1800" dirty="0" smtClean="0">
              <a:solidFill>
                <a:schemeClr val="tx1">
                  <a:lumMod val="50000"/>
                  <a:lumOff val="50000"/>
                </a:schemeClr>
              </a:solidFill>
            </a:rPr>
            <a:t>Assessment is the opportunity to consider the stage and progress of the learner.  It flows naturally once expectations are set</a:t>
          </a:r>
          <a:endParaRPr lang="en-US" sz="1800" dirty="0">
            <a:solidFill>
              <a:schemeClr val="tx1">
                <a:lumMod val="50000"/>
                <a:lumOff val="50000"/>
              </a:schemeClr>
            </a:solidFill>
          </a:endParaRPr>
        </a:p>
      </dgm:t>
    </dgm:pt>
    <dgm:pt modelId="{81178512-6029-DF43-B314-B743AD1583F1}" type="parTrans" cxnId="{A2B24381-380E-664B-87D1-84B3EA2B9109}">
      <dgm:prSet/>
      <dgm:spPr/>
      <dgm:t>
        <a:bodyPr/>
        <a:lstStyle/>
        <a:p>
          <a:endParaRPr lang="en-US"/>
        </a:p>
      </dgm:t>
    </dgm:pt>
    <dgm:pt modelId="{90180EF3-7578-C84B-8356-C216FA0FFC76}" type="sibTrans" cxnId="{A2B24381-380E-664B-87D1-84B3EA2B9109}">
      <dgm:prSet/>
      <dgm:spPr/>
      <dgm:t>
        <a:bodyPr/>
        <a:lstStyle/>
        <a:p>
          <a:endParaRPr lang="en-US"/>
        </a:p>
      </dgm:t>
    </dgm:pt>
    <dgm:pt modelId="{AC56C4BA-E720-B441-AE5A-000E39E6DDC5}" type="pres">
      <dgm:prSet presAssocID="{19791B95-2972-A748-8B24-F28E3981571E}" presName="cycle" presStyleCnt="0">
        <dgm:presLayoutVars>
          <dgm:dir/>
          <dgm:resizeHandles val="exact"/>
        </dgm:presLayoutVars>
      </dgm:prSet>
      <dgm:spPr/>
      <dgm:t>
        <a:bodyPr/>
        <a:lstStyle/>
        <a:p>
          <a:endParaRPr lang="en-US"/>
        </a:p>
      </dgm:t>
    </dgm:pt>
    <dgm:pt modelId="{8D40D67B-329D-834C-A307-8F9013AA3FE8}" type="pres">
      <dgm:prSet presAssocID="{AF38DD4D-5A77-EE48-A1F7-111A133F127D}" presName="dummy" presStyleCnt="0"/>
      <dgm:spPr/>
      <dgm:t>
        <a:bodyPr/>
        <a:lstStyle/>
        <a:p>
          <a:endParaRPr lang="en-US"/>
        </a:p>
      </dgm:t>
    </dgm:pt>
    <dgm:pt modelId="{17EE40E5-4EC6-2242-A4BC-E6A8430FA6C6}" type="pres">
      <dgm:prSet presAssocID="{AF38DD4D-5A77-EE48-A1F7-111A133F127D}" presName="node" presStyleLbl="revTx" presStyleIdx="0" presStyleCnt="2">
        <dgm:presLayoutVars>
          <dgm:bulletEnabled val="1"/>
        </dgm:presLayoutVars>
      </dgm:prSet>
      <dgm:spPr/>
      <dgm:t>
        <a:bodyPr/>
        <a:lstStyle/>
        <a:p>
          <a:endParaRPr lang="en-US"/>
        </a:p>
      </dgm:t>
    </dgm:pt>
    <dgm:pt modelId="{B12F68CA-9905-2343-916B-5B6A482674A8}" type="pres">
      <dgm:prSet presAssocID="{21ECEC92-0F5F-9246-A7A2-4F815D4CDA44}" presName="sibTrans" presStyleLbl="node1" presStyleIdx="0" presStyleCnt="2"/>
      <dgm:spPr/>
      <dgm:t>
        <a:bodyPr/>
        <a:lstStyle/>
        <a:p>
          <a:endParaRPr lang="en-US"/>
        </a:p>
      </dgm:t>
    </dgm:pt>
    <dgm:pt modelId="{B0DA6E80-A3DA-994B-81A5-0DC7B214F7B9}" type="pres">
      <dgm:prSet presAssocID="{51922ED1-F4B4-8D49-8567-CA691CCE0231}" presName="dummy" presStyleCnt="0"/>
      <dgm:spPr/>
      <dgm:t>
        <a:bodyPr/>
        <a:lstStyle/>
        <a:p>
          <a:endParaRPr lang="en-US"/>
        </a:p>
      </dgm:t>
    </dgm:pt>
    <dgm:pt modelId="{A49A9B77-CD6D-EB4A-AFBA-8C83D4E8DB81}" type="pres">
      <dgm:prSet presAssocID="{51922ED1-F4B4-8D49-8567-CA691CCE0231}" presName="node" presStyleLbl="revTx" presStyleIdx="1" presStyleCnt="2">
        <dgm:presLayoutVars>
          <dgm:bulletEnabled val="1"/>
        </dgm:presLayoutVars>
      </dgm:prSet>
      <dgm:spPr/>
      <dgm:t>
        <a:bodyPr/>
        <a:lstStyle/>
        <a:p>
          <a:endParaRPr lang="en-US"/>
        </a:p>
      </dgm:t>
    </dgm:pt>
    <dgm:pt modelId="{156A8EBD-04EB-FF4E-B285-342C6561DA9E}" type="pres">
      <dgm:prSet presAssocID="{90180EF3-7578-C84B-8356-C216FA0FFC76}" presName="sibTrans" presStyleLbl="node1" presStyleIdx="1" presStyleCnt="2"/>
      <dgm:spPr/>
      <dgm:t>
        <a:bodyPr/>
        <a:lstStyle/>
        <a:p>
          <a:endParaRPr lang="en-US"/>
        </a:p>
      </dgm:t>
    </dgm:pt>
  </dgm:ptLst>
  <dgm:cxnLst>
    <dgm:cxn modelId="{A2B24381-380E-664B-87D1-84B3EA2B9109}" srcId="{19791B95-2972-A748-8B24-F28E3981571E}" destId="{51922ED1-F4B4-8D49-8567-CA691CCE0231}" srcOrd="1" destOrd="0" parTransId="{81178512-6029-DF43-B314-B743AD1583F1}" sibTransId="{90180EF3-7578-C84B-8356-C216FA0FFC76}"/>
    <dgm:cxn modelId="{70B7F962-7C63-1B40-8E62-E8ACFDCD9B2C}" type="presOf" srcId="{21ECEC92-0F5F-9246-A7A2-4F815D4CDA44}" destId="{B12F68CA-9905-2343-916B-5B6A482674A8}" srcOrd="0" destOrd="0" presId="urn:microsoft.com/office/officeart/2005/8/layout/cycle1"/>
    <dgm:cxn modelId="{944D836D-C661-884E-8790-D6BE63AFF4C2}" type="presOf" srcId="{51922ED1-F4B4-8D49-8567-CA691CCE0231}" destId="{A49A9B77-CD6D-EB4A-AFBA-8C83D4E8DB81}" srcOrd="0" destOrd="0" presId="urn:microsoft.com/office/officeart/2005/8/layout/cycle1"/>
    <dgm:cxn modelId="{6DB660B2-2B1F-6041-9AB8-8D777FED89E9}" type="presOf" srcId="{AF38DD4D-5A77-EE48-A1F7-111A133F127D}" destId="{17EE40E5-4EC6-2242-A4BC-E6A8430FA6C6}" srcOrd="0" destOrd="0" presId="urn:microsoft.com/office/officeart/2005/8/layout/cycle1"/>
    <dgm:cxn modelId="{AAB6330E-D569-EA48-A79F-28FE9411A3D7}" type="presOf" srcId="{19791B95-2972-A748-8B24-F28E3981571E}" destId="{AC56C4BA-E720-B441-AE5A-000E39E6DDC5}" srcOrd="0" destOrd="0" presId="urn:microsoft.com/office/officeart/2005/8/layout/cycle1"/>
    <dgm:cxn modelId="{29A11083-C322-F14E-826C-A16C68F84138}" type="presOf" srcId="{90180EF3-7578-C84B-8356-C216FA0FFC76}" destId="{156A8EBD-04EB-FF4E-B285-342C6561DA9E}" srcOrd="0" destOrd="0" presId="urn:microsoft.com/office/officeart/2005/8/layout/cycle1"/>
    <dgm:cxn modelId="{B8AA124B-3DD7-4945-BA9A-F0C6F9D6320F}" srcId="{19791B95-2972-A748-8B24-F28E3981571E}" destId="{AF38DD4D-5A77-EE48-A1F7-111A133F127D}" srcOrd="0" destOrd="0" parTransId="{63E4B572-98C7-2042-AAEA-B64C4828A8B7}" sibTransId="{21ECEC92-0F5F-9246-A7A2-4F815D4CDA44}"/>
    <dgm:cxn modelId="{620A28F3-F794-0948-B152-11591C51D843}" type="presParOf" srcId="{AC56C4BA-E720-B441-AE5A-000E39E6DDC5}" destId="{8D40D67B-329D-834C-A307-8F9013AA3FE8}" srcOrd="0" destOrd="0" presId="urn:microsoft.com/office/officeart/2005/8/layout/cycle1"/>
    <dgm:cxn modelId="{A412BEF4-8DA6-7D44-8475-F4027F77B4EF}" type="presParOf" srcId="{AC56C4BA-E720-B441-AE5A-000E39E6DDC5}" destId="{17EE40E5-4EC6-2242-A4BC-E6A8430FA6C6}" srcOrd="1" destOrd="0" presId="urn:microsoft.com/office/officeart/2005/8/layout/cycle1"/>
    <dgm:cxn modelId="{388BF7A2-C456-704A-BCA7-391E3E4E0A12}" type="presParOf" srcId="{AC56C4BA-E720-B441-AE5A-000E39E6DDC5}" destId="{B12F68CA-9905-2343-916B-5B6A482674A8}" srcOrd="2" destOrd="0" presId="urn:microsoft.com/office/officeart/2005/8/layout/cycle1"/>
    <dgm:cxn modelId="{E60DC69C-2A2B-F94A-A079-AE68B9A89078}" type="presParOf" srcId="{AC56C4BA-E720-B441-AE5A-000E39E6DDC5}" destId="{B0DA6E80-A3DA-994B-81A5-0DC7B214F7B9}" srcOrd="3" destOrd="0" presId="urn:microsoft.com/office/officeart/2005/8/layout/cycle1"/>
    <dgm:cxn modelId="{DB21EEA6-E3CF-9442-93F5-D64DD69CCF9A}" type="presParOf" srcId="{AC56C4BA-E720-B441-AE5A-000E39E6DDC5}" destId="{A49A9B77-CD6D-EB4A-AFBA-8C83D4E8DB81}" srcOrd="4" destOrd="0" presId="urn:microsoft.com/office/officeart/2005/8/layout/cycle1"/>
    <dgm:cxn modelId="{473D85DA-2A17-C44E-A811-46299B7CBF9C}" type="presParOf" srcId="{AC56C4BA-E720-B441-AE5A-000E39E6DDC5}" destId="{156A8EBD-04EB-FF4E-B285-342C6561DA9E}"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918D7B-3883-B045-BFE7-79DD9241D68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C10D783-CAF0-824F-82A5-0B579EA9A03D}">
      <dgm:prSet/>
      <dgm:spPr>
        <a:solidFill>
          <a:schemeClr val="accent5"/>
        </a:solidFill>
      </dgm:spPr>
      <dgm:t>
        <a:bodyPr/>
        <a:lstStyle/>
        <a:p>
          <a:pPr algn="ctr" rtl="0"/>
          <a:r>
            <a:rPr lang="en-US" b="0" dirty="0" smtClean="0"/>
            <a:t>Knowledge</a:t>
          </a:r>
          <a:endParaRPr lang="en-US" b="0" dirty="0"/>
        </a:p>
      </dgm:t>
    </dgm:pt>
    <dgm:pt modelId="{2901DA3B-3046-DC4B-8FB3-9456C023134D}" type="parTrans" cxnId="{5E47A9D1-3849-844B-9DDA-CDC565880707}">
      <dgm:prSet/>
      <dgm:spPr/>
      <dgm:t>
        <a:bodyPr/>
        <a:lstStyle/>
        <a:p>
          <a:endParaRPr lang="en-US"/>
        </a:p>
      </dgm:t>
    </dgm:pt>
    <dgm:pt modelId="{F321A269-191C-CE4B-A30A-13786BC35836}" type="sibTrans" cxnId="{5E47A9D1-3849-844B-9DDA-CDC565880707}">
      <dgm:prSet/>
      <dgm:spPr/>
      <dgm:t>
        <a:bodyPr/>
        <a:lstStyle/>
        <a:p>
          <a:endParaRPr lang="en-US"/>
        </a:p>
      </dgm:t>
    </dgm:pt>
    <dgm:pt modelId="{A8ECAEA2-E663-0D43-82DE-04026DADF572}">
      <dgm:prSet/>
      <dgm:spPr>
        <a:solidFill>
          <a:schemeClr val="accent4"/>
        </a:solidFill>
      </dgm:spPr>
      <dgm:t>
        <a:bodyPr/>
        <a:lstStyle/>
        <a:p>
          <a:pPr algn="ctr" rtl="0"/>
          <a:r>
            <a:rPr lang="en-US" b="0" dirty="0" smtClean="0"/>
            <a:t>Skills</a:t>
          </a:r>
          <a:endParaRPr lang="en-US" b="0" dirty="0"/>
        </a:p>
      </dgm:t>
    </dgm:pt>
    <dgm:pt modelId="{07C26B8F-5DF3-0E48-AFC9-A9BD3338E0D0}" type="parTrans" cxnId="{9BDE7C3D-538B-4F41-9F04-6217606D5CBD}">
      <dgm:prSet/>
      <dgm:spPr/>
      <dgm:t>
        <a:bodyPr/>
        <a:lstStyle/>
        <a:p>
          <a:endParaRPr lang="en-US"/>
        </a:p>
      </dgm:t>
    </dgm:pt>
    <dgm:pt modelId="{F1E59A18-CF59-664D-8E2B-F86826D45EEC}" type="sibTrans" cxnId="{9BDE7C3D-538B-4F41-9F04-6217606D5CBD}">
      <dgm:prSet/>
      <dgm:spPr/>
      <dgm:t>
        <a:bodyPr/>
        <a:lstStyle/>
        <a:p>
          <a:endParaRPr lang="en-US"/>
        </a:p>
      </dgm:t>
    </dgm:pt>
    <dgm:pt modelId="{4ECFA42A-1287-A547-8363-1F1EE9F57EF3}">
      <dgm:prSet/>
      <dgm:spPr>
        <a:solidFill>
          <a:schemeClr val="accent6"/>
        </a:solidFill>
      </dgm:spPr>
      <dgm:t>
        <a:bodyPr/>
        <a:lstStyle/>
        <a:p>
          <a:pPr algn="ctr" rtl="0"/>
          <a:r>
            <a:rPr lang="en-US" b="0" dirty="0" smtClean="0"/>
            <a:t>Attitude</a:t>
          </a:r>
          <a:endParaRPr lang="en-US" b="0" dirty="0"/>
        </a:p>
      </dgm:t>
    </dgm:pt>
    <dgm:pt modelId="{A33F35F8-560E-4949-A691-77803C128831}" type="parTrans" cxnId="{47EE865B-6676-3747-B6F7-1D9AC9E8559B}">
      <dgm:prSet/>
      <dgm:spPr/>
      <dgm:t>
        <a:bodyPr/>
        <a:lstStyle/>
        <a:p>
          <a:endParaRPr lang="en-US"/>
        </a:p>
      </dgm:t>
    </dgm:pt>
    <dgm:pt modelId="{4D3EA022-AE62-6C4A-9DC6-F7B3BE84AAD3}" type="sibTrans" cxnId="{47EE865B-6676-3747-B6F7-1D9AC9E8559B}">
      <dgm:prSet/>
      <dgm:spPr/>
      <dgm:t>
        <a:bodyPr/>
        <a:lstStyle/>
        <a:p>
          <a:endParaRPr lang="en-US"/>
        </a:p>
      </dgm:t>
    </dgm:pt>
    <dgm:pt modelId="{235B69AB-4702-8049-A00A-8F8436B22F37}" type="pres">
      <dgm:prSet presAssocID="{F9918D7B-3883-B045-BFE7-79DD9241D68A}" presName="linear" presStyleCnt="0">
        <dgm:presLayoutVars>
          <dgm:animLvl val="lvl"/>
          <dgm:resizeHandles val="exact"/>
        </dgm:presLayoutVars>
      </dgm:prSet>
      <dgm:spPr/>
      <dgm:t>
        <a:bodyPr/>
        <a:lstStyle/>
        <a:p>
          <a:endParaRPr lang="en-US"/>
        </a:p>
      </dgm:t>
    </dgm:pt>
    <dgm:pt modelId="{35319AB1-F030-874F-B4CD-33563EA1B360}" type="pres">
      <dgm:prSet presAssocID="{FC10D783-CAF0-824F-82A5-0B579EA9A03D}" presName="parentText" presStyleLbl="node1" presStyleIdx="0" presStyleCnt="3">
        <dgm:presLayoutVars>
          <dgm:chMax val="0"/>
          <dgm:bulletEnabled val="1"/>
        </dgm:presLayoutVars>
      </dgm:prSet>
      <dgm:spPr/>
      <dgm:t>
        <a:bodyPr/>
        <a:lstStyle/>
        <a:p>
          <a:endParaRPr lang="en-US"/>
        </a:p>
      </dgm:t>
    </dgm:pt>
    <dgm:pt modelId="{5552C5B2-B0F4-1C4B-9E4B-E33CA16E0023}" type="pres">
      <dgm:prSet presAssocID="{F321A269-191C-CE4B-A30A-13786BC35836}" presName="spacer" presStyleCnt="0"/>
      <dgm:spPr/>
      <dgm:t>
        <a:bodyPr/>
        <a:lstStyle/>
        <a:p>
          <a:endParaRPr lang="en-US"/>
        </a:p>
      </dgm:t>
    </dgm:pt>
    <dgm:pt modelId="{2395ED85-F65F-2F4A-B900-EE61C1153DC4}" type="pres">
      <dgm:prSet presAssocID="{A8ECAEA2-E663-0D43-82DE-04026DADF572}" presName="parentText" presStyleLbl="node1" presStyleIdx="1" presStyleCnt="3">
        <dgm:presLayoutVars>
          <dgm:chMax val="0"/>
          <dgm:bulletEnabled val="1"/>
        </dgm:presLayoutVars>
      </dgm:prSet>
      <dgm:spPr/>
      <dgm:t>
        <a:bodyPr/>
        <a:lstStyle/>
        <a:p>
          <a:endParaRPr lang="en-US"/>
        </a:p>
      </dgm:t>
    </dgm:pt>
    <dgm:pt modelId="{A922F7E2-894E-5B41-A538-4A2FD7026045}" type="pres">
      <dgm:prSet presAssocID="{F1E59A18-CF59-664D-8E2B-F86826D45EEC}" presName="spacer" presStyleCnt="0"/>
      <dgm:spPr/>
      <dgm:t>
        <a:bodyPr/>
        <a:lstStyle/>
        <a:p>
          <a:endParaRPr lang="en-US"/>
        </a:p>
      </dgm:t>
    </dgm:pt>
    <dgm:pt modelId="{9A85F16A-A72F-074D-8F35-B927BF4BB664}" type="pres">
      <dgm:prSet presAssocID="{4ECFA42A-1287-A547-8363-1F1EE9F57EF3}" presName="parentText" presStyleLbl="node1" presStyleIdx="2" presStyleCnt="3">
        <dgm:presLayoutVars>
          <dgm:chMax val="0"/>
          <dgm:bulletEnabled val="1"/>
        </dgm:presLayoutVars>
      </dgm:prSet>
      <dgm:spPr/>
      <dgm:t>
        <a:bodyPr/>
        <a:lstStyle/>
        <a:p>
          <a:endParaRPr lang="en-US"/>
        </a:p>
      </dgm:t>
    </dgm:pt>
  </dgm:ptLst>
  <dgm:cxnLst>
    <dgm:cxn modelId="{9BDE7C3D-538B-4F41-9F04-6217606D5CBD}" srcId="{F9918D7B-3883-B045-BFE7-79DD9241D68A}" destId="{A8ECAEA2-E663-0D43-82DE-04026DADF572}" srcOrd="1" destOrd="0" parTransId="{07C26B8F-5DF3-0E48-AFC9-A9BD3338E0D0}" sibTransId="{F1E59A18-CF59-664D-8E2B-F86826D45EEC}"/>
    <dgm:cxn modelId="{5E47A9D1-3849-844B-9DDA-CDC565880707}" srcId="{F9918D7B-3883-B045-BFE7-79DD9241D68A}" destId="{FC10D783-CAF0-824F-82A5-0B579EA9A03D}" srcOrd="0" destOrd="0" parTransId="{2901DA3B-3046-DC4B-8FB3-9456C023134D}" sibTransId="{F321A269-191C-CE4B-A30A-13786BC35836}"/>
    <dgm:cxn modelId="{47EE865B-6676-3747-B6F7-1D9AC9E8559B}" srcId="{F9918D7B-3883-B045-BFE7-79DD9241D68A}" destId="{4ECFA42A-1287-A547-8363-1F1EE9F57EF3}" srcOrd="2" destOrd="0" parTransId="{A33F35F8-560E-4949-A691-77803C128831}" sibTransId="{4D3EA022-AE62-6C4A-9DC6-F7B3BE84AAD3}"/>
    <dgm:cxn modelId="{4C5C677F-9AA2-884A-80BC-9CB725263689}" type="presOf" srcId="{A8ECAEA2-E663-0D43-82DE-04026DADF572}" destId="{2395ED85-F65F-2F4A-B900-EE61C1153DC4}" srcOrd="0" destOrd="0" presId="urn:microsoft.com/office/officeart/2005/8/layout/vList2"/>
    <dgm:cxn modelId="{CFE3C450-BBBF-6548-9F13-73B276CFA230}" type="presOf" srcId="{FC10D783-CAF0-824F-82A5-0B579EA9A03D}" destId="{35319AB1-F030-874F-B4CD-33563EA1B360}" srcOrd="0" destOrd="0" presId="urn:microsoft.com/office/officeart/2005/8/layout/vList2"/>
    <dgm:cxn modelId="{486100EF-1E04-B242-B07B-DAB48DC8F370}" type="presOf" srcId="{F9918D7B-3883-B045-BFE7-79DD9241D68A}" destId="{235B69AB-4702-8049-A00A-8F8436B22F37}" srcOrd="0" destOrd="0" presId="urn:microsoft.com/office/officeart/2005/8/layout/vList2"/>
    <dgm:cxn modelId="{59F2710D-A076-2F43-B57F-9C3347117ADA}" type="presOf" srcId="{4ECFA42A-1287-A547-8363-1F1EE9F57EF3}" destId="{9A85F16A-A72F-074D-8F35-B927BF4BB664}" srcOrd="0" destOrd="0" presId="urn:microsoft.com/office/officeart/2005/8/layout/vList2"/>
    <dgm:cxn modelId="{6BD52FEC-51F3-D54A-857E-A48CE535B6A3}" type="presParOf" srcId="{235B69AB-4702-8049-A00A-8F8436B22F37}" destId="{35319AB1-F030-874F-B4CD-33563EA1B360}" srcOrd="0" destOrd="0" presId="urn:microsoft.com/office/officeart/2005/8/layout/vList2"/>
    <dgm:cxn modelId="{529BF864-7369-2C4A-9030-DC5C4C96C23A}" type="presParOf" srcId="{235B69AB-4702-8049-A00A-8F8436B22F37}" destId="{5552C5B2-B0F4-1C4B-9E4B-E33CA16E0023}" srcOrd="1" destOrd="0" presId="urn:microsoft.com/office/officeart/2005/8/layout/vList2"/>
    <dgm:cxn modelId="{8AFA91CB-52A6-7541-85DB-DBDAA75E47E9}" type="presParOf" srcId="{235B69AB-4702-8049-A00A-8F8436B22F37}" destId="{2395ED85-F65F-2F4A-B900-EE61C1153DC4}" srcOrd="2" destOrd="0" presId="urn:microsoft.com/office/officeart/2005/8/layout/vList2"/>
    <dgm:cxn modelId="{E85E84C9-0E12-1A49-854C-E7DADFDFA0F0}" type="presParOf" srcId="{235B69AB-4702-8049-A00A-8F8436B22F37}" destId="{A922F7E2-894E-5B41-A538-4A2FD7026045}" srcOrd="3" destOrd="0" presId="urn:microsoft.com/office/officeart/2005/8/layout/vList2"/>
    <dgm:cxn modelId="{CFA4F838-F3EA-374F-A878-4096AD15EC6C}" type="presParOf" srcId="{235B69AB-4702-8049-A00A-8F8436B22F37}" destId="{9A85F16A-A72F-074D-8F35-B927BF4BB66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C06085-B144-C849-80A3-4335A939E894}" type="doc">
      <dgm:prSet loTypeId="urn:microsoft.com/office/officeart/2005/8/layout/cycle8" loCatId="cycle" qsTypeId="urn:microsoft.com/office/officeart/2005/8/quickstyle/simple4" qsCatId="simple" csTypeId="urn:microsoft.com/office/officeart/2005/8/colors/colorful1#3" csCatId="colorful" phldr="1"/>
      <dgm:spPr/>
    </dgm:pt>
    <dgm:pt modelId="{8C503419-10BC-A144-A9F1-2A4CF47C466D}">
      <dgm:prSet phldrT="[Text]"/>
      <dgm:spPr>
        <a:solidFill>
          <a:schemeClr val="accent2">
            <a:alpha val="61960"/>
          </a:schemeClr>
        </a:solidFill>
      </dgm:spPr>
      <dgm:t>
        <a:bodyPr/>
        <a:lstStyle/>
        <a:p>
          <a:r>
            <a:rPr lang="en-US" dirty="0" smtClean="0"/>
            <a:t>Consciously Incompetent</a:t>
          </a:r>
          <a:endParaRPr lang="en-US" dirty="0"/>
        </a:p>
      </dgm:t>
    </dgm:pt>
    <dgm:pt modelId="{D929715F-2914-564E-841D-1F093F37707B}" type="parTrans" cxnId="{23C9DCCB-424B-4949-977F-AD18CA704B57}">
      <dgm:prSet/>
      <dgm:spPr/>
      <dgm:t>
        <a:bodyPr/>
        <a:lstStyle/>
        <a:p>
          <a:endParaRPr lang="en-US"/>
        </a:p>
      </dgm:t>
    </dgm:pt>
    <dgm:pt modelId="{A21C9DE5-646C-C242-B06E-8143656CCDB1}" type="sibTrans" cxnId="{23C9DCCB-424B-4949-977F-AD18CA704B57}">
      <dgm:prSet/>
      <dgm:spPr/>
      <dgm:t>
        <a:bodyPr/>
        <a:lstStyle/>
        <a:p>
          <a:endParaRPr lang="en-US"/>
        </a:p>
      </dgm:t>
    </dgm:pt>
    <dgm:pt modelId="{39AC24BF-EE82-B84C-9EC5-75650A0616BF}">
      <dgm:prSet phldrT="[Text]"/>
      <dgm:spPr>
        <a:solidFill>
          <a:schemeClr val="accent3">
            <a:alpha val="61960"/>
          </a:schemeClr>
        </a:solidFill>
      </dgm:spPr>
      <dgm:t>
        <a:bodyPr/>
        <a:lstStyle/>
        <a:p>
          <a:r>
            <a:rPr lang="en-US" dirty="0" smtClean="0"/>
            <a:t>Consciously Competent</a:t>
          </a:r>
          <a:endParaRPr lang="en-US" dirty="0"/>
        </a:p>
      </dgm:t>
    </dgm:pt>
    <dgm:pt modelId="{311B618D-B3FC-884A-9F3E-B0F48014C899}" type="parTrans" cxnId="{80E9016D-864D-C549-8536-A914DF1D345E}">
      <dgm:prSet/>
      <dgm:spPr/>
      <dgm:t>
        <a:bodyPr/>
        <a:lstStyle/>
        <a:p>
          <a:endParaRPr lang="en-US"/>
        </a:p>
      </dgm:t>
    </dgm:pt>
    <dgm:pt modelId="{79D6ED0B-334A-4244-98DB-F125DAF2F906}" type="sibTrans" cxnId="{80E9016D-864D-C549-8536-A914DF1D345E}">
      <dgm:prSet/>
      <dgm:spPr/>
      <dgm:t>
        <a:bodyPr/>
        <a:lstStyle/>
        <a:p>
          <a:endParaRPr lang="en-US"/>
        </a:p>
      </dgm:t>
    </dgm:pt>
    <dgm:pt modelId="{CC76ABED-1917-5546-8DB1-37A933939509}">
      <dgm:prSet phldrT="[Text]"/>
      <dgm:spPr>
        <a:solidFill>
          <a:schemeClr val="accent4">
            <a:alpha val="61960"/>
          </a:schemeClr>
        </a:solidFill>
      </dgm:spPr>
      <dgm:t>
        <a:bodyPr/>
        <a:lstStyle/>
        <a:p>
          <a:r>
            <a:rPr lang="en-US" dirty="0" smtClean="0"/>
            <a:t>Unconsciously Competent</a:t>
          </a:r>
          <a:endParaRPr lang="en-US" dirty="0"/>
        </a:p>
      </dgm:t>
    </dgm:pt>
    <dgm:pt modelId="{3CBBE4EA-CB11-A14C-98DC-97284795EB35}" type="parTrans" cxnId="{EB38027F-1C42-3249-A727-47BE9A7C6A67}">
      <dgm:prSet/>
      <dgm:spPr/>
      <dgm:t>
        <a:bodyPr/>
        <a:lstStyle/>
        <a:p>
          <a:endParaRPr lang="en-US"/>
        </a:p>
      </dgm:t>
    </dgm:pt>
    <dgm:pt modelId="{CAC3757C-89D2-354E-B14A-FA2FC19DC11F}" type="sibTrans" cxnId="{EB38027F-1C42-3249-A727-47BE9A7C6A67}">
      <dgm:prSet/>
      <dgm:spPr/>
      <dgm:t>
        <a:bodyPr/>
        <a:lstStyle/>
        <a:p>
          <a:endParaRPr lang="en-US"/>
        </a:p>
      </dgm:t>
    </dgm:pt>
    <dgm:pt modelId="{C4149CD5-B9B7-9E44-BF7E-5F4EA515632C}">
      <dgm:prSet/>
      <dgm:spPr>
        <a:solidFill>
          <a:schemeClr val="accent5">
            <a:alpha val="61960"/>
          </a:schemeClr>
        </a:solidFill>
      </dgm:spPr>
      <dgm:t>
        <a:bodyPr/>
        <a:lstStyle/>
        <a:p>
          <a:r>
            <a:rPr lang="en-US" dirty="0" smtClean="0"/>
            <a:t>Unconsciously Incompetent</a:t>
          </a:r>
          <a:endParaRPr lang="en-US" dirty="0"/>
        </a:p>
      </dgm:t>
    </dgm:pt>
    <dgm:pt modelId="{E79BD8BF-3413-3B48-A1D5-9FF70B83FE77}" type="parTrans" cxnId="{B516491D-13B4-F742-B5F4-45E4FC3CC61C}">
      <dgm:prSet/>
      <dgm:spPr/>
      <dgm:t>
        <a:bodyPr/>
        <a:lstStyle/>
        <a:p>
          <a:endParaRPr lang="en-US"/>
        </a:p>
      </dgm:t>
    </dgm:pt>
    <dgm:pt modelId="{E1ED5A92-FB3C-D241-A5B0-5538C94089CA}" type="sibTrans" cxnId="{B516491D-13B4-F742-B5F4-45E4FC3CC61C}">
      <dgm:prSet/>
      <dgm:spPr/>
      <dgm:t>
        <a:bodyPr/>
        <a:lstStyle/>
        <a:p>
          <a:endParaRPr lang="en-US"/>
        </a:p>
      </dgm:t>
    </dgm:pt>
    <dgm:pt modelId="{EAB3273F-FA02-8E4D-B4D4-4B6B832E4D5A}" type="pres">
      <dgm:prSet presAssocID="{BCC06085-B144-C849-80A3-4335A939E894}" presName="compositeShape" presStyleCnt="0">
        <dgm:presLayoutVars>
          <dgm:chMax val="7"/>
          <dgm:dir/>
          <dgm:resizeHandles val="exact"/>
        </dgm:presLayoutVars>
      </dgm:prSet>
      <dgm:spPr/>
    </dgm:pt>
    <dgm:pt modelId="{71F58854-177C-A544-92DC-DD0B18B98CA7}" type="pres">
      <dgm:prSet presAssocID="{BCC06085-B144-C849-80A3-4335A939E894}" presName="wedge1" presStyleLbl="node1" presStyleIdx="0" presStyleCnt="4"/>
      <dgm:spPr/>
      <dgm:t>
        <a:bodyPr/>
        <a:lstStyle/>
        <a:p>
          <a:endParaRPr lang="en-US"/>
        </a:p>
      </dgm:t>
    </dgm:pt>
    <dgm:pt modelId="{02B87982-63C3-F44F-AA5E-95ED0CCA3F46}" type="pres">
      <dgm:prSet presAssocID="{BCC06085-B144-C849-80A3-4335A939E894}" presName="dummy1a" presStyleCnt="0"/>
      <dgm:spPr/>
    </dgm:pt>
    <dgm:pt modelId="{53A8EAF5-79DD-D743-AB35-EC6938BF15FD}" type="pres">
      <dgm:prSet presAssocID="{BCC06085-B144-C849-80A3-4335A939E894}" presName="dummy1b" presStyleCnt="0"/>
      <dgm:spPr/>
    </dgm:pt>
    <dgm:pt modelId="{314BE1C3-71E4-0F4F-8CFB-685FE36AED9D}" type="pres">
      <dgm:prSet presAssocID="{BCC06085-B144-C849-80A3-4335A939E894}" presName="wedge1Tx" presStyleLbl="node1" presStyleIdx="0" presStyleCnt="4">
        <dgm:presLayoutVars>
          <dgm:chMax val="0"/>
          <dgm:chPref val="0"/>
          <dgm:bulletEnabled val="1"/>
        </dgm:presLayoutVars>
      </dgm:prSet>
      <dgm:spPr/>
      <dgm:t>
        <a:bodyPr/>
        <a:lstStyle/>
        <a:p>
          <a:endParaRPr lang="en-US"/>
        </a:p>
      </dgm:t>
    </dgm:pt>
    <dgm:pt modelId="{E844961A-1B4F-3D42-9793-C6DADF408A80}" type="pres">
      <dgm:prSet presAssocID="{BCC06085-B144-C849-80A3-4335A939E894}" presName="wedge2" presStyleLbl="node1" presStyleIdx="1" presStyleCnt="4"/>
      <dgm:spPr/>
      <dgm:t>
        <a:bodyPr/>
        <a:lstStyle/>
        <a:p>
          <a:endParaRPr lang="en-US"/>
        </a:p>
      </dgm:t>
    </dgm:pt>
    <dgm:pt modelId="{A5F7D41C-2FD4-C140-9E9B-9F1E32E5F258}" type="pres">
      <dgm:prSet presAssocID="{BCC06085-B144-C849-80A3-4335A939E894}" presName="dummy2a" presStyleCnt="0"/>
      <dgm:spPr/>
    </dgm:pt>
    <dgm:pt modelId="{1EA432A7-0932-3D49-A6D4-7A395EDB1F20}" type="pres">
      <dgm:prSet presAssocID="{BCC06085-B144-C849-80A3-4335A939E894}" presName="dummy2b" presStyleCnt="0"/>
      <dgm:spPr/>
    </dgm:pt>
    <dgm:pt modelId="{0EF14601-673A-EF44-8AF8-7B83ECE3046B}" type="pres">
      <dgm:prSet presAssocID="{BCC06085-B144-C849-80A3-4335A939E894}" presName="wedge2Tx" presStyleLbl="node1" presStyleIdx="1" presStyleCnt="4">
        <dgm:presLayoutVars>
          <dgm:chMax val="0"/>
          <dgm:chPref val="0"/>
          <dgm:bulletEnabled val="1"/>
        </dgm:presLayoutVars>
      </dgm:prSet>
      <dgm:spPr/>
      <dgm:t>
        <a:bodyPr/>
        <a:lstStyle/>
        <a:p>
          <a:endParaRPr lang="en-US"/>
        </a:p>
      </dgm:t>
    </dgm:pt>
    <dgm:pt modelId="{09D05D24-05AC-9C4F-8922-88620FB73708}" type="pres">
      <dgm:prSet presAssocID="{BCC06085-B144-C849-80A3-4335A939E894}" presName="wedge3" presStyleLbl="node1" presStyleIdx="2" presStyleCnt="4"/>
      <dgm:spPr/>
      <dgm:t>
        <a:bodyPr/>
        <a:lstStyle/>
        <a:p>
          <a:endParaRPr lang="en-US"/>
        </a:p>
      </dgm:t>
    </dgm:pt>
    <dgm:pt modelId="{DB126BA9-AFC7-0A44-B677-DDB3D6673670}" type="pres">
      <dgm:prSet presAssocID="{BCC06085-B144-C849-80A3-4335A939E894}" presName="dummy3a" presStyleCnt="0"/>
      <dgm:spPr/>
    </dgm:pt>
    <dgm:pt modelId="{FA1CCB14-ADC2-3043-9901-5B5FD1F87732}" type="pres">
      <dgm:prSet presAssocID="{BCC06085-B144-C849-80A3-4335A939E894}" presName="dummy3b" presStyleCnt="0"/>
      <dgm:spPr/>
    </dgm:pt>
    <dgm:pt modelId="{559EA638-F95D-F84E-B274-28B87EC40EF5}" type="pres">
      <dgm:prSet presAssocID="{BCC06085-B144-C849-80A3-4335A939E894}" presName="wedge3Tx" presStyleLbl="node1" presStyleIdx="2" presStyleCnt="4">
        <dgm:presLayoutVars>
          <dgm:chMax val="0"/>
          <dgm:chPref val="0"/>
          <dgm:bulletEnabled val="1"/>
        </dgm:presLayoutVars>
      </dgm:prSet>
      <dgm:spPr/>
      <dgm:t>
        <a:bodyPr/>
        <a:lstStyle/>
        <a:p>
          <a:endParaRPr lang="en-US"/>
        </a:p>
      </dgm:t>
    </dgm:pt>
    <dgm:pt modelId="{DB029FE5-6F42-854E-8787-BAA71B9896B7}" type="pres">
      <dgm:prSet presAssocID="{BCC06085-B144-C849-80A3-4335A939E894}" presName="wedge4" presStyleLbl="node1" presStyleIdx="3" presStyleCnt="4"/>
      <dgm:spPr/>
      <dgm:t>
        <a:bodyPr/>
        <a:lstStyle/>
        <a:p>
          <a:endParaRPr lang="en-US"/>
        </a:p>
      </dgm:t>
    </dgm:pt>
    <dgm:pt modelId="{73EBD6D5-D9C1-9645-A7CC-8115EB44E2CA}" type="pres">
      <dgm:prSet presAssocID="{BCC06085-B144-C849-80A3-4335A939E894}" presName="dummy4a" presStyleCnt="0"/>
      <dgm:spPr/>
    </dgm:pt>
    <dgm:pt modelId="{5326C32F-6FE2-5B4D-A71D-AC38C8F8EE0A}" type="pres">
      <dgm:prSet presAssocID="{BCC06085-B144-C849-80A3-4335A939E894}" presName="dummy4b" presStyleCnt="0"/>
      <dgm:spPr/>
    </dgm:pt>
    <dgm:pt modelId="{66E1CE6D-40FC-6349-951E-0FAF80185EDC}" type="pres">
      <dgm:prSet presAssocID="{BCC06085-B144-C849-80A3-4335A939E894}" presName="wedge4Tx" presStyleLbl="node1" presStyleIdx="3" presStyleCnt="4">
        <dgm:presLayoutVars>
          <dgm:chMax val="0"/>
          <dgm:chPref val="0"/>
          <dgm:bulletEnabled val="1"/>
        </dgm:presLayoutVars>
      </dgm:prSet>
      <dgm:spPr/>
      <dgm:t>
        <a:bodyPr/>
        <a:lstStyle/>
        <a:p>
          <a:endParaRPr lang="en-US"/>
        </a:p>
      </dgm:t>
    </dgm:pt>
    <dgm:pt modelId="{572A094A-5B6D-BC46-BE5D-32680CED7CD3}" type="pres">
      <dgm:prSet presAssocID="{A21C9DE5-646C-C242-B06E-8143656CCDB1}" presName="arrowWedge1" presStyleLbl="fgSibTrans2D1" presStyleIdx="0" presStyleCnt="4"/>
      <dgm:spPr/>
    </dgm:pt>
    <dgm:pt modelId="{D6C150C5-1F53-0A49-9940-25540EDC54CC}" type="pres">
      <dgm:prSet presAssocID="{79D6ED0B-334A-4244-98DB-F125DAF2F906}" presName="arrowWedge2" presStyleLbl="fgSibTrans2D1" presStyleIdx="1" presStyleCnt="4"/>
      <dgm:spPr/>
    </dgm:pt>
    <dgm:pt modelId="{250CFBD7-4304-014B-8973-96477DE03C29}" type="pres">
      <dgm:prSet presAssocID="{CAC3757C-89D2-354E-B14A-FA2FC19DC11F}" presName="arrowWedge3" presStyleLbl="fgSibTrans2D1" presStyleIdx="2" presStyleCnt="4"/>
      <dgm:spPr/>
    </dgm:pt>
    <dgm:pt modelId="{9F0F0C8F-FF68-114D-948F-345AAA75013D}" type="pres">
      <dgm:prSet presAssocID="{E1ED5A92-FB3C-D241-A5B0-5538C94089CA}" presName="arrowWedge4" presStyleLbl="fgSibTrans2D1" presStyleIdx="3" presStyleCnt="4"/>
      <dgm:spPr/>
    </dgm:pt>
  </dgm:ptLst>
  <dgm:cxnLst>
    <dgm:cxn modelId="{4DA19DCE-405D-3743-8677-D83EA8D165B5}" type="presOf" srcId="{C4149CD5-B9B7-9E44-BF7E-5F4EA515632C}" destId="{DB029FE5-6F42-854E-8787-BAA71B9896B7}" srcOrd="0" destOrd="0" presId="urn:microsoft.com/office/officeart/2005/8/layout/cycle8"/>
    <dgm:cxn modelId="{9F3569F5-852D-4145-8ACB-C6B4AAC0455A}" type="presOf" srcId="{BCC06085-B144-C849-80A3-4335A939E894}" destId="{EAB3273F-FA02-8E4D-B4D4-4B6B832E4D5A}" srcOrd="0" destOrd="0" presId="urn:microsoft.com/office/officeart/2005/8/layout/cycle8"/>
    <dgm:cxn modelId="{C4FCD937-338C-2447-BD82-F2EAFD0DC5A5}" type="presOf" srcId="{39AC24BF-EE82-B84C-9EC5-75650A0616BF}" destId="{0EF14601-673A-EF44-8AF8-7B83ECE3046B}" srcOrd="1" destOrd="0" presId="urn:microsoft.com/office/officeart/2005/8/layout/cycle8"/>
    <dgm:cxn modelId="{BEDA4393-2AB4-7B49-A73E-BE8CA022D03D}" type="presOf" srcId="{39AC24BF-EE82-B84C-9EC5-75650A0616BF}" destId="{E844961A-1B4F-3D42-9793-C6DADF408A80}" srcOrd="0" destOrd="0" presId="urn:microsoft.com/office/officeart/2005/8/layout/cycle8"/>
    <dgm:cxn modelId="{EB38027F-1C42-3249-A727-47BE9A7C6A67}" srcId="{BCC06085-B144-C849-80A3-4335A939E894}" destId="{CC76ABED-1917-5546-8DB1-37A933939509}" srcOrd="2" destOrd="0" parTransId="{3CBBE4EA-CB11-A14C-98DC-97284795EB35}" sibTransId="{CAC3757C-89D2-354E-B14A-FA2FC19DC11F}"/>
    <dgm:cxn modelId="{80E9016D-864D-C549-8536-A914DF1D345E}" srcId="{BCC06085-B144-C849-80A3-4335A939E894}" destId="{39AC24BF-EE82-B84C-9EC5-75650A0616BF}" srcOrd="1" destOrd="0" parTransId="{311B618D-B3FC-884A-9F3E-B0F48014C899}" sibTransId="{79D6ED0B-334A-4244-98DB-F125DAF2F906}"/>
    <dgm:cxn modelId="{9D54ADA6-ED01-2B43-AF9A-7C754D54AFB2}" type="presOf" srcId="{CC76ABED-1917-5546-8DB1-37A933939509}" destId="{559EA638-F95D-F84E-B274-28B87EC40EF5}" srcOrd="1" destOrd="0" presId="urn:microsoft.com/office/officeart/2005/8/layout/cycle8"/>
    <dgm:cxn modelId="{D1235C12-6C9A-D14F-821C-4062E3C9D34C}" type="presOf" srcId="{C4149CD5-B9B7-9E44-BF7E-5F4EA515632C}" destId="{66E1CE6D-40FC-6349-951E-0FAF80185EDC}" srcOrd="1" destOrd="0" presId="urn:microsoft.com/office/officeart/2005/8/layout/cycle8"/>
    <dgm:cxn modelId="{800A95E7-FEEF-0249-9A5F-99BA48CD6B2B}" type="presOf" srcId="{CC76ABED-1917-5546-8DB1-37A933939509}" destId="{09D05D24-05AC-9C4F-8922-88620FB73708}" srcOrd="0" destOrd="0" presId="urn:microsoft.com/office/officeart/2005/8/layout/cycle8"/>
    <dgm:cxn modelId="{8AAD26A8-F20B-D649-AA12-2A3777DBBA93}" type="presOf" srcId="{8C503419-10BC-A144-A9F1-2A4CF47C466D}" destId="{314BE1C3-71E4-0F4F-8CFB-685FE36AED9D}" srcOrd="1" destOrd="0" presId="urn:microsoft.com/office/officeart/2005/8/layout/cycle8"/>
    <dgm:cxn modelId="{2C85744F-76B2-BB49-B06B-19F92AAF20EB}" type="presOf" srcId="{8C503419-10BC-A144-A9F1-2A4CF47C466D}" destId="{71F58854-177C-A544-92DC-DD0B18B98CA7}" srcOrd="0" destOrd="0" presId="urn:microsoft.com/office/officeart/2005/8/layout/cycle8"/>
    <dgm:cxn modelId="{B516491D-13B4-F742-B5F4-45E4FC3CC61C}" srcId="{BCC06085-B144-C849-80A3-4335A939E894}" destId="{C4149CD5-B9B7-9E44-BF7E-5F4EA515632C}" srcOrd="3" destOrd="0" parTransId="{E79BD8BF-3413-3B48-A1D5-9FF70B83FE77}" sibTransId="{E1ED5A92-FB3C-D241-A5B0-5538C94089CA}"/>
    <dgm:cxn modelId="{23C9DCCB-424B-4949-977F-AD18CA704B57}" srcId="{BCC06085-B144-C849-80A3-4335A939E894}" destId="{8C503419-10BC-A144-A9F1-2A4CF47C466D}" srcOrd="0" destOrd="0" parTransId="{D929715F-2914-564E-841D-1F093F37707B}" sibTransId="{A21C9DE5-646C-C242-B06E-8143656CCDB1}"/>
    <dgm:cxn modelId="{F6344849-9690-2746-BA91-6FACA3C0202F}" type="presParOf" srcId="{EAB3273F-FA02-8E4D-B4D4-4B6B832E4D5A}" destId="{71F58854-177C-A544-92DC-DD0B18B98CA7}" srcOrd="0" destOrd="0" presId="urn:microsoft.com/office/officeart/2005/8/layout/cycle8"/>
    <dgm:cxn modelId="{C6A049A1-9964-BF43-B3BD-AE819713E39F}" type="presParOf" srcId="{EAB3273F-FA02-8E4D-B4D4-4B6B832E4D5A}" destId="{02B87982-63C3-F44F-AA5E-95ED0CCA3F46}" srcOrd="1" destOrd="0" presId="urn:microsoft.com/office/officeart/2005/8/layout/cycle8"/>
    <dgm:cxn modelId="{1C88C68F-3006-7E45-99AC-5C3A282B19B8}" type="presParOf" srcId="{EAB3273F-FA02-8E4D-B4D4-4B6B832E4D5A}" destId="{53A8EAF5-79DD-D743-AB35-EC6938BF15FD}" srcOrd="2" destOrd="0" presId="urn:microsoft.com/office/officeart/2005/8/layout/cycle8"/>
    <dgm:cxn modelId="{8E5131D4-9EFC-784E-ABA6-328F86447AD7}" type="presParOf" srcId="{EAB3273F-FA02-8E4D-B4D4-4B6B832E4D5A}" destId="{314BE1C3-71E4-0F4F-8CFB-685FE36AED9D}" srcOrd="3" destOrd="0" presId="urn:microsoft.com/office/officeart/2005/8/layout/cycle8"/>
    <dgm:cxn modelId="{330AE974-9912-2D40-AA5E-2490513847D3}" type="presParOf" srcId="{EAB3273F-FA02-8E4D-B4D4-4B6B832E4D5A}" destId="{E844961A-1B4F-3D42-9793-C6DADF408A80}" srcOrd="4" destOrd="0" presId="urn:microsoft.com/office/officeart/2005/8/layout/cycle8"/>
    <dgm:cxn modelId="{F168FE95-DF07-094B-B2F8-A25B3140A5A1}" type="presParOf" srcId="{EAB3273F-FA02-8E4D-B4D4-4B6B832E4D5A}" destId="{A5F7D41C-2FD4-C140-9E9B-9F1E32E5F258}" srcOrd="5" destOrd="0" presId="urn:microsoft.com/office/officeart/2005/8/layout/cycle8"/>
    <dgm:cxn modelId="{68474A3A-3854-2D46-B4A9-8FA827882546}" type="presParOf" srcId="{EAB3273F-FA02-8E4D-B4D4-4B6B832E4D5A}" destId="{1EA432A7-0932-3D49-A6D4-7A395EDB1F20}" srcOrd="6" destOrd="0" presId="urn:microsoft.com/office/officeart/2005/8/layout/cycle8"/>
    <dgm:cxn modelId="{8F439136-A3E4-4C46-842E-878A9E0350A9}" type="presParOf" srcId="{EAB3273F-FA02-8E4D-B4D4-4B6B832E4D5A}" destId="{0EF14601-673A-EF44-8AF8-7B83ECE3046B}" srcOrd="7" destOrd="0" presId="urn:microsoft.com/office/officeart/2005/8/layout/cycle8"/>
    <dgm:cxn modelId="{82546C46-1758-8441-B4BC-DFAD912E47E8}" type="presParOf" srcId="{EAB3273F-FA02-8E4D-B4D4-4B6B832E4D5A}" destId="{09D05D24-05AC-9C4F-8922-88620FB73708}" srcOrd="8" destOrd="0" presId="urn:microsoft.com/office/officeart/2005/8/layout/cycle8"/>
    <dgm:cxn modelId="{4040830E-7445-324A-A727-9CBD821929A5}" type="presParOf" srcId="{EAB3273F-FA02-8E4D-B4D4-4B6B832E4D5A}" destId="{DB126BA9-AFC7-0A44-B677-DDB3D6673670}" srcOrd="9" destOrd="0" presId="urn:microsoft.com/office/officeart/2005/8/layout/cycle8"/>
    <dgm:cxn modelId="{EF2D8270-A7AA-D947-86BF-113106631EC9}" type="presParOf" srcId="{EAB3273F-FA02-8E4D-B4D4-4B6B832E4D5A}" destId="{FA1CCB14-ADC2-3043-9901-5B5FD1F87732}" srcOrd="10" destOrd="0" presId="urn:microsoft.com/office/officeart/2005/8/layout/cycle8"/>
    <dgm:cxn modelId="{F44E7EDE-DEBA-8142-8CE7-7F0F6DDC34C4}" type="presParOf" srcId="{EAB3273F-FA02-8E4D-B4D4-4B6B832E4D5A}" destId="{559EA638-F95D-F84E-B274-28B87EC40EF5}" srcOrd="11" destOrd="0" presId="urn:microsoft.com/office/officeart/2005/8/layout/cycle8"/>
    <dgm:cxn modelId="{204B28A6-3D3A-C549-A6E3-5C1681DCC3DB}" type="presParOf" srcId="{EAB3273F-FA02-8E4D-B4D4-4B6B832E4D5A}" destId="{DB029FE5-6F42-854E-8787-BAA71B9896B7}" srcOrd="12" destOrd="0" presId="urn:microsoft.com/office/officeart/2005/8/layout/cycle8"/>
    <dgm:cxn modelId="{7DE2D88F-C7EE-4347-8D55-260F8F82333D}" type="presParOf" srcId="{EAB3273F-FA02-8E4D-B4D4-4B6B832E4D5A}" destId="{73EBD6D5-D9C1-9645-A7CC-8115EB44E2CA}" srcOrd="13" destOrd="0" presId="urn:microsoft.com/office/officeart/2005/8/layout/cycle8"/>
    <dgm:cxn modelId="{087E49BA-67D6-944F-9510-751F544C36CA}" type="presParOf" srcId="{EAB3273F-FA02-8E4D-B4D4-4B6B832E4D5A}" destId="{5326C32F-6FE2-5B4D-A71D-AC38C8F8EE0A}" srcOrd="14" destOrd="0" presId="urn:microsoft.com/office/officeart/2005/8/layout/cycle8"/>
    <dgm:cxn modelId="{2E5ADDAB-6830-234C-9380-0A09617F8C30}" type="presParOf" srcId="{EAB3273F-FA02-8E4D-B4D4-4B6B832E4D5A}" destId="{66E1CE6D-40FC-6349-951E-0FAF80185EDC}" srcOrd="15" destOrd="0" presId="urn:microsoft.com/office/officeart/2005/8/layout/cycle8"/>
    <dgm:cxn modelId="{C3290988-ABDC-3149-A71B-ED6F09B96100}" type="presParOf" srcId="{EAB3273F-FA02-8E4D-B4D4-4B6B832E4D5A}" destId="{572A094A-5B6D-BC46-BE5D-32680CED7CD3}" srcOrd="16" destOrd="0" presId="urn:microsoft.com/office/officeart/2005/8/layout/cycle8"/>
    <dgm:cxn modelId="{0E9AF526-3708-4C48-80F6-A0BEA63C00F4}" type="presParOf" srcId="{EAB3273F-FA02-8E4D-B4D4-4B6B832E4D5A}" destId="{D6C150C5-1F53-0A49-9940-25540EDC54CC}" srcOrd="17" destOrd="0" presId="urn:microsoft.com/office/officeart/2005/8/layout/cycle8"/>
    <dgm:cxn modelId="{5A307221-CFA3-6F48-B3CF-8DDA6CDEF807}" type="presParOf" srcId="{EAB3273F-FA02-8E4D-B4D4-4B6B832E4D5A}" destId="{250CFBD7-4304-014B-8973-96477DE03C29}" srcOrd="18" destOrd="0" presId="urn:microsoft.com/office/officeart/2005/8/layout/cycle8"/>
    <dgm:cxn modelId="{31D967AA-8737-D040-8137-DD30C3144EC9}" type="presParOf" srcId="{EAB3273F-FA02-8E4D-B4D4-4B6B832E4D5A}" destId="{9F0F0C8F-FF68-114D-948F-345AAA75013D}"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5646A2-CF98-5949-9124-D71CCBD588FD}">
      <dsp:nvSpPr>
        <dsp:cNvPr id="0" name=""/>
        <dsp:cNvSpPr/>
      </dsp:nvSpPr>
      <dsp:spPr>
        <a:xfrm>
          <a:off x="2151128" y="325457"/>
          <a:ext cx="4416551" cy="4416551"/>
        </a:xfrm>
        <a:prstGeom prst="pie">
          <a:avLst>
            <a:gd name="adj1" fmla="val 16200000"/>
            <a:gd name="adj2" fmla="val 2052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kern="1200" dirty="0" smtClean="0"/>
            <a:t>Expectations</a:t>
          </a:r>
          <a:endParaRPr lang="en-US" sz="1700" kern="1200" dirty="0"/>
        </a:p>
      </dsp:txBody>
      <dsp:txXfrm>
        <a:off x="4455096" y="1067858"/>
        <a:ext cx="1419605" cy="946403"/>
      </dsp:txXfrm>
    </dsp:sp>
    <dsp:sp modelId="{DEB47510-921B-594B-856D-782541B95F6D}">
      <dsp:nvSpPr>
        <dsp:cNvPr id="0" name=""/>
        <dsp:cNvSpPr/>
      </dsp:nvSpPr>
      <dsp:spPr>
        <a:xfrm>
          <a:off x="2188985" y="443232"/>
          <a:ext cx="4416551" cy="4416551"/>
        </a:xfrm>
        <a:prstGeom prst="pie">
          <a:avLst>
            <a:gd name="adj1" fmla="val 20520000"/>
            <a:gd name="adj2" fmla="val 324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kern="1200" dirty="0" smtClean="0"/>
            <a:t>Engagement</a:t>
          </a:r>
          <a:endParaRPr lang="en-US" sz="1700" kern="1200" dirty="0"/>
        </a:p>
      </dsp:txBody>
      <dsp:txXfrm>
        <a:off x="5033454" y="2461175"/>
        <a:ext cx="1314449" cy="1051559"/>
      </dsp:txXfrm>
    </dsp:sp>
    <dsp:sp modelId="{7050B227-C340-E44A-9FCF-5F9F35DC4882}">
      <dsp:nvSpPr>
        <dsp:cNvPr id="0" name=""/>
        <dsp:cNvSpPr/>
      </dsp:nvSpPr>
      <dsp:spPr>
        <a:xfrm>
          <a:off x="2089086" y="515790"/>
          <a:ext cx="4416551" cy="4416551"/>
        </a:xfrm>
        <a:prstGeom prst="pie">
          <a:avLst>
            <a:gd name="adj1" fmla="val 3240000"/>
            <a:gd name="adj2" fmla="val 756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Assessment</a:t>
          </a:r>
          <a:endParaRPr lang="en-US" sz="1700" kern="1200" dirty="0"/>
        </a:p>
      </dsp:txBody>
      <dsp:txXfrm>
        <a:off x="3666426" y="3617891"/>
        <a:ext cx="1261871" cy="1156715"/>
      </dsp:txXfrm>
    </dsp:sp>
    <dsp:sp modelId="{4C58EE6B-4DA4-E344-86E5-CADC0DC7DDDB}">
      <dsp:nvSpPr>
        <dsp:cNvPr id="0" name=""/>
        <dsp:cNvSpPr/>
      </dsp:nvSpPr>
      <dsp:spPr>
        <a:xfrm>
          <a:off x="1989188" y="443232"/>
          <a:ext cx="4416551" cy="4416551"/>
        </a:xfrm>
        <a:prstGeom prst="pie">
          <a:avLst>
            <a:gd name="adj1" fmla="val 7560000"/>
            <a:gd name="adj2" fmla="val 1188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kern="1200" dirty="0" smtClean="0"/>
            <a:t>Feedback</a:t>
          </a:r>
          <a:endParaRPr lang="en-US" sz="1700" kern="1200" dirty="0"/>
        </a:p>
      </dsp:txBody>
      <dsp:txXfrm>
        <a:off x="2246820" y="2461175"/>
        <a:ext cx="1314449" cy="1051559"/>
      </dsp:txXfrm>
    </dsp:sp>
    <dsp:sp modelId="{A4FAEF64-C366-8249-AFB2-0F8B1530023E}">
      <dsp:nvSpPr>
        <dsp:cNvPr id="0" name=""/>
        <dsp:cNvSpPr/>
      </dsp:nvSpPr>
      <dsp:spPr>
        <a:xfrm>
          <a:off x="2027044" y="325457"/>
          <a:ext cx="4416551" cy="4416551"/>
        </a:xfrm>
        <a:prstGeom prst="pie">
          <a:avLst>
            <a:gd name="adj1" fmla="val 11880000"/>
            <a:gd name="adj2" fmla="val 1620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US" sz="1700" kern="1200" dirty="0" smtClean="0"/>
            <a:t>Follow-up</a:t>
          </a:r>
          <a:endParaRPr lang="en-US" sz="1700" kern="1200" dirty="0"/>
        </a:p>
      </dsp:txBody>
      <dsp:txXfrm>
        <a:off x="2720022" y="1067858"/>
        <a:ext cx="1419605" cy="946403"/>
      </dsp:txXfrm>
    </dsp:sp>
    <dsp:sp modelId="{7F3753DB-3B55-144B-B450-385705558D52}">
      <dsp:nvSpPr>
        <dsp:cNvPr id="0" name=""/>
        <dsp:cNvSpPr/>
      </dsp:nvSpPr>
      <dsp:spPr>
        <a:xfrm>
          <a:off x="1877515" y="52052"/>
          <a:ext cx="4963362" cy="4963362"/>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AE884575-26B8-E542-9488-7C7EB8AC285E}">
      <dsp:nvSpPr>
        <dsp:cNvPr id="0" name=""/>
        <dsp:cNvSpPr/>
      </dsp:nvSpPr>
      <dsp:spPr>
        <a:xfrm>
          <a:off x="1915884" y="169788"/>
          <a:ext cx="4963362" cy="4963362"/>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47B1B704-45A2-854E-8543-E560EB98BF09}">
      <dsp:nvSpPr>
        <dsp:cNvPr id="0" name=""/>
        <dsp:cNvSpPr/>
      </dsp:nvSpPr>
      <dsp:spPr>
        <a:xfrm>
          <a:off x="1815681" y="242567"/>
          <a:ext cx="4963362" cy="4963362"/>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DFE3005D-C528-7C42-B850-AB25A9169F0D}">
      <dsp:nvSpPr>
        <dsp:cNvPr id="0" name=""/>
        <dsp:cNvSpPr/>
      </dsp:nvSpPr>
      <dsp:spPr>
        <a:xfrm>
          <a:off x="1715477" y="169788"/>
          <a:ext cx="4963362" cy="4963362"/>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2B8D6467-479E-9F43-A468-7C9378A0BD01}">
      <dsp:nvSpPr>
        <dsp:cNvPr id="0" name=""/>
        <dsp:cNvSpPr/>
      </dsp:nvSpPr>
      <dsp:spPr>
        <a:xfrm>
          <a:off x="1753847" y="52052"/>
          <a:ext cx="4963362" cy="4963362"/>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FCB52-4B14-BC4D-B235-DAF9102FDFD4}">
      <dsp:nvSpPr>
        <dsp:cNvPr id="0" name=""/>
        <dsp:cNvSpPr/>
      </dsp:nvSpPr>
      <dsp:spPr>
        <a:xfrm rot="3849422">
          <a:off x="200441" y="935177"/>
          <a:ext cx="2990016" cy="2085163"/>
        </a:xfrm>
        <a:prstGeom prst="swooshArrow">
          <a:avLst>
            <a:gd name="adj1" fmla="val 16310"/>
            <a:gd name="adj2" fmla="val 3137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7F33BD8-AE39-F944-A89E-845C768DA7EF}">
      <dsp:nvSpPr>
        <dsp:cNvPr id="0" name=""/>
        <dsp:cNvSpPr/>
      </dsp:nvSpPr>
      <dsp:spPr>
        <a:xfrm>
          <a:off x="0" y="101601"/>
          <a:ext cx="1409700" cy="55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b" anchorCtr="0">
          <a:noAutofit/>
        </a:bodyPr>
        <a:lstStyle/>
        <a:p>
          <a:pPr lvl="0" algn="ctr" defTabSz="755650">
            <a:lnSpc>
              <a:spcPct val="90000"/>
            </a:lnSpc>
            <a:spcBef>
              <a:spcPct val="0"/>
            </a:spcBef>
            <a:spcAft>
              <a:spcPct val="35000"/>
            </a:spcAft>
          </a:pPr>
          <a:r>
            <a:rPr lang="en-US" sz="1700" kern="1200" dirty="0" smtClean="0"/>
            <a:t>Low Expectations</a:t>
          </a:r>
          <a:endParaRPr lang="en-US" sz="1700" kern="1200" dirty="0"/>
        </a:p>
      </dsp:txBody>
      <dsp:txXfrm>
        <a:off x="0" y="101601"/>
        <a:ext cx="1409700" cy="554181"/>
      </dsp:txXfrm>
    </dsp:sp>
    <dsp:sp modelId="{8B6422A0-470D-A84A-9EB6-C511AA399BF2}">
      <dsp:nvSpPr>
        <dsp:cNvPr id="0" name=""/>
        <dsp:cNvSpPr/>
      </dsp:nvSpPr>
      <dsp:spPr>
        <a:xfrm>
          <a:off x="1905000" y="3209636"/>
          <a:ext cx="1905000" cy="55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t" anchorCtr="0">
          <a:noAutofit/>
        </a:bodyPr>
        <a:lstStyle/>
        <a:p>
          <a:pPr lvl="0" algn="ctr" defTabSz="755650">
            <a:lnSpc>
              <a:spcPct val="90000"/>
            </a:lnSpc>
            <a:spcBef>
              <a:spcPct val="0"/>
            </a:spcBef>
            <a:spcAft>
              <a:spcPct val="35000"/>
            </a:spcAft>
          </a:pPr>
          <a:r>
            <a:rPr lang="en-US" sz="1700" kern="1200" dirty="0" smtClean="0"/>
            <a:t>Beget Low Performance</a:t>
          </a:r>
          <a:endParaRPr lang="en-US" sz="1700" kern="1200" dirty="0"/>
        </a:p>
      </dsp:txBody>
      <dsp:txXfrm>
        <a:off x="1905000" y="3209636"/>
        <a:ext cx="1905000" cy="5541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FCB52-4B14-BC4D-B235-DAF9102FDFD4}">
      <dsp:nvSpPr>
        <dsp:cNvPr id="0" name=""/>
        <dsp:cNvSpPr/>
      </dsp:nvSpPr>
      <dsp:spPr>
        <a:xfrm rot="21116784">
          <a:off x="200441" y="989418"/>
          <a:ext cx="2990016" cy="2085163"/>
        </a:xfrm>
        <a:prstGeom prst="swooshArrow">
          <a:avLst>
            <a:gd name="adj1" fmla="val 16310"/>
            <a:gd name="adj2" fmla="val 31370"/>
          </a:avLst>
        </a:prstGeom>
        <a:solidFill>
          <a:schemeClr val="accent3">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7F33BD8-AE39-F944-A89E-845C768DA7EF}">
      <dsp:nvSpPr>
        <dsp:cNvPr id="0" name=""/>
        <dsp:cNvSpPr/>
      </dsp:nvSpPr>
      <dsp:spPr>
        <a:xfrm>
          <a:off x="0" y="3225801"/>
          <a:ext cx="1409700" cy="55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b" anchorCtr="0">
          <a:noAutofit/>
        </a:bodyPr>
        <a:lstStyle/>
        <a:p>
          <a:pPr lvl="0" algn="ctr" defTabSz="755650">
            <a:lnSpc>
              <a:spcPct val="90000"/>
            </a:lnSpc>
            <a:spcBef>
              <a:spcPct val="0"/>
            </a:spcBef>
            <a:spcAft>
              <a:spcPct val="35000"/>
            </a:spcAft>
          </a:pPr>
          <a:r>
            <a:rPr lang="en-US" sz="1700" kern="1200" dirty="0" smtClean="0"/>
            <a:t>High Expectations</a:t>
          </a:r>
          <a:endParaRPr lang="en-US" sz="1700" kern="1200" dirty="0"/>
        </a:p>
      </dsp:txBody>
      <dsp:txXfrm>
        <a:off x="0" y="3225801"/>
        <a:ext cx="1409700" cy="554181"/>
      </dsp:txXfrm>
    </dsp:sp>
    <dsp:sp modelId="{8B6422A0-470D-A84A-9EB6-C511AA399BF2}">
      <dsp:nvSpPr>
        <dsp:cNvPr id="0" name=""/>
        <dsp:cNvSpPr/>
      </dsp:nvSpPr>
      <dsp:spPr>
        <a:xfrm>
          <a:off x="1905000" y="152398"/>
          <a:ext cx="1905000" cy="554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t" anchorCtr="0">
          <a:noAutofit/>
        </a:bodyPr>
        <a:lstStyle/>
        <a:p>
          <a:pPr lvl="0" algn="ctr" defTabSz="755650">
            <a:lnSpc>
              <a:spcPct val="90000"/>
            </a:lnSpc>
            <a:spcBef>
              <a:spcPct val="0"/>
            </a:spcBef>
            <a:spcAft>
              <a:spcPct val="35000"/>
            </a:spcAft>
          </a:pPr>
          <a:r>
            <a:rPr lang="en-US" sz="1700" kern="1200" dirty="0" smtClean="0"/>
            <a:t>Beget High Performance</a:t>
          </a:r>
          <a:endParaRPr lang="en-US" sz="1700" kern="1200" dirty="0"/>
        </a:p>
      </dsp:txBody>
      <dsp:txXfrm>
        <a:off x="1905000" y="152398"/>
        <a:ext cx="1905000" cy="5541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E40E5-4EC6-2242-A4BC-E6A8430FA6C6}">
      <dsp:nvSpPr>
        <dsp:cNvPr id="0" name=""/>
        <dsp:cNvSpPr/>
      </dsp:nvSpPr>
      <dsp:spPr>
        <a:xfrm>
          <a:off x="4797971" y="1200181"/>
          <a:ext cx="2273237" cy="227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lumMod val="50000"/>
                  <a:lumOff val="50000"/>
                </a:schemeClr>
              </a:solidFill>
            </a:rPr>
            <a:t>Feedback is the opportunity to turn an assessment into a vehicle for growth for the learner</a:t>
          </a:r>
          <a:endParaRPr lang="en-US" sz="1800" kern="1200" dirty="0">
            <a:solidFill>
              <a:schemeClr val="tx1">
                <a:lumMod val="50000"/>
                <a:lumOff val="50000"/>
              </a:schemeClr>
            </a:solidFill>
          </a:endParaRPr>
        </a:p>
      </dsp:txBody>
      <dsp:txXfrm>
        <a:off x="4797971" y="1200181"/>
        <a:ext cx="2273237" cy="2273237"/>
      </dsp:txXfrm>
    </dsp:sp>
    <dsp:sp modelId="{B12F68CA-9905-2343-916B-5B6A482674A8}">
      <dsp:nvSpPr>
        <dsp:cNvPr id="0" name=""/>
        <dsp:cNvSpPr/>
      </dsp:nvSpPr>
      <dsp:spPr>
        <a:xfrm>
          <a:off x="1738587" y="-1312"/>
          <a:ext cx="4676224" cy="4676224"/>
        </a:xfrm>
        <a:prstGeom prst="circularArrow">
          <a:avLst>
            <a:gd name="adj1" fmla="val 9479"/>
            <a:gd name="adj2" fmla="val 684652"/>
            <a:gd name="adj3" fmla="val 7852252"/>
            <a:gd name="adj4" fmla="val 2263096"/>
            <a:gd name="adj5" fmla="val 11059"/>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49A9B77-CD6D-EB4A-AFBA-8C83D4E8DB81}">
      <dsp:nvSpPr>
        <dsp:cNvPr id="0" name=""/>
        <dsp:cNvSpPr/>
      </dsp:nvSpPr>
      <dsp:spPr>
        <a:xfrm>
          <a:off x="1082190" y="1200181"/>
          <a:ext cx="2273237" cy="227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lumMod val="50000"/>
                  <a:lumOff val="50000"/>
                </a:schemeClr>
              </a:solidFill>
            </a:rPr>
            <a:t>Assessment is the opportunity to consider the stage and progress of the learner.  It flows naturally once expectations are set</a:t>
          </a:r>
          <a:endParaRPr lang="en-US" sz="1800" kern="1200" dirty="0">
            <a:solidFill>
              <a:schemeClr val="tx1">
                <a:lumMod val="50000"/>
                <a:lumOff val="50000"/>
              </a:schemeClr>
            </a:solidFill>
          </a:endParaRPr>
        </a:p>
      </dsp:txBody>
      <dsp:txXfrm>
        <a:off x="1082190" y="1200181"/>
        <a:ext cx="2273237" cy="2273237"/>
      </dsp:txXfrm>
    </dsp:sp>
    <dsp:sp modelId="{156A8EBD-04EB-FF4E-B285-342C6561DA9E}">
      <dsp:nvSpPr>
        <dsp:cNvPr id="0" name=""/>
        <dsp:cNvSpPr/>
      </dsp:nvSpPr>
      <dsp:spPr>
        <a:xfrm>
          <a:off x="1738587" y="-1312"/>
          <a:ext cx="4676224" cy="4676224"/>
        </a:xfrm>
        <a:prstGeom prst="circularArrow">
          <a:avLst>
            <a:gd name="adj1" fmla="val 9479"/>
            <a:gd name="adj2" fmla="val 684652"/>
            <a:gd name="adj3" fmla="val 18652252"/>
            <a:gd name="adj4" fmla="val 13063096"/>
            <a:gd name="adj5" fmla="val 11059"/>
          </a:avLst>
        </a:prstGeom>
        <a:solidFill>
          <a:schemeClr val="accent3">
            <a:hueOff val="933090"/>
            <a:satOff val="22746"/>
            <a:lumOff val="-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19AB1-F030-874F-B4CD-33563EA1B360}">
      <dsp:nvSpPr>
        <dsp:cNvPr id="0" name=""/>
        <dsp:cNvSpPr/>
      </dsp:nvSpPr>
      <dsp:spPr>
        <a:xfrm>
          <a:off x="0" y="34537"/>
          <a:ext cx="8042276" cy="1319175"/>
        </a:xfrm>
        <a:prstGeom prst="roundRect">
          <a:avLst/>
        </a:prstGeom>
        <a:solidFill>
          <a:schemeClr val="accent5"/>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0">
            <a:lnSpc>
              <a:spcPct val="90000"/>
            </a:lnSpc>
            <a:spcBef>
              <a:spcPct val="0"/>
            </a:spcBef>
            <a:spcAft>
              <a:spcPct val="35000"/>
            </a:spcAft>
          </a:pPr>
          <a:r>
            <a:rPr lang="en-US" sz="5500" b="0" kern="1200" dirty="0" smtClean="0"/>
            <a:t>Knowledge</a:t>
          </a:r>
          <a:endParaRPr lang="en-US" sz="5500" b="0" kern="1200" dirty="0"/>
        </a:p>
      </dsp:txBody>
      <dsp:txXfrm>
        <a:off x="64397" y="98934"/>
        <a:ext cx="7913482" cy="1190381"/>
      </dsp:txXfrm>
    </dsp:sp>
    <dsp:sp modelId="{2395ED85-F65F-2F4A-B900-EE61C1153DC4}">
      <dsp:nvSpPr>
        <dsp:cNvPr id="0" name=""/>
        <dsp:cNvSpPr/>
      </dsp:nvSpPr>
      <dsp:spPr>
        <a:xfrm>
          <a:off x="0" y="1512112"/>
          <a:ext cx="8042276" cy="1319175"/>
        </a:xfrm>
        <a:prstGeom prst="roundRect">
          <a:avLst/>
        </a:prstGeom>
        <a:solidFill>
          <a:schemeClr val="accent4"/>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0">
            <a:lnSpc>
              <a:spcPct val="90000"/>
            </a:lnSpc>
            <a:spcBef>
              <a:spcPct val="0"/>
            </a:spcBef>
            <a:spcAft>
              <a:spcPct val="35000"/>
            </a:spcAft>
          </a:pPr>
          <a:r>
            <a:rPr lang="en-US" sz="5500" b="0" kern="1200" dirty="0" smtClean="0"/>
            <a:t>Skills</a:t>
          </a:r>
          <a:endParaRPr lang="en-US" sz="5500" b="0" kern="1200" dirty="0"/>
        </a:p>
      </dsp:txBody>
      <dsp:txXfrm>
        <a:off x="64397" y="1576509"/>
        <a:ext cx="7913482" cy="1190381"/>
      </dsp:txXfrm>
    </dsp:sp>
    <dsp:sp modelId="{9A85F16A-A72F-074D-8F35-B927BF4BB664}">
      <dsp:nvSpPr>
        <dsp:cNvPr id="0" name=""/>
        <dsp:cNvSpPr/>
      </dsp:nvSpPr>
      <dsp:spPr>
        <a:xfrm>
          <a:off x="0" y="2989687"/>
          <a:ext cx="8042276" cy="1319175"/>
        </a:xfrm>
        <a:prstGeom prst="roundRect">
          <a:avLst/>
        </a:prstGeom>
        <a:solidFill>
          <a:schemeClr val="accent6"/>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0">
            <a:lnSpc>
              <a:spcPct val="90000"/>
            </a:lnSpc>
            <a:spcBef>
              <a:spcPct val="0"/>
            </a:spcBef>
            <a:spcAft>
              <a:spcPct val="35000"/>
            </a:spcAft>
          </a:pPr>
          <a:r>
            <a:rPr lang="en-US" sz="5500" b="0" kern="1200" dirty="0" smtClean="0"/>
            <a:t>Attitude</a:t>
          </a:r>
          <a:endParaRPr lang="en-US" sz="5500" b="0" kern="1200" dirty="0"/>
        </a:p>
      </dsp:txBody>
      <dsp:txXfrm>
        <a:off x="64397" y="3054084"/>
        <a:ext cx="7913482" cy="11903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58854-177C-A544-92DC-DD0B18B98CA7}">
      <dsp:nvSpPr>
        <dsp:cNvPr id="0" name=""/>
        <dsp:cNvSpPr/>
      </dsp:nvSpPr>
      <dsp:spPr>
        <a:xfrm>
          <a:off x="1380422" y="249817"/>
          <a:ext cx="3413760" cy="3413760"/>
        </a:xfrm>
        <a:prstGeom prst="pie">
          <a:avLst>
            <a:gd name="adj1" fmla="val 16200000"/>
            <a:gd name="adj2" fmla="val 0"/>
          </a:avLst>
        </a:prstGeom>
        <a:solidFill>
          <a:schemeClr val="accent2">
            <a:alpha val="6196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Consciously Incompetent</a:t>
          </a:r>
          <a:endParaRPr lang="en-US" sz="1400" kern="1200" dirty="0"/>
        </a:p>
      </dsp:txBody>
      <dsp:txXfrm>
        <a:off x="3192560" y="957360"/>
        <a:ext cx="1259840" cy="934720"/>
      </dsp:txXfrm>
    </dsp:sp>
    <dsp:sp modelId="{E844961A-1B4F-3D42-9793-C6DADF408A80}">
      <dsp:nvSpPr>
        <dsp:cNvPr id="0" name=""/>
        <dsp:cNvSpPr/>
      </dsp:nvSpPr>
      <dsp:spPr>
        <a:xfrm>
          <a:off x="1380422" y="364422"/>
          <a:ext cx="3413760" cy="3413760"/>
        </a:xfrm>
        <a:prstGeom prst="pie">
          <a:avLst>
            <a:gd name="adj1" fmla="val 0"/>
            <a:gd name="adj2" fmla="val 5400000"/>
          </a:avLst>
        </a:prstGeom>
        <a:solidFill>
          <a:schemeClr val="accent3">
            <a:alpha val="6196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Consciously Competent</a:t>
          </a:r>
          <a:endParaRPr lang="en-US" sz="1400" kern="1200" dirty="0"/>
        </a:p>
      </dsp:txBody>
      <dsp:txXfrm>
        <a:off x="3192560" y="2135920"/>
        <a:ext cx="1259840" cy="934720"/>
      </dsp:txXfrm>
    </dsp:sp>
    <dsp:sp modelId="{09D05D24-05AC-9C4F-8922-88620FB73708}">
      <dsp:nvSpPr>
        <dsp:cNvPr id="0" name=""/>
        <dsp:cNvSpPr/>
      </dsp:nvSpPr>
      <dsp:spPr>
        <a:xfrm>
          <a:off x="1265817" y="364422"/>
          <a:ext cx="3413760" cy="3413760"/>
        </a:xfrm>
        <a:prstGeom prst="pie">
          <a:avLst>
            <a:gd name="adj1" fmla="val 5400000"/>
            <a:gd name="adj2" fmla="val 10800000"/>
          </a:avLst>
        </a:prstGeom>
        <a:solidFill>
          <a:schemeClr val="accent4">
            <a:alpha val="6196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Unconsciously Competent</a:t>
          </a:r>
          <a:endParaRPr lang="en-US" sz="1400" kern="1200" dirty="0"/>
        </a:p>
      </dsp:txBody>
      <dsp:txXfrm>
        <a:off x="1607600" y="2135920"/>
        <a:ext cx="1259840" cy="934720"/>
      </dsp:txXfrm>
    </dsp:sp>
    <dsp:sp modelId="{DB029FE5-6F42-854E-8787-BAA71B9896B7}">
      <dsp:nvSpPr>
        <dsp:cNvPr id="0" name=""/>
        <dsp:cNvSpPr/>
      </dsp:nvSpPr>
      <dsp:spPr>
        <a:xfrm>
          <a:off x="1265817" y="249817"/>
          <a:ext cx="3413760" cy="3413760"/>
        </a:xfrm>
        <a:prstGeom prst="pie">
          <a:avLst>
            <a:gd name="adj1" fmla="val 10800000"/>
            <a:gd name="adj2" fmla="val 16200000"/>
          </a:avLst>
        </a:prstGeom>
        <a:solidFill>
          <a:schemeClr val="accent5">
            <a:alpha val="6196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Unconsciously Incompetent</a:t>
          </a:r>
          <a:endParaRPr lang="en-US" sz="1400" kern="1200" dirty="0"/>
        </a:p>
      </dsp:txBody>
      <dsp:txXfrm>
        <a:off x="1607600" y="957360"/>
        <a:ext cx="1259840" cy="934720"/>
      </dsp:txXfrm>
    </dsp:sp>
    <dsp:sp modelId="{572A094A-5B6D-BC46-BE5D-32680CED7CD3}">
      <dsp:nvSpPr>
        <dsp:cNvPr id="0" name=""/>
        <dsp:cNvSpPr/>
      </dsp:nvSpPr>
      <dsp:spPr>
        <a:xfrm>
          <a:off x="1169094" y="38489"/>
          <a:ext cx="3836416" cy="3836416"/>
        </a:xfrm>
        <a:prstGeom prst="circularArrow">
          <a:avLst>
            <a:gd name="adj1" fmla="val 5085"/>
            <a:gd name="adj2" fmla="val 327528"/>
            <a:gd name="adj3" fmla="val 21272472"/>
            <a:gd name="adj4" fmla="val 16200000"/>
            <a:gd name="adj5" fmla="val 5932"/>
          </a:avLst>
        </a:prstGeom>
        <a:gradFill rotWithShape="0">
          <a:gsLst>
            <a:gs pos="0">
              <a:schemeClr val="accent2">
                <a:hueOff val="0"/>
                <a:satOff val="0"/>
                <a:lumOff val="0"/>
                <a:alphaOff val="0"/>
                <a:shade val="100000"/>
                <a:satMod val="120000"/>
              </a:schemeClr>
            </a:gs>
            <a:gs pos="69000">
              <a:schemeClr val="accent2">
                <a:hueOff val="0"/>
                <a:satOff val="0"/>
                <a:lumOff val="0"/>
                <a:alphaOff val="0"/>
                <a:tint val="80000"/>
                <a:shade val="100000"/>
                <a:satMod val="150000"/>
              </a:schemeClr>
            </a:gs>
            <a:gs pos="100000">
              <a:schemeClr val="accent2">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D6C150C5-1F53-0A49-9940-25540EDC54CC}">
      <dsp:nvSpPr>
        <dsp:cNvPr id="0" name=""/>
        <dsp:cNvSpPr/>
      </dsp:nvSpPr>
      <dsp:spPr>
        <a:xfrm>
          <a:off x="1169094" y="153094"/>
          <a:ext cx="3836416" cy="3836416"/>
        </a:xfrm>
        <a:prstGeom prst="circularArrow">
          <a:avLst>
            <a:gd name="adj1" fmla="val 5085"/>
            <a:gd name="adj2" fmla="val 327528"/>
            <a:gd name="adj3" fmla="val 5072472"/>
            <a:gd name="adj4" fmla="val 0"/>
            <a:gd name="adj5" fmla="val 5932"/>
          </a:avLst>
        </a:prstGeom>
        <a:gradFill rotWithShape="0">
          <a:gsLst>
            <a:gs pos="0">
              <a:schemeClr val="accent3">
                <a:hueOff val="0"/>
                <a:satOff val="0"/>
                <a:lumOff val="0"/>
                <a:alphaOff val="0"/>
                <a:shade val="100000"/>
                <a:satMod val="120000"/>
              </a:schemeClr>
            </a:gs>
            <a:gs pos="69000">
              <a:schemeClr val="accent3">
                <a:hueOff val="0"/>
                <a:satOff val="0"/>
                <a:lumOff val="0"/>
                <a:alphaOff val="0"/>
                <a:tint val="80000"/>
                <a:shade val="100000"/>
                <a:satMod val="150000"/>
              </a:schemeClr>
            </a:gs>
            <a:gs pos="100000">
              <a:schemeClr val="accent3">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250CFBD7-4304-014B-8973-96477DE03C29}">
      <dsp:nvSpPr>
        <dsp:cNvPr id="0" name=""/>
        <dsp:cNvSpPr/>
      </dsp:nvSpPr>
      <dsp:spPr>
        <a:xfrm>
          <a:off x="1054489" y="153094"/>
          <a:ext cx="3836416" cy="3836416"/>
        </a:xfrm>
        <a:prstGeom prst="circularArrow">
          <a:avLst>
            <a:gd name="adj1" fmla="val 5085"/>
            <a:gd name="adj2" fmla="val 327528"/>
            <a:gd name="adj3" fmla="val 10472472"/>
            <a:gd name="adj4" fmla="val 5400000"/>
            <a:gd name="adj5" fmla="val 5932"/>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9F0F0C8F-FF68-114D-948F-345AAA75013D}">
      <dsp:nvSpPr>
        <dsp:cNvPr id="0" name=""/>
        <dsp:cNvSpPr/>
      </dsp:nvSpPr>
      <dsp:spPr>
        <a:xfrm>
          <a:off x="1054489" y="38489"/>
          <a:ext cx="3836416" cy="3836416"/>
        </a:xfrm>
        <a:prstGeom prst="circularArrow">
          <a:avLst>
            <a:gd name="adj1" fmla="val 5085"/>
            <a:gd name="adj2" fmla="val 327528"/>
            <a:gd name="adj3" fmla="val 15872472"/>
            <a:gd name="adj4" fmla="val 10800000"/>
            <a:gd name="adj5" fmla="val 5932"/>
          </a:avLst>
        </a:prstGeom>
        <a:gradFill rotWithShape="0">
          <a:gsLst>
            <a:gs pos="0">
              <a:schemeClr val="accent5">
                <a:hueOff val="0"/>
                <a:satOff val="0"/>
                <a:lumOff val="0"/>
                <a:alphaOff val="0"/>
                <a:shade val="100000"/>
                <a:satMod val="120000"/>
              </a:schemeClr>
            </a:gs>
            <a:gs pos="69000">
              <a:schemeClr val="accent5">
                <a:hueOff val="0"/>
                <a:satOff val="0"/>
                <a:lumOff val="0"/>
                <a:alphaOff val="0"/>
                <a:tint val="80000"/>
                <a:shade val="100000"/>
                <a:satMod val="150000"/>
              </a:schemeClr>
            </a:gs>
            <a:gs pos="100000">
              <a:schemeClr val="accent5">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032307-49A2-D947-B1A0-9A3A288008E1}" type="datetimeFigureOut">
              <a:rPr lang="en-US" smtClean="0"/>
              <a:t>9/9/19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89422-12A6-3E4C-B480-A9CD39D0A7A1}" type="slidenum">
              <a:rPr lang="en-US" smtClean="0"/>
              <a:t>‹#›</a:t>
            </a:fld>
            <a:endParaRPr lang="en-US" dirty="0"/>
          </a:p>
        </p:txBody>
      </p:sp>
    </p:spTree>
    <p:extLst>
      <p:ext uri="{BB962C8B-B14F-4D97-AF65-F5344CB8AC3E}">
        <p14:creationId xmlns:p14="http://schemas.microsoft.com/office/powerpoint/2010/main" val="33468733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Danielle invited Jesse and I to spent time with you all talking about learner remediation- what were you hoping to get out of this session? </a:t>
            </a:r>
            <a:endParaRPr lang="en-US" dirty="0" smtClean="0"/>
          </a:p>
          <a:p>
            <a:endParaRPr lang="en-US" dirty="0"/>
          </a:p>
        </p:txBody>
      </p:sp>
      <p:sp>
        <p:nvSpPr>
          <p:cNvPr id="4" name="Slide Number Placeholder 3"/>
          <p:cNvSpPr>
            <a:spLocks noGrp="1"/>
          </p:cNvSpPr>
          <p:nvPr>
            <p:ph type="sldNum" sz="quarter" idx="10"/>
          </p:nvPr>
        </p:nvSpPr>
        <p:spPr/>
        <p:txBody>
          <a:bodyPr/>
          <a:lstStyle/>
          <a:p>
            <a:fld id="{97689422-12A6-3E4C-B480-A9CD39D0A7A1}" type="slidenum">
              <a:rPr lang="en-US" smtClean="0"/>
              <a:t>4</a:t>
            </a:fld>
            <a:endParaRPr lang="en-US" dirty="0"/>
          </a:p>
        </p:txBody>
      </p:sp>
    </p:spTree>
    <p:extLst>
      <p:ext uri="{BB962C8B-B14F-4D97-AF65-F5344CB8AC3E}">
        <p14:creationId xmlns:p14="http://schemas.microsoft.com/office/powerpoint/2010/main" val="3258121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cases of remediation</a:t>
            </a:r>
            <a:r>
              <a:rPr lang="en-US" baseline="0" dirty="0" smtClean="0"/>
              <a:t> that were successful? Any that were not?</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Describe the situation, but not all the underlying causes, contributing factors, and/or the outcome- you will get to do that later!</a:t>
            </a:r>
          </a:p>
          <a:p>
            <a:endParaRPr lang="en-US" dirty="0"/>
          </a:p>
        </p:txBody>
      </p:sp>
      <p:sp>
        <p:nvSpPr>
          <p:cNvPr id="4" name="Slide Number Placeholder 3"/>
          <p:cNvSpPr>
            <a:spLocks noGrp="1"/>
          </p:cNvSpPr>
          <p:nvPr>
            <p:ph type="sldNum" sz="quarter" idx="10"/>
          </p:nvPr>
        </p:nvSpPr>
        <p:spPr/>
        <p:txBody>
          <a:bodyPr/>
          <a:lstStyle/>
          <a:p>
            <a:fld id="{97689422-12A6-3E4C-B480-A9CD39D0A7A1}" type="slidenum">
              <a:rPr lang="en-US" smtClean="0"/>
              <a:t>5</a:t>
            </a:fld>
            <a:endParaRPr lang="en-US" dirty="0"/>
          </a:p>
        </p:txBody>
      </p:sp>
    </p:spTree>
    <p:extLst>
      <p:ext uri="{BB962C8B-B14F-4D97-AF65-F5344CB8AC3E}">
        <p14:creationId xmlns:p14="http://schemas.microsoft.com/office/powerpoint/2010/main" val="828943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expectations</a:t>
            </a:r>
          </a:p>
          <a:p>
            <a:r>
              <a:rPr lang="en-US" dirty="0" smtClean="0"/>
              <a:t>Allow</a:t>
            </a:r>
            <a:r>
              <a:rPr lang="en-US" baseline="0" dirty="0" smtClean="0"/>
              <a:t> autonomy and ownership</a:t>
            </a:r>
          </a:p>
          <a:p>
            <a:r>
              <a:rPr lang="en-US" baseline="0" dirty="0" smtClean="0"/>
              <a:t>Recognize and reinforce</a:t>
            </a:r>
            <a:endParaRPr lang="en-US" dirty="0"/>
          </a:p>
        </p:txBody>
      </p:sp>
      <p:sp>
        <p:nvSpPr>
          <p:cNvPr id="4" name="Slide Number Placeholder 3"/>
          <p:cNvSpPr>
            <a:spLocks noGrp="1"/>
          </p:cNvSpPr>
          <p:nvPr>
            <p:ph type="sldNum" sz="quarter" idx="10"/>
          </p:nvPr>
        </p:nvSpPr>
        <p:spPr/>
        <p:txBody>
          <a:bodyPr/>
          <a:lstStyle/>
          <a:p>
            <a:fld id="{97689422-12A6-3E4C-B480-A9CD39D0A7A1}" type="slidenum">
              <a:rPr lang="en-US" smtClean="0"/>
              <a:t>13</a:t>
            </a:fld>
            <a:endParaRPr lang="en-US" dirty="0"/>
          </a:p>
        </p:txBody>
      </p:sp>
    </p:spTree>
    <p:extLst>
      <p:ext uri="{BB962C8B-B14F-4D97-AF65-F5344CB8AC3E}">
        <p14:creationId xmlns:p14="http://schemas.microsoft.com/office/powerpoint/2010/main" val="3889003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buClr>
                <a:srgbClr val="4F81BD"/>
              </a:buClr>
            </a:pPr>
            <a:fld id="{2AEEB19C-C8FA-4B85-BABF-652D6EFF6403}" type="slidenum">
              <a:rPr lang="en-US">
                <a:solidFill>
                  <a:srgbClr val="000000"/>
                </a:solidFill>
              </a:rPr>
              <a:pPr>
                <a:buClr>
                  <a:srgbClr val="4F81BD"/>
                </a:buClr>
              </a:pPr>
              <a:t>14</a:t>
            </a:fld>
            <a:endParaRPr lang="en-US" dirty="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DE8A41BF-787A-554D-BDD0-844A6A3DD56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14942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Determine this through information gathering:</a:t>
            </a:r>
          </a:p>
          <a:p>
            <a:r>
              <a:rPr lang="en-US" dirty="0" smtClean="0"/>
              <a:t>Is this a pattern?</a:t>
            </a:r>
          </a:p>
          <a:p>
            <a:r>
              <a:rPr lang="en-US" dirty="0" smtClean="0"/>
              <a:t>Assess multiple events over time</a:t>
            </a:r>
          </a:p>
          <a:p>
            <a:r>
              <a:rPr lang="en-US" dirty="0" smtClean="0"/>
              <a:t>Problematic patterns that persist despite feedback</a:t>
            </a:r>
          </a:p>
          <a:p>
            <a:r>
              <a:rPr lang="en-US" dirty="0" smtClean="0"/>
              <a:t>Gather specific examples</a:t>
            </a:r>
          </a:p>
          <a:p>
            <a:r>
              <a:rPr lang="en-US" dirty="0" smtClean="0"/>
              <a:t>This is not stylistic difference, personality, learning/teaching styles</a:t>
            </a:r>
          </a:p>
          <a:p>
            <a:r>
              <a:rPr lang="en-US" dirty="0" smtClean="0"/>
              <a:t>Contextual</a:t>
            </a:r>
            <a:r>
              <a:rPr lang="en-US" baseline="0" dirty="0" smtClean="0"/>
              <a:t> features</a:t>
            </a:r>
            <a:endParaRPr lang="en-US" dirty="0" smtClean="0"/>
          </a:p>
          <a:p>
            <a:endParaRPr lang="en-US" dirty="0"/>
          </a:p>
        </p:txBody>
      </p:sp>
      <p:sp>
        <p:nvSpPr>
          <p:cNvPr id="4" name="Slide Number Placeholder 3"/>
          <p:cNvSpPr>
            <a:spLocks noGrp="1"/>
          </p:cNvSpPr>
          <p:nvPr>
            <p:ph type="sldNum" sz="quarter" idx="10"/>
          </p:nvPr>
        </p:nvSpPr>
        <p:spPr/>
        <p:txBody>
          <a:bodyPr/>
          <a:lstStyle/>
          <a:p>
            <a:fld id="{97689422-12A6-3E4C-B480-A9CD39D0A7A1}" type="slidenum">
              <a:rPr lang="en-US" smtClean="0"/>
              <a:t>32</a:t>
            </a:fld>
            <a:endParaRPr lang="en-US" dirty="0"/>
          </a:p>
        </p:txBody>
      </p:sp>
    </p:spTree>
    <p:extLst>
      <p:ext uri="{BB962C8B-B14F-4D97-AF65-F5344CB8AC3E}">
        <p14:creationId xmlns:p14="http://schemas.microsoft.com/office/powerpoint/2010/main" val="1595349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setting expectations and then there’s setting expectations</a:t>
            </a:r>
            <a:endParaRPr lang="en-US" dirty="0"/>
          </a:p>
        </p:txBody>
      </p:sp>
      <p:sp>
        <p:nvSpPr>
          <p:cNvPr id="4" name="Slide Number Placeholder 3"/>
          <p:cNvSpPr>
            <a:spLocks noGrp="1"/>
          </p:cNvSpPr>
          <p:nvPr>
            <p:ph type="sldNum" sz="quarter" idx="10"/>
          </p:nvPr>
        </p:nvSpPr>
        <p:spPr/>
        <p:txBody>
          <a:bodyPr/>
          <a:lstStyle/>
          <a:p>
            <a:fld id="{DE8A41BF-787A-554D-BDD0-844A6A3DD568}" type="slidenum">
              <a:rPr lang="en-US" smtClean="0">
                <a:solidFill>
                  <a:prstClr val="black"/>
                </a:solidFill>
              </a:rPr>
              <a:pPr/>
              <a:t>35</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you determine where the learner is coming from/?</a:t>
            </a:r>
            <a:endParaRPr lang="en-US" dirty="0"/>
          </a:p>
        </p:txBody>
      </p:sp>
      <p:sp>
        <p:nvSpPr>
          <p:cNvPr id="4" name="Slide Number Placeholder 3"/>
          <p:cNvSpPr>
            <a:spLocks noGrp="1"/>
          </p:cNvSpPr>
          <p:nvPr>
            <p:ph type="sldNum" sz="quarter" idx="10"/>
          </p:nvPr>
        </p:nvSpPr>
        <p:spPr/>
        <p:txBody>
          <a:bodyPr/>
          <a:lstStyle/>
          <a:p>
            <a:fld id="{97689422-12A6-3E4C-B480-A9CD39D0A7A1}" type="slidenum">
              <a:rPr lang="en-US" smtClean="0"/>
              <a:t>38</a:t>
            </a:fld>
            <a:endParaRPr lang="en-US" dirty="0"/>
          </a:p>
        </p:txBody>
      </p:sp>
    </p:spTree>
    <p:extLst>
      <p:ext uri="{BB962C8B-B14F-4D97-AF65-F5344CB8AC3E}">
        <p14:creationId xmlns:p14="http://schemas.microsoft.com/office/powerpoint/2010/main" val="2212035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 back</a:t>
            </a:r>
            <a:r>
              <a:rPr lang="en-US" baseline="0" dirty="0" smtClean="0"/>
              <a:t> is critical here! We are uncomfortable so we want to quickly get though this and get out of the room! Make sure the learner repeats to you what the expectations are including what needs to change, how it will be measured and what the time line is. Also what the consequences of failure are</a:t>
            </a:r>
            <a:endParaRPr lang="en-US" dirty="0"/>
          </a:p>
        </p:txBody>
      </p:sp>
      <p:sp>
        <p:nvSpPr>
          <p:cNvPr id="4" name="Slide Number Placeholder 3"/>
          <p:cNvSpPr>
            <a:spLocks noGrp="1"/>
          </p:cNvSpPr>
          <p:nvPr>
            <p:ph type="sldNum" sz="quarter" idx="10"/>
          </p:nvPr>
        </p:nvSpPr>
        <p:spPr/>
        <p:txBody>
          <a:bodyPr/>
          <a:lstStyle/>
          <a:p>
            <a:fld id="{97689422-12A6-3E4C-B480-A9CD39D0A7A1}" type="slidenum">
              <a:rPr lang="en-US" smtClean="0"/>
              <a:t>43</a:t>
            </a:fld>
            <a:endParaRPr lang="en-US" dirty="0"/>
          </a:p>
        </p:txBody>
      </p:sp>
    </p:spTree>
    <p:extLst>
      <p:ext uri="{BB962C8B-B14F-4D97-AF65-F5344CB8AC3E}">
        <p14:creationId xmlns:p14="http://schemas.microsoft.com/office/powerpoint/2010/main" val="2847445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defTabSz="914400" fontAlgn="base">
              <a:spcBef>
                <a:spcPts val="2000"/>
              </a:spcBef>
              <a:spcAft>
                <a:spcPct val="0"/>
              </a:spcAft>
              <a:buClr>
                <a:srgbClr val="2C7C9F">
                  <a:lumMod val="60000"/>
                  <a:lumOff val="40000"/>
                </a:srgbClr>
              </a:buClr>
              <a:buSzPct val="110000"/>
              <a:buFont typeface="Wingdings 2" pitchFamily="18" charset="2"/>
              <a:buNone/>
            </a:pPr>
            <a:endParaRPr sz="3200" dirty="0">
              <a:solidFill>
                <a:prstClr val="black">
                  <a:lumMod val="65000"/>
                  <a:lumOff val="35000"/>
                </a:prstClr>
              </a:solidFill>
              <a:latin typeface="News Gothic MT"/>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4AB02A5-4FE5-49D9-9E24-09F23B90C450}" type="datetimeFigureOut">
              <a:rPr lang="en-US" smtClean="0">
                <a:solidFill>
                  <a:prstClr val="white"/>
                </a:solidFill>
              </a:rPr>
              <a:pPr/>
              <a:t>9/9/19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6294C92D-0306-4E69-9CD3-20855E84965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30608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E47E3E9-A518-41E5-8D5C-20BBBD2DB78D}" type="datetimeFigureOut">
              <a:rPr lang="en-US" smtClean="0">
                <a:solidFill>
                  <a:prstClr val="white"/>
                </a:solidFill>
              </a:rPr>
              <a:pPr>
                <a:defRPr/>
              </a:pPr>
              <a:t>9/9/19</a:t>
            </a:fld>
            <a:endParaRPr lang="en-US" dirty="0">
              <a:solidFill>
                <a:prstClr val="white"/>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olidFill>
            </a:endParaRPr>
          </a:p>
        </p:txBody>
      </p:sp>
      <p:sp>
        <p:nvSpPr>
          <p:cNvPr id="7" name="Slide Number Placeholder 6"/>
          <p:cNvSpPr>
            <a:spLocks noGrp="1"/>
          </p:cNvSpPr>
          <p:nvPr>
            <p:ph type="sldNum" sz="quarter" idx="12"/>
          </p:nvPr>
        </p:nvSpPr>
        <p:spPr/>
        <p:txBody>
          <a:bodyPr/>
          <a:lstStyle/>
          <a:p>
            <a:pPr>
              <a:defRPr/>
            </a:pPr>
            <a:fld id="{64633481-9E9A-48BE-9345-AFBD146B5BB8}" type="slidenum">
              <a:rPr lang="en-US" smtClean="0">
                <a:solidFill>
                  <a:prstClr val="white"/>
                </a:solidFill>
              </a:rPr>
              <a:pPr>
                <a:defRPr/>
              </a:pPr>
              <a:t>‹#›</a:t>
            </a:fld>
            <a:endParaRPr lang="en-US" dirty="0">
              <a:solidFill>
                <a:prstClr val="white"/>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extLst>
      <p:ext uri="{BB962C8B-B14F-4D97-AF65-F5344CB8AC3E}">
        <p14:creationId xmlns:p14="http://schemas.microsoft.com/office/powerpoint/2010/main" val="4169599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8CB6B7C1-CA5C-4C77-A898-AC809E231559}" type="datetimeFigureOut">
              <a:rPr lang="en-US" smtClean="0">
                <a:solidFill>
                  <a:prstClr val="white"/>
                </a:solidFill>
              </a:rPr>
              <a:pPr>
                <a:defRPr/>
              </a:pPr>
              <a:t>9/9/19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4D2ADCAD-F7AA-4E56-82F7-C10318E62F7D}"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933097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70075C19-2F2F-4123-8DD6-63D4A2F626AF}" type="datetimeFigureOut">
              <a:rPr lang="en-US" smtClean="0">
                <a:solidFill>
                  <a:prstClr val="white"/>
                </a:solidFill>
              </a:rPr>
              <a:pPr>
                <a:defRPr/>
              </a:pPr>
              <a:t>9/9/19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122191FF-5054-4A46-B9C6-CEAEEDC44284}"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283220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defTabSz="914400">
              <a:spcBef>
                <a:spcPts val="2000"/>
              </a:spcBef>
              <a:buClr>
                <a:srgbClr val="2C7C9F">
                  <a:lumMod val="60000"/>
                  <a:lumOff val="40000"/>
                </a:srgbClr>
              </a:buClr>
              <a:buSzPct val="110000"/>
              <a:buFont typeface="Wingdings 2" pitchFamily="18" charset="2"/>
              <a:buNone/>
            </a:pPr>
            <a:endParaRPr sz="3200" dirty="0">
              <a:solidFill>
                <a:prstClr val="black">
                  <a:lumMod val="65000"/>
                  <a:lumOff val="35000"/>
                </a:prstClr>
              </a:solidFill>
              <a:latin typeface="News Gothic MT"/>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1150670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345490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extLst>
      <p:ext uri="{BB962C8B-B14F-4D97-AF65-F5344CB8AC3E}">
        <p14:creationId xmlns:p14="http://schemas.microsoft.com/office/powerpoint/2010/main" val="1550752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2588065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6" name="Footer Placeholder 5"/>
          <p:cNvSpPr>
            <a:spLocks noGrp="1"/>
          </p:cNvSpPr>
          <p:nvPr>
            <p:ph type="ftr" sz="quarter" idx="11"/>
          </p:nvPr>
        </p:nvSpPr>
        <p:spPr/>
        <p:txBody>
          <a:bodyPr/>
          <a:lstStyle/>
          <a:p>
            <a:endParaRPr lang="en-US" dirty="0">
              <a:solidFill>
                <a:prstClr val="white"/>
              </a:solidFill>
              <a:latin typeface="News Gothic MT"/>
            </a:endParaRPr>
          </a:p>
        </p:txBody>
      </p:sp>
      <p:sp>
        <p:nvSpPr>
          <p:cNvPr id="7" name="Slide Number Placeholder 6"/>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208043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8" name="Footer Placeholder 7"/>
          <p:cNvSpPr>
            <a:spLocks noGrp="1"/>
          </p:cNvSpPr>
          <p:nvPr>
            <p:ph type="ftr" sz="quarter" idx="11"/>
          </p:nvPr>
        </p:nvSpPr>
        <p:spPr/>
        <p:txBody>
          <a:bodyPr/>
          <a:lstStyle/>
          <a:p>
            <a:endParaRPr lang="en-US" dirty="0">
              <a:solidFill>
                <a:prstClr val="white"/>
              </a:solidFill>
              <a:latin typeface="News Gothic MT"/>
            </a:endParaRPr>
          </a:p>
        </p:txBody>
      </p:sp>
      <p:sp>
        <p:nvSpPr>
          <p:cNvPr id="9" name="Slide Number Placeholder 8"/>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2049419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4" name="Footer Placeholder 3"/>
          <p:cNvSpPr>
            <a:spLocks noGrp="1"/>
          </p:cNvSpPr>
          <p:nvPr>
            <p:ph type="ftr" sz="quarter" idx="11"/>
          </p:nvPr>
        </p:nvSpPr>
        <p:spPr/>
        <p:txBody>
          <a:bodyPr/>
          <a:lstStyle/>
          <a:p>
            <a:endParaRPr lang="en-US" dirty="0">
              <a:solidFill>
                <a:prstClr val="white"/>
              </a:solidFill>
              <a:latin typeface="News Gothic MT"/>
            </a:endParaRPr>
          </a:p>
        </p:txBody>
      </p:sp>
      <p:sp>
        <p:nvSpPr>
          <p:cNvPr id="5" name="Slide Number Placeholder 4"/>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419478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A2538CC0-D9C3-401B-BD37-63AE42E5233B}" type="datetimeFigureOut">
              <a:rPr lang="en-US" smtClean="0">
                <a:solidFill>
                  <a:prstClr val="white"/>
                </a:solidFill>
              </a:rPr>
              <a:pPr>
                <a:defRPr/>
              </a:pPr>
              <a:t>9/9/19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59984655-A2FD-481F-9FFE-B52450F2494B}"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97165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3" name="Footer Placeholder 2"/>
          <p:cNvSpPr>
            <a:spLocks noGrp="1"/>
          </p:cNvSpPr>
          <p:nvPr>
            <p:ph type="ftr" sz="quarter" idx="11"/>
          </p:nvPr>
        </p:nvSpPr>
        <p:spPr/>
        <p:txBody>
          <a:bodyPr/>
          <a:lstStyle/>
          <a:p>
            <a:endParaRPr lang="en-US" dirty="0">
              <a:solidFill>
                <a:prstClr val="white"/>
              </a:solidFill>
              <a:latin typeface="News Gothic MT"/>
            </a:endParaRPr>
          </a:p>
        </p:txBody>
      </p:sp>
      <p:sp>
        <p:nvSpPr>
          <p:cNvPr id="4" name="Slide Number Placeholder 3"/>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18438302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6" name="Footer Placeholder 5"/>
          <p:cNvSpPr>
            <a:spLocks noGrp="1"/>
          </p:cNvSpPr>
          <p:nvPr>
            <p:ph type="ftr" sz="quarter" idx="11"/>
          </p:nvPr>
        </p:nvSpPr>
        <p:spPr/>
        <p:txBody>
          <a:bodyPr/>
          <a:lstStyle/>
          <a:p>
            <a:endParaRPr lang="en-US" dirty="0">
              <a:solidFill>
                <a:prstClr val="white"/>
              </a:solidFill>
              <a:latin typeface="News Gothic MT"/>
            </a:endParaRPr>
          </a:p>
        </p:txBody>
      </p:sp>
      <p:sp>
        <p:nvSpPr>
          <p:cNvPr id="7" name="Slide Number Placeholder 6"/>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3048527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6" name="Footer Placeholder 5"/>
          <p:cNvSpPr>
            <a:spLocks noGrp="1"/>
          </p:cNvSpPr>
          <p:nvPr>
            <p:ph type="ftr" sz="quarter" idx="11"/>
          </p:nvPr>
        </p:nvSpPr>
        <p:spPr/>
        <p:txBody>
          <a:bodyPr/>
          <a:lstStyle/>
          <a:p>
            <a:endParaRPr lang="en-US" dirty="0">
              <a:solidFill>
                <a:prstClr val="white"/>
              </a:solidFill>
              <a:latin typeface="News Gothic MT"/>
            </a:endParaRPr>
          </a:p>
        </p:txBody>
      </p:sp>
      <p:sp>
        <p:nvSpPr>
          <p:cNvPr id="7" name="Slide Number Placeholder 6"/>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extLst>
      <p:ext uri="{BB962C8B-B14F-4D97-AF65-F5344CB8AC3E}">
        <p14:creationId xmlns:p14="http://schemas.microsoft.com/office/powerpoint/2010/main" val="12585715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31826729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dirty="0">
              <a:solidFill>
                <a:prstClr val="white"/>
              </a:solidFill>
              <a:latin typeface="News Gothic MT"/>
            </a:endParaRPr>
          </a:p>
        </p:txBody>
      </p:sp>
      <p:sp>
        <p:nvSpPr>
          <p:cNvPr id="6" name="Slide Number Placeholder 5"/>
          <p:cNvSpPr>
            <a:spLocks noGrp="1"/>
          </p:cNvSpPr>
          <p:nvPr>
            <p:ph type="sldNum" sz="quarter" idx="12"/>
          </p:nvPr>
        </p:nvSpPr>
        <p:spPr/>
        <p:txBody>
          <a:body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103223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E7038406-9484-4504-A2A3-0D957B4E2CD4}" type="datetimeFigureOut">
              <a:rPr lang="en-US" smtClean="0">
                <a:solidFill>
                  <a:prstClr val="white"/>
                </a:solidFill>
              </a:rPr>
              <a:pPr>
                <a:defRPr/>
              </a:pPr>
              <a:t>9/9/19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p>
            <a:pPr>
              <a:defRPr/>
            </a:pPr>
            <a:fld id="{3C50CEFD-AA23-4FD4-98BD-9056281F8CD1}" type="slidenum">
              <a:rPr lang="en-US" smtClean="0">
                <a:solidFill>
                  <a:prstClr val="white"/>
                </a:solidFill>
              </a:rPr>
              <a:pPr>
                <a:defRPr/>
              </a:pPr>
              <a:t>‹#›</a:t>
            </a:fld>
            <a:endParaRPr lang="en-US" dirty="0">
              <a:solidFill>
                <a:prstClr val="white"/>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extLst>
      <p:ext uri="{BB962C8B-B14F-4D97-AF65-F5344CB8AC3E}">
        <p14:creationId xmlns:p14="http://schemas.microsoft.com/office/powerpoint/2010/main" val="420895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solidFill>
                  <a:prstClr val="white"/>
                </a:solidFill>
              </a:rPr>
              <a:pPr/>
              <a:t>9/9/19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6294C92D-0306-4E69-9CD3-20855E84965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2724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fld id="{E9C60F0C-75F6-4085-B2F5-FF3CC2EBCEFF}" type="datetimeFigureOut">
              <a:rPr lang="en-US" smtClean="0">
                <a:solidFill>
                  <a:prstClr val="white"/>
                </a:solidFill>
              </a:rPr>
              <a:pPr>
                <a:defRPr/>
              </a:pPr>
              <a:t>9/9/19</a:t>
            </a:fld>
            <a:endParaRPr lang="en-US" dirty="0">
              <a:solidFill>
                <a:prstClr val="white"/>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olidFill>
            </a:endParaRPr>
          </a:p>
        </p:txBody>
      </p:sp>
      <p:sp>
        <p:nvSpPr>
          <p:cNvPr id="7" name="Slide Number Placeholder 6"/>
          <p:cNvSpPr>
            <a:spLocks noGrp="1"/>
          </p:cNvSpPr>
          <p:nvPr>
            <p:ph type="sldNum" sz="quarter" idx="12"/>
          </p:nvPr>
        </p:nvSpPr>
        <p:spPr/>
        <p:txBody>
          <a:bodyPr/>
          <a:lstStyle/>
          <a:p>
            <a:pPr>
              <a:defRPr/>
            </a:pPr>
            <a:fld id="{BE166909-4FFB-4D29-B771-AAA89B5CEB19}"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1326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fld id="{54A47706-8877-44B3-8050-0A7672388485}" type="datetimeFigureOut">
              <a:rPr lang="en-US" smtClean="0">
                <a:solidFill>
                  <a:prstClr val="white"/>
                </a:solidFill>
              </a:rPr>
              <a:pPr>
                <a:defRPr/>
              </a:pPr>
              <a:t>9/9/19</a:t>
            </a:fld>
            <a:endParaRPr lang="en-US" dirty="0">
              <a:solidFill>
                <a:prstClr val="white"/>
              </a:solidFill>
            </a:endParaRPr>
          </a:p>
        </p:txBody>
      </p:sp>
      <p:sp>
        <p:nvSpPr>
          <p:cNvPr id="8" name="Footer Placeholder 7"/>
          <p:cNvSpPr>
            <a:spLocks noGrp="1"/>
          </p:cNvSpPr>
          <p:nvPr>
            <p:ph type="ftr" sz="quarter" idx="11"/>
          </p:nvPr>
        </p:nvSpPr>
        <p:spPr/>
        <p:txBody>
          <a:bodyPr/>
          <a:lstStyle/>
          <a:p>
            <a:pPr>
              <a:defRPr/>
            </a:pPr>
            <a:endParaRPr lang="en-US" dirty="0">
              <a:solidFill>
                <a:prstClr val="white"/>
              </a:solidFill>
            </a:endParaRPr>
          </a:p>
        </p:txBody>
      </p:sp>
      <p:sp>
        <p:nvSpPr>
          <p:cNvPr id="9" name="Slide Number Placeholder 8"/>
          <p:cNvSpPr>
            <a:spLocks noGrp="1"/>
          </p:cNvSpPr>
          <p:nvPr>
            <p:ph type="sldNum" sz="quarter" idx="12"/>
          </p:nvPr>
        </p:nvSpPr>
        <p:spPr/>
        <p:txBody>
          <a:bodyPr/>
          <a:lstStyle/>
          <a:p>
            <a:pPr>
              <a:defRPr/>
            </a:pPr>
            <a:fld id="{03C45EF0-C6BE-4397-BAA8-6D6A8D5ADE50}"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5703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FB84978F-4DC6-4E5F-9C71-5EE313C33EE7}" type="datetimeFigureOut">
              <a:rPr lang="en-US" smtClean="0">
                <a:solidFill>
                  <a:prstClr val="white"/>
                </a:solidFill>
              </a:rPr>
              <a:pPr>
                <a:defRPr/>
              </a:pPr>
              <a:t>9/9/19</a:t>
            </a:fld>
            <a:endParaRPr lang="en-US" dirty="0">
              <a:solidFill>
                <a:prstClr val="white"/>
              </a:solidFill>
            </a:endParaRPr>
          </a:p>
        </p:txBody>
      </p:sp>
      <p:sp>
        <p:nvSpPr>
          <p:cNvPr id="4" name="Footer Placeholder 3"/>
          <p:cNvSpPr>
            <a:spLocks noGrp="1"/>
          </p:cNvSpPr>
          <p:nvPr>
            <p:ph type="ftr" sz="quarter" idx="11"/>
          </p:nvPr>
        </p:nvSpPr>
        <p:spPr/>
        <p:txBody>
          <a:bodyPr/>
          <a:lstStyle/>
          <a:p>
            <a:pPr>
              <a:defRPr/>
            </a:pPr>
            <a:endParaRPr lang="en-US" dirty="0">
              <a:solidFill>
                <a:prstClr val="white"/>
              </a:solidFill>
            </a:endParaRPr>
          </a:p>
        </p:txBody>
      </p:sp>
      <p:sp>
        <p:nvSpPr>
          <p:cNvPr id="5" name="Slide Number Placeholder 4"/>
          <p:cNvSpPr>
            <a:spLocks noGrp="1"/>
          </p:cNvSpPr>
          <p:nvPr>
            <p:ph type="sldNum" sz="quarter" idx="12"/>
          </p:nvPr>
        </p:nvSpPr>
        <p:spPr/>
        <p:txBody>
          <a:bodyPr/>
          <a:lstStyle/>
          <a:p>
            <a:pPr>
              <a:defRPr/>
            </a:pPr>
            <a:fld id="{F7C5B436-E7DB-4C1D-AD40-CC9FE4C9A432}"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15948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5956AC1-9C1D-4032-AB3B-CCF2D4D49CE6}" type="datetimeFigureOut">
              <a:rPr lang="en-US" smtClean="0">
                <a:solidFill>
                  <a:prstClr val="white"/>
                </a:solidFill>
              </a:rPr>
              <a:pPr>
                <a:defRPr/>
              </a:pPr>
              <a:t>9/9/19</a:t>
            </a:fld>
            <a:endParaRPr lang="en-US" dirty="0">
              <a:solidFill>
                <a:prstClr val="white"/>
              </a:solidFill>
            </a:endParaRPr>
          </a:p>
        </p:txBody>
      </p:sp>
      <p:sp>
        <p:nvSpPr>
          <p:cNvPr id="3" name="Footer Placeholder 2"/>
          <p:cNvSpPr>
            <a:spLocks noGrp="1"/>
          </p:cNvSpPr>
          <p:nvPr>
            <p:ph type="ftr" sz="quarter" idx="11"/>
          </p:nvPr>
        </p:nvSpPr>
        <p:spPr/>
        <p:txBody>
          <a:bodyPr/>
          <a:lstStyle/>
          <a:p>
            <a:pPr>
              <a:defRPr/>
            </a:pPr>
            <a:endParaRPr lang="en-US" dirty="0">
              <a:solidFill>
                <a:prstClr val="white"/>
              </a:solidFill>
            </a:endParaRPr>
          </a:p>
        </p:txBody>
      </p:sp>
      <p:sp>
        <p:nvSpPr>
          <p:cNvPr id="4" name="Slide Number Placeholder 3"/>
          <p:cNvSpPr>
            <a:spLocks noGrp="1"/>
          </p:cNvSpPr>
          <p:nvPr>
            <p:ph type="sldNum" sz="quarter" idx="12"/>
          </p:nvPr>
        </p:nvSpPr>
        <p:spPr/>
        <p:txBody>
          <a:bodyPr/>
          <a:lstStyle/>
          <a:p>
            <a:pPr>
              <a:defRPr/>
            </a:pPr>
            <a:fld id="{6533A0CE-32E6-42F9-81E2-551A1489E121}"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418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01307FC-A6AE-496F-8CE9-32EF59B05767}" type="datetimeFigureOut">
              <a:rPr lang="en-US" smtClean="0">
                <a:solidFill>
                  <a:prstClr val="white"/>
                </a:solidFill>
              </a:rPr>
              <a:pPr>
                <a:defRPr/>
              </a:pPr>
              <a:t>9/9/19</a:t>
            </a:fld>
            <a:endParaRPr lang="en-US" dirty="0">
              <a:solidFill>
                <a:prstClr val="white"/>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olidFill>
            </a:endParaRPr>
          </a:p>
        </p:txBody>
      </p:sp>
      <p:sp>
        <p:nvSpPr>
          <p:cNvPr id="7" name="Slide Number Placeholder 6"/>
          <p:cNvSpPr>
            <a:spLocks noGrp="1"/>
          </p:cNvSpPr>
          <p:nvPr>
            <p:ph type="sldNum" sz="quarter" idx="12"/>
          </p:nvPr>
        </p:nvSpPr>
        <p:spPr/>
        <p:txBody>
          <a:bodyPr/>
          <a:lstStyle/>
          <a:p>
            <a:pPr>
              <a:defRPr/>
            </a:pPr>
            <a:fld id="{F1E46221-DC5B-46E1-B391-08DA5DFAA3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87881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fontAlgn="base">
              <a:spcBef>
                <a:spcPct val="0"/>
              </a:spcBef>
              <a:spcAft>
                <a:spcPct val="0"/>
              </a:spcAft>
              <a:buFont typeface="Arial" charset="0"/>
              <a:buChar char="•"/>
              <a:defRPr/>
            </a:pPr>
            <a:fld id="{E7038406-9484-4504-A2A3-0D957B4E2CD4}" type="datetimeFigureOut">
              <a:rPr lang="en-US" smtClean="0">
                <a:solidFill>
                  <a:prstClr val="white"/>
                </a:solidFill>
                <a:latin typeface="Gill Sans MT" pitchFamily="34" charset="0"/>
              </a:rPr>
              <a:pPr fontAlgn="base">
                <a:spcBef>
                  <a:spcPct val="0"/>
                </a:spcBef>
                <a:spcAft>
                  <a:spcPct val="0"/>
                </a:spcAft>
                <a:buFont typeface="Arial" charset="0"/>
                <a:buChar char="•"/>
                <a:defRPr/>
              </a:pPr>
              <a:t>9/9/19</a:t>
            </a:fld>
            <a:endParaRPr lang="en-US" dirty="0">
              <a:solidFill>
                <a:prstClr val="white"/>
              </a:solidFill>
              <a:latin typeface="Gill Sans MT" pitchFamily="34" charset="0"/>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fontAlgn="base">
              <a:spcBef>
                <a:spcPct val="0"/>
              </a:spcBef>
              <a:spcAft>
                <a:spcPct val="0"/>
              </a:spcAft>
              <a:buFont typeface="Arial" charset="0"/>
              <a:buChar char="•"/>
              <a:defRPr/>
            </a:pPr>
            <a:endParaRPr lang="en-US" dirty="0">
              <a:solidFill>
                <a:prstClr val="white"/>
              </a:solidFill>
              <a:latin typeface="Gill Sans MT" pitchFamily="34" charset="0"/>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fontAlgn="base">
              <a:spcBef>
                <a:spcPct val="0"/>
              </a:spcBef>
              <a:spcAft>
                <a:spcPct val="0"/>
              </a:spcAft>
              <a:buFont typeface="Arial" charset="0"/>
              <a:buChar char="•"/>
              <a:defRPr/>
            </a:pPr>
            <a:fld id="{3C50CEFD-AA23-4FD4-98BD-9056281F8CD1}" type="slidenum">
              <a:rPr lang="en-US" smtClean="0">
                <a:solidFill>
                  <a:prstClr val="white"/>
                </a:solidFill>
                <a:latin typeface="Gill Sans MT" pitchFamily="34" charset="0"/>
              </a:rPr>
              <a:pPr fontAlgn="base">
                <a:spcBef>
                  <a:spcPct val="0"/>
                </a:spcBef>
                <a:spcAft>
                  <a:spcPct val="0"/>
                </a:spcAft>
                <a:buFont typeface="Arial" charset="0"/>
                <a:buChar char="•"/>
                <a:defRPr/>
              </a:pPr>
              <a:t>‹#›</a:t>
            </a:fld>
            <a:endParaRPr lang="en-US" dirty="0">
              <a:solidFill>
                <a:prstClr val="white"/>
              </a:solidFill>
              <a:latin typeface="Gill Sans MT" pitchFamily="34" charset="0"/>
            </a:endParaRPr>
          </a:p>
        </p:txBody>
      </p:sp>
    </p:spTree>
    <p:extLst>
      <p:ext uri="{BB962C8B-B14F-4D97-AF65-F5344CB8AC3E}">
        <p14:creationId xmlns:p14="http://schemas.microsoft.com/office/powerpoint/2010/main" val="3718802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1A98FDC-11B8-6547-BB3F-738C773EA178}" type="datetimeFigureOut">
              <a:rPr lang="en-US" smtClean="0">
                <a:solidFill>
                  <a:prstClr val="white"/>
                </a:solidFill>
                <a:latin typeface="News Gothic MT"/>
              </a:rPr>
              <a:pPr/>
              <a:t>9/9/19</a:t>
            </a:fld>
            <a:endParaRPr lang="en-US" dirty="0">
              <a:solidFill>
                <a:prstClr val="white"/>
              </a:solidFill>
              <a:latin typeface="News Gothic MT"/>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solidFill>
                <a:prstClr val="white"/>
              </a:solidFill>
              <a:latin typeface="News Gothic MT"/>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4C0422D-A945-014B-90F7-E4EF54FE316F}" type="slidenum">
              <a:rPr lang="en-US" smtClean="0">
                <a:solidFill>
                  <a:prstClr val="white"/>
                </a:solidFill>
                <a:latin typeface="News Gothic MT"/>
              </a:rPr>
              <a:pPr/>
              <a:t>‹#›</a:t>
            </a:fld>
            <a:endParaRPr lang="en-US" dirty="0">
              <a:solidFill>
                <a:prstClr val="white"/>
              </a:solidFill>
              <a:latin typeface="News Gothic MT"/>
            </a:endParaRPr>
          </a:p>
        </p:txBody>
      </p:sp>
    </p:spTree>
    <p:extLst>
      <p:ext uri="{BB962C8B-B14F-4D97-AF65-F5344CB8AC3E}">
        <p14:creationId xmlns:p14="http://schemas.microsoft.com/office/powerpoint/2010/main" val="240906458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diagramData" Target="../diagrams/data3.xml"/><Relationship Id="rId8" Type="http://schemas.openxmlformats.org/officeDocument/2006/relationships/diagramLayout" Target="../diagrams/layout3.xml"/><Relationship Id="rId9" Type="http://schemas.openxmlformats.org/officeDocument/2006/relationships/diagramQuickStyle" Target="../diagrams/quickStyle3.xml"/><Relationship Id="rId10" Type="http://schemas.openxmlformats.org/officeDocument/2006/relationships/diagramColors" Target="../diagrams/colors3.xml"/><Relationship Id="rId11"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322921" y="1435349"/>
            <a:ext cx="6498158" cy="1817505"/>
          </a:xfrm>
        </p:spPr>
        <p:txBody>
          <a:bodyPr vert="horz" wrap="square" lIns="91440" tIns="45720" rIns="91440" bIns="45720" numCol="1" anchorCtr="0" compatLnSpc="1">
            <a:prstTxWarp prst="textNoShape">
              <a:avLst/>
            </a:prstTxWarp>
            <a:normAutofit fontScale="90000"/>
          </a:bodyPr>
          <a:lstStyle/>
          <a:p>
            <a:pPr>
              <a:defRPr/>
            </a:pPr>
            <a:r>
              <a:rPr lang="en-US" dirty="0" smtClean="0">
                <a:solidFill>
                  <a:schemeClr val="bg2">
                    <a:lumMod val="50000"/>
                  </a:schemeClr>
                </a:solidFill>
                <a:effectLst>
                  <a:outerShdw blurRad="38100" dist="38100" dir="2700000" algn="tl">
                    <a:srgbClr val="DDDDDD"/>
                  </a:outerShdw>
                </a:effectLst>
              </a:rPr>
              <a:t>The Education Process: Teaching and Remediation</a:t>
            </a:r>
          </a:p>
        </p:txBody>
      </p:sp>
      <p:sp>
        <p:nvSpPr>
          <p:cNvPr id="18435" name="Subtitle 2"/>
          <p:cNvSpPr>
            <a:spLocks noGrp="1"/>
          </p:cNvSpPr>
          <p:nvPr>
            <p:ph type="subTitle" idx="1"/>
          </p:nvPr>
        </p:nvSpPr>
        <p:spPr>
          <a:xfrm>
            <a:off x="1322921" y="3564771"/>
            <a:ext cx="6498159" cy="1971762"/>
          </a:xfrm>
        </p:spPr>
        <p:txBody>
          <a:bodyPr>
            <a:noAutofit/>
          </a:bodyPr>
          <a:lstStyle/>
          <a:p>
            <a:pPr marL="26988"/>
            <a:r>
              <a:rPr lang="en-US" dirty="0">
                <a:solidFill>
                  <a:srgbClr val="898989"/>
                </a:solidFill>
                <a:ea typeface="ＭＳ Ｐゴシック" pitchFamily="-65" charset="-128"/>
              </a:rPr>
              <a:t>Heidi Combs MD, MS</a:t>
            </a:r>
          </a:p>
          <a:p>
            <a:pPr marL="26988"/>
            <a:r>
              <a:rPr lang="en-US" sz="1100" dirty="0">
                <a:solidFill>
                  <a:srgbClr val="898989"/>
                </a:solidFill>
                <a:ea typeface="ＭＳ Ｐゴシック" pitchFamily="-65" charset="-128"/>
              </a:rPr>
              <a:t>Associate Professor, University of Washington, </a:t>
            </a:r>
          </a:p>
          <a:p>
            <a:pPr marL="26988"/>
            <a:r>
              <a:rPr lang="en-US" sz="1100" dirty="0">
                <a:solidFill>
                  <a:srgbClr val="898989"/>
                </a:solidFill>
                <a:ea typeface="ＭＳ Ｐゴシック" pitchFamily="-65" charset="-128"/>
              </a:rPr>
              <a:t>Department of Psychiatry and Behavior </a:t>
            </a:r>
            <a:r>
              <a:rPr lang="en-US" sz="1100" dirty="0" smtClean="0">
                <a:solidFill>
                  <a:srgbClr val="898989"/>
                </a:solidFill>
                <a:ea typeface="ＭＳ Ｐゴシック" pitchFamily="-65" charset="-128"/>
              </a:rPr>
              <a:t>Sciences</a:t>
            </a:r>
          </a:p>
          <a:p>
            <a:pPr marL="26988"/>
            <a:endParaRPr lang="en-US" sz="1100" dirty="0">
              <a:solidFill>
                <a:srgbClr val="898989"/>
              </a:solidFill>
              <a:ea typeface="ＭＳ Ｐゴシック" pitchFamily="-65" charset="-128"/>
            </a:endParaRPr>
          </a:p>
          <a:p>
            <a:pPr marL="26988" eaLnBrk="1" hangingPunct="1"/>
            <a:r>
              <a:rPr lang="en-US" dirty="0" smtClean="0">
                <a:solidFill>
                  <a:srgbClr val="898989"/>
                </a:solidFill>
                <a:ea typeface="ＭＳ Ｐゴシック" pitchFamily="-65" charset="-128"/>
              </a:rPr>
              <a:t>Jesse Markman MD, MBA</a:t>
            </a:r>
          </a:p>
          <a:p>
            <a:pPr marL="26988" eaLnBrk="1" hangingPunct="1"/>
            <a:r>
              <a:rPr lang="en-US" sz="1100" dirty="0" smtClean="0">
                <a:solidFill>
                  <a:srgbClr val="898989"/>
                </a:solidFill>
                <a:ea typeface="ＭＳ Ｐゴシック" pitchFamily="-65" charset="-128"/>
              </a:rPr>
              <a:t>Assistant Professor, University of Washington, </a:t>
            </a:r>
          </a:p>
          <a:p>
            <a:pPr marL="26988" eaLnBrk="1" hangingPunct="1"/>
            <a:r>
              <a:rPr lang="en-US" sz="1100" dirty="0" smtClean="0">
                <a:solidFill>
                  <a:srgbClr val="898989"/>
                </a:solidFill>
                <a:ea typeface="ＭＳ Ｐゴシック" pitchFamily="-65" charset="-128"/>
              </a:rPr>
              <a:t>Department of Psychiatry and Behavior Sciences</a:t>
            </a:r>
          </a:p>
          <a:p>
            <a:pPr marL="26988" eaLnBrk="1" hangingPunct="1"/>
            <a:endParaRPr lang="en-US" sz="1100" dirty="0" smtClean="0">
              <a:solidFill>
                <a:srgbClr val="898989"/>
              </a:solidFill>
              <a:ea typeface="ＭＳ Ｐゴシック" pitchFamily="-65" charset="-128"/>
            </a:endParaRPr>
          </a:p>
          <a:p>
            <a:pPr marL="26988" eaLnBrk="1" hangingPunct="1"/>
            <a:endParaRPr lang="en-US" sz="1100" dirty="0" smtClean="0">
              <a:solidFill>
                <a:srgbClr val="898989"/>
              </a:solidFill>
              <a:ea typeface="ＭＳ Ｐゴシック" pitchFamily="-65" charset="-128"/>
            </a:endParaRPr>
          </a:p>
        </p:txBody>
      </p:sp>
    </p:spTree>
    <p:extLst>
      <p:ext uri="{BB962C8B-B14F-4D97-AF65-F5344CB8AC3E}">
        <p14:creationId xmlns:p14="http://schemas.microsoft.com/office/powerpoint/2010/main" val="1589750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3244"/>
            <a:ext cx="8042276" cy="1336956"/>
          </a:xfrm>
        </p:spPr>
        <p:txBody>
          <a:bodyPr/>
          <a:lstStyle/>
          <a:p>
            <a:r>
              <a:rPr lang="en-US" dirty="0" smtClean="0">
                <a:solidFill>
                  <a:schemeClr val="bg2">
                    <a:lumMod val="50000"/>
                  </a:schemeClr>
                </a:solidFill>
              </a:rPr>
              <a:t>Expectations are the basis of performance</a:t>
            </a:r>
            <a:endParaRPr lang="en-US" dirty="0">
              <a:solidFill>
                <a:schemeClr val="bg2">
                  <a:lumMod val="50000"/>
                </a:schemeClr>
              </a:solidFill>
            </a:endParaRPr>
          </a:p>
        </p:txBody>
      </p:sp>
      <p:graphicFrame>
        <p:nvGraphicFramePr>
          <p:cNvPr id="6" name="Diagram 5"/>
          <p:cNvGraphicFramePr/>
          <p:nvPr>
            <p:extLst>
              <p:ext uri="{D42A27DB-BD31-4B8C-83A1-F6EECF244321}">
                <p14:modId xmlns:p14="http://schemas.microsoft.com/office/powerpoint/2010/main" val="2135984045"/>
              </p:ext>
            </p:extLst>
          </p:nvPr>
        </p:nvGraphicFramePr>
        <p:xfrm>
          <a:off x="5181600" y="2108200"/>
          <a:ext cx="3810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157173774"/>
              </p:ext>
            </p:extLst>
          </p:nvPr>
        </p:nvGraphicFramePr>
        <p:xfrm>
          <a:off x="533400" y="2108200"/>
          <a:ext cx="3810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550463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p:txBody>
          <a:bodyPr/>
          <a:lstStyle/>
          <a:p>
            <a:pPr eaLnBrk="1" fontAlgn="auto" hangingPunct="1">
              <a:spcAft>
                <a:spcPts val="0"/>
              </a:spcAft>
              <a:defRPr/>
            </a:pPr>
            <a:r>
              <a:rPr lang="en-US" dirty="0" smtClean="0">
                <a:solidFill>
                  <a:schemeClr val="bg2">
                    <a:lumMod val="50000"/>
                  </a:schemeClr>
                </a:solidFill>
                <a:ea typeface="+mj-ea"/>
                <a:cs typeface="+mj-cs"/>
              </a:rPr>
              <a:t>Engagement</a:t>
            </a:r>
            <a:endParaRPr lang="en-US" dirty="0">
              <a:solidFill>
                <a:schemeClr val="bg2">
                  <a:lumMod val="50000"/>
                </a:schemeClr>
              </a:solidFill>
              <a:ea typeface="+mj-ea"/>
              <a:cs typeface="+mj-cs"/>
            </a:endParaRPr>
          </a:p>
        </p:txBody>
      </p:sp>
      <p:sp>
        <p:nvSpPr>
          <p:cNvPr id="24579" name="Subtitle 2"/>
          <p:cNvSpPr>
            <a:spLocks noGrp="1"/>
          </p:cNvSpPr>
          <p:nvPr>
            <p:ph type="subTitle" idx="1"/>
          </p:nvPr>
        </p:nvSpPr>
        <p:spPr/>
        <p:txBody>
          <a:bodyPr/>
          <a:lstStyle/>
          <a:p>
            <a:pPr marL="26988" eaLnBrk="1" hangingPunct="1">
              <a:buFont typeface="Arial" charset="0"/>
              <a:buNone/>
            </a:pPr>
            <a:endParaRPr lang="en-US" dirty="0" smtClean="0">
              <a:solidFill>
                <a:srgbClr val="320E04"/>
              </a:solidFill>
              <a:ea typeface="ＭＳ Ｐゴシック" pitchFamily="-65" charset="-128"/>
            </a:endParaRPr>
          </a:p>
        </p:txBody>
      </p:sp>
    </p:spTree>
    <p:extLst>
      <p:ext uri="{BB962C8B-B14F-4D97-AF65-F5344CB8AC3E}">
        <p14:creationId xmlns:p14="http://schemas.microsoft.com/office/powerpoint/2010/main" val="27686936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17336"/>
            <a:ext cx="8042276" cy="1336956"/>
          </a:xfrm>
        </p:spPr>
        <p:txBody>
          <a:bodyPr/>
          <a:lstStyle/>
          <a:p>
            <a:r>
              <a:rPr lang="en-US" dirty="0" smtClean="0">
                <a:solidFill>
                  <a:schemeClr val="bg2">
                    <a:lumMod val="50000"/>
                  </a:schemeClr>
                </a:solidFill>
              </a:rPr>
              <a:t>Experienced based learning gives the best retention</a:t>
            </a:r>
            <a:endParaRPr lang="en-US" dirty="0">
              <a:solidFill>
                <a:schemeClr val="bg2">
                  <a:lumMod val="50000"/>
                </a:schemeClr>
              </a:solidFill>
            </a:endParaRPr>
          </a:p>
        </p:txBody>
      </p:sp>
      <p:sp>
        <p:nvSpPr>
          <p:cNvPr id="3" name="Content Placeholder 2"/>
          <p:cNvSpPr>
            <a:spLocks noGrp="1"/>
          </p:cNvSpPr>
          <p:nvPr>
            <p:ph idx="1"/>
          </p:nvPr>
        </p:nvSpPr>
        <p:spPr>
          <a:xfrm>
            <a:off x="549275" y="1898121"/>
            <a:ext cx="8042276" cy="4343400"/>
          </a:xfrm>
        </p:spPr>
        <p:txBody>
          <a:bodyPr>
            <a:normAutofit fontScale="47500" lnSpcReduction="20000"/>
          </a:bodyPr>
          <a:lstStyle/>
          <a:p>
            <a:r>
              <a:rPr lang="en-US" sz="5100" dirty="0" smtClean="0"/>
              <a:t>Recall requires experience: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4200" dirty="0" smtClean="0"/>
              <a:t>And </a:t>
            </a:r>
            <a:r>
              <a:rPr lang="en-US" sz="4200" b="1" i="1" dirty="0" smtClean="0"/>
              <a:t>Practice</a:t>
            </a:r>
          </a:p>
          <a:p>
            <a:pPr lvl="2">
              <a:buNone/>
            </a:pPr>
            <a:r>
              <a:rPr lang="en-US" sz="1400" dirty="0" smtClean="0"/>
              <a:t>	</a:t>
            </a:r>
          </a:p>
          <a:p>
            <a:pPr lvl="2">
              <a:buNone/>
            </a:pPr>
            <a:r>
              <a:rPr lang="en-US" sz="1400" dirty="0" smtClean="0"/>
              <a:t>			</a:t>
            </a:r>
            <a:endParaRPr lang="en-US" sz="1400" dirty="0"/>
          </a:p>
        </p:txBody>
      </p:sp>
      <p:sp>
        <p:nvSpPr>
          <p:cNvPr id="7" name="TextBox 6"/>
          <p:cNvSpPr txBox="1"/>
          <p:nvPr/>
        </p:nvSpPr>
        <p:spPr>
          <a:xfrm>
            <a:off x="685800" y="6400800"/>
            <a:ext cx="7239000" cy="246221"/>
          </a:xfrm>
          <a:prstGeom prst="rect">
            <a:avLst/>
          </a:prstGeom>
          <a:noFill/>
        </p:spPr>
        <p:txBody>
          <a:bodyPr wrap="square" rtlCol="0">
            <a:spAutoFit/>
          </a:bodyPr>
          <a:lstStyle/>
          <a:p>
            <a:pPr fontAlgn="base">
              <a:spcBef>
                <a:spcPct val="0"/>
              </a:spcBef>
              <a:spcAft>
                <a:spcPct val="0"/>
              </a:spcAft>
              <a:buFont typeface="Arial" charset="0"/>
              <a:buNone/>
            </a:pPr>
            <a:r>
              <a:rPr lang="en-US" sz="1000" dirty="0">
                <a:solidFill>
                  <a:prstClr val="black"/>
                </a:solidFill>
                <a:latin typeface="Gill Sans MT" pitchFamily="34" charset="0"/>
              </a:rPr>
              <a:t>Whitmore, J. (2009). </a:t>
            </a:r>
            <a:r>
              <a:rPr lang="en-US" sz="1000" i="1" dirty="0">
                <a:solidFill>
                  <a:prstClr val="black"/>
                </a:solidFill>
                <a:latin typeface="Gill Sans MT" pitchFamily="34" charset="0"/>
              </a:rPr>
              <a:t>Coaching for Performance</a:t>
            </a:r>
            <a:r>
              <a:rPr lang="en-US" sz="1000" dirty="0">
                <a:solidFill>
                  <a:prstClr val="black"/>
                </a:solidFill>
                <a:latin typeface="Gill Sans MT" pitchFamily="34" charset="0"/>
              </a:rPr>
              <a:t>. London: Nicholas Brealey Publishing.</a:t>
            </a:r>
          </a:p>
        </p:txBody>
      </p:sp>
      <p:graphicFrame>
        <p:nvGraphicFramePr>
          <p:cNvPr id="8" name="Table 7"/>
          <p:cNvGraphicFramePr>
            <a:graphicFrameLocks noGrp="1"/>
          </p:cNvGraphicFramePr>
          <p:nvPr>
            <p:extLst>
              <p:ext uri="{D42A27DB-BD31-4B8C-83A1-F6EECF244321}">
                <p14:modId xmlns:p14="http://schemas.microsoft.com/office/powerpoint/2010/main" val="3725927769"/>
              </p:ext>
            </p:extLst>
          </p:nvPr>
        </p:nvGraphicFramePr>
        <p:xfrm>
          <a:off x="905926" y="2736320"/>
          <a:ext cx="7391400" cy="2419642"/>
        </p:xfrm>
        <a:graphic>
          <a:graphicData uri="http://schemas.openxmlformats.org/drawingml/2006/table">
            <a:tbl>
              <a:tblPr firstRow="1" bandRow="1">
                <a:tableStyleId>{21E4AEA4-8DFA-4A89-87EB-49C32662AFE0}</a:tableStyleId>
              </a:tblPr>
              <a:tblGrid>
                <a:gridCol w="2032635"/>
                <a:gridCol w="1663065"/>
                <a:gridCol w="1847850"/>
                <a:gridCol w="1847850"/>
              </a:tblGrid>
              <a:tr h="855651">
                <a:tc>
                  <a:txBody>
                    <a:bodyPr/>
                    <a:lstStyle/>
                    <a:p>
                      <a:pPr algn="ctr"/>
                      <a:endParaRPr lang="en-US" dirty="0"/>
                    </a:p>
                  </a:txBody>
                  <a:tcPr anchor="ctr"/>
                </a:tc>
                <a:tc>
                  <a:txBody>
                    <a:bodyPr/>
                    <a:lstStyle/>
                    <a:p>
                      <a:pPr algn="ctr"/>
                      <a:r>
                        <a:rPr lang="en-US" dirty="0" smtClean="0"/>
                        <a:t>Told</a:t>
                      </a:r>
                      <a:endParaRPr lang="en-US" dirty="0"/>
                    </a:p>
                  </a:txBody>
                  <a:tcPr anchor="ctr"/>
                </a:tc>
                <a:tc>
                  <a:txBody>
                    <a:bodyPr/>
                    <a:lstStyle/>
                    <a:p>
                      <a:pPr algn="ctr"/>
                      <a:r>
                        <a:rPr lang="en-US" dirty="0" smtClean="0"/>
                        <a:t>Told</a:t>
                      </a:r>
                      <a:r>
                        <a:rPr lang="en-US" baseline="0" dirty="0" smtClean="0"/>
                        <a:t> and Shown</a:t>
                      </a:r>
                      <a:endParaRPr lang="en-US" dirty="0"/>
                    </a:p>
                  </a:txBody>
                  <a:tcPr anchor="ctr"/>
                </a:tc>
                <a:tc>
                  <a:txBody>
                    <a:bodyPr/>
                    <a:lstStyle/>
                    <a:p>
                      <a:pPr algn="ctr"/>
                      <a:r>
                        <a:rPr lang="en-US" dirty="0" smtClean="0"/>
                        <a:t>Told, Shown, Experienced</a:t>
                      </a:r>
                      <a:endParaRPr lang="en-US" dirty="0"/>
                    </a:p>
                  </a:txBody>
                  <a:tcPr anchor="ctr"/>
                </a:tc>
              </a:tr>
              <a:tr h="774159">
                <a:tc>
                  <a:txBody>
                    <a:bodyPr/>
                    <a:lstStyle/>
                    <a:p>
                      <a:pPr algn="ctr"/>
                      <a:r>
                        <a:rPr lang="en-US" dirty="0" smtClean="0"/>
                        <a:t>Recall</a:t>
                      </a:r>
                      <a:r>
                        <a:rPr lang="en-US" baseline="0" dirty="0" smtClean="0"/>
                        <a:t> (3 weeks)</a:t>
                      </a:r>
                      <a:endParaRPr lang="en-US" dirty="0"/>
                    </a:p>
                  </a:txBody>
                  <a:tcPr anchor="ctr"/>
                </a:tc>
                <a:tc>
                  <a:txBody>
                    <a:bodyPr/>
                    <a:lstStyle/>
                    <a:p>
                      <a:pPr algn="ctr"/>
                      <a:r>
                        <a:rPr lang="en-US" dirty="0" smtClean="0"/>
                        <a:t>70%</a:t>
                      </a:r>
                    </a:p>
                  </a:txBody>
                  <a:tcPr anchor="ctr"/>
                </a:tc>
                <a:tc>
                  <a:txBody>
                    <a:bodyPr/>
                    <a:lstStyle/>
                    <a:p>
                      <a:pPr algn="ctr"/>
                      <a:r>
                        <a:rPr lang="en-US" dirty="0" smtClean="0"/>
                        <a:t>72%</a:t>
                      </a:r>
                      <a:endParaRPr lang="en-US" dirty="0"/>
                    </a:p>
                  </a:txBody>
                  <a:tcPr anchor="ctr"/>
                </a:tc>
                <a:tc>
                  <a:txBody>
                    <a:bodyPr/>
                    <a:lstStyle/>
                    <a:p>
                      <a:pPr algn="ctr"/>
                      <a:r>
                        <a:rPr lang="en-US" dirty="0" smtClean="0"/>
                        <a:t>85%</a:t>
                      </a:r>
                      <a:endParaRPr lang="en-US" dirty="0"/>
                    </a:p>
                  </a:txBody>
                  <a:tcPr anchor="ctr"/>
                </a:tc>
              </a:tr>
              <a:tr h="789832">
                <a:tc>
                  <a:txBody>
                    <a:bodyPr/>
                    <a:lstStyle/>
                    <a:p>
                      <a:pPr algn="ctr"/>
                      <a:r>
                        <a:rPr lang="en-US" dirty="0" smtClean="0"/>
                        <a:t>Recall (3 months)</a:t>
                      </a:r>
                      <a:endParaRPr lang="en-US" dirty="0"/>
                    </a:p>
                  </a:txBody>
                  <a:tcPr anchor="ctr"/>
                </a:tc>
                <a:tc>
                  <a:txBody>
                    <a:bodyPr/>
                    <a:lstStyle/>
                    <a:p>
                      <a:pPr algn="ctr"/>
                      <a:r>
                        <a:rPr lang="en-US" b="1" dirty="0" smtClean="0"/>
                        <a:t>10%</a:t>
                      </a:r>
                      <a:endParaRPr lang="en-US" b="1" dirty="0"/>
                    </a:p>
                  </a:txBody>
                  <a:tcPr anchor="ctr"/>
                </a:tc>
                <a:tc>
                  <a:txBody>
                    <a:bodyPr/>
                    <a:lstStyle/>
                    <a:p>
                      <a:pPr algn="ctr"/>
                      <a:r>
                        <a:rPr lang="en-US" dirty="0" smtClean="0"/>
                        <a:t>32%</a:t>
                      </a:r>
                      <a:endParaRPr lang="en-US" dirty="0"/>
                    </a:p>
                  </a:txBody>
                  <a:tcPr anchor="ctr"/>
                </a:tc>
                <a:tc>
                  <a:txBody>
                    <a:bodyPr/>
                    <a:lstStyle/>
                    <a:p>
                      <a:pPr algn="ctr"/>
                      <a:r>
                        <a:rPr lang="en-US" dirty="0" smtClean="0"/>
                        <a:t>65%</a:t>
                      </a:r>
                      <a:endParaRPr lang="en-US" dirty="0"/>
                    </a:p>
                  </a:txBody>
                  <a:tcPr anchor="ctr"/>
                </a:tc>
              </a:tr>
            </a:tbl>
          </a:graphicData>
        </a:graphic>
      </p:graphicFrame>
    </p:spTree>
    <p:extLst>
      <p:ext uri="{BB962C8B-B14F-4D97-AF65-F5344CB8AC3E}">
        <p14:creationId xmlns:p14="http://schemas.microsoft.com/office/powerpoint/2010/main" val="5664326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fontAlgn="auto">
              <a:spcAft>
                <a:spcPts val="0"/>
              </a:spcAft>
              <a:defRPr/>
            </a:pPr>
            <a:r>
              <a:rPr lang="en-US" sz="4000" dirty="0">
                <a:solidFill>
                  <a:schemeClr val="bg2">
                    <a:lumMod val="50000"/>
                  </a:schemeClr>
                </a:solidFill>
              </a:rPr>
              <a:t>Create An Enabling Environment</a:t>
            </a:r>
          </a:p>
        </p:txBody>
      </p:sp>
      <p:sp>
        <p:nvSpPr>
          <p:cNvPr id="61442" name="Content Placeholder 2"/>
          <p:cNvSpPr>
            <a:spLocks noGrp="1"/>
          </p:cNvSpPr>
          <p:nvPr>
            <p:ph idx="1"/>
          </p:nvPr>
        </p:nvSpPr>
        <p:spPr/>
        <p:txBody>
          <a:bodyPr>
            <a:normAutofit/>
          </a:bodyPr>
          <a:lstStyle/>
          <a:p>
            <a:pPr>
              <a:lnSpc>
                <a:spcPct val="110000"/>
              </a:lnSpc>
            </a:pPr>
            <a:r>
              <a:rPr lang="en-US" sz="2200" dirty="0" smtClean="0"/>
              <a:t>Learners Will Learn And Function Best When…</a:t>
            </a:r>
          </a:p>
          <a:p>
            <a:pPr lvl="1">
              <a:lnSpc>
                <a:spcPct val="110000"/>
              </a:lnSpc>
            </a:pPr>
            <a:r>
              <a:rPr lang="en-US" sz="2000" dirty="0" smtClean="0"/>
              <a:t>Learners have compelling direction</a:t>
            </a:r>
          </a:p>
          <a:p>
            <a:pPr lvl="1">
              <a:lnSpc>
                <a:spcPct val="110000"/>
              </a:lnSpc>
            </a:pPr>
            <a:r>
              <a:rPr lang="en-US" sz="2000" dirty="0" smtClean="0"/>
              <a:t>Learners have an enabling structure</a:t>
            </a:r>
          </a:p>
          <a:p>
            <a:pPr lvl="1">
              <a:lnSpc>
                <a:spcPct val="110000"/>
              </a:lnSpc>
            </a:pPr>
            <a:r>
              <a:rPr lang="en-US" sz="2000" dirty="0" smtClean="0"/>
              <a:t>Learners have a supportive context</a:t>
            </a:r>
          </a:p>
          <a:p>
            <a:pPr lvl="1">
              <a:lnSpc>
                <a:spcPct val="110000"/>
              </a:lnSpc>
            </a:pPr>
            <a:r>
              <a:rPr lang="en-US" sz="2000" dirty="0" smtClean="0"/>
              <a:t>Learners have expert coaching</a:t>
            </a:r>
          </a:p>
        </p:txBody>
      </p:sp>
      <p:sp>
        <p:nvSpPr>
          <p:cNvPr id="61443" name="Footer Placeholder 3"/>
          <p:cNvSpPr>
            <a:spLocks noGrp="1"/>
          </p:cNvSpPr>
          <p:nvPr>
            <p:ph type="ftr" sz="quarter" idx="11"/>
          </p:nvPr>
        </p:nvSpPr>
        <p:spPr bwMode="auto">
          <a:noFill/>
          <a:ln>
            <a:miter lim="800000"/>
            <a:headEnd/>
            <a:tailEnd/>
          </a:ln>
        </p:spPr>
        <p:txBody>
          <a:bodyPr vert="horz" wrap="square" lIns="91440" tIns="45720" rIns="91440" bIns="45720" numCol="1" anchorCtr="0" compatLnSpc="1">
            <a:prstTxWarp prst="textNoShape">
              <a:avLst/>
            </a:prstTxWarp>
          </a:bodyPr>
          <a:lstStyle/>
          <a:p>
            <a:endParaRPr lang="en-US" dirty="0" smtClean="0">
              <a:solidFill>
                <a:srgbClr val="B5A788"/>
              </a:solidFill>
            </a:endParaRPr>
          </a:p>
        </p:txBody>
      </p:sp>
      <p:sp>
        <p:nvSpPr>
          <p:cNvPr id="61444" name="Text Box 43"/>
          <p:cNvSpPr txBox="1">
            <a:spLocks noChangeArrowheads="1"/>
          </p:cNvSpPr>
          <p:nvPr/>
        </p:nvSpPr>
        <p:spPr bwMode="auto">
          <a:xfrm>
            <a:off x="457200" y="6248400"/>
            <a:ext cx="7086600" cy="554038"/>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buClr>
                <a:srgbClr val="3891A7"/>
              </a:buClr>
              <a:buFont typeface="Arial" charset="0"/>
              <a:buChar char="•"/>
            </a:pPr>
            <a:r>
              <a:rPr lang="en-US" sz="1200" dirty="0">
                <a:solidFill>
                  <a:srgbClr val="000000"/>
                </a:solidFill>
                <a:latin typeface="Gill Sans MT" pitchFamily="34" charset="0"/>
                <a:ea typeface="ＭＳ Ｐゴシック"/>
                <a:cs typeface="ＭＳ Ｐゴシック"/>
              </a:rPr>
              <a:t>Hackman, J. Leading Teams. 2002. Harvard Business School Publishing Co. Boston.</a:t>
            </a:r>
          </a:p>
          <a:p>
            <a:pPr defTabSz="914400" eaLnBrk="0" fontAlgn="base" hangingPunct="0">
              <a:spcBef>
                <a:spcPct val="50000"/>
              </a:spcBef>
              <a:spcAft>
                <a:spcPct val="0"/>
              </a:spcAft>
              <a:buClr>
                <a:srgbClr val="3891A7"/>
              </a:buClr>
              <a:buFont typeface="Arial" charset="0"/>
              <a:buChar char="•"/>
            </a:pPr>
            <a:r>
              <a:rPr lang="en-US" sz="1200" dirty="0">
                <a:solidFill>
                  <a:srgbClr val="000000"/>
                </a:solidFill>
                <a:latin typeface="Gill Sans MT" pitchFamily="34" charset="0"/>
                <a:ea typeface="ＭＳ Ｐゴシック"/>
                <a:cs typeface="ＭＳ Ｐゴシック"/>
              </a:rPr>
              <a:t>Dutton, J. Energize Your Workplace. 2003. John Wiley &amp; Sons, Inc. Hoboken, NJ.</a:t>
            </a:r>
          </a:p>
        </p:txBody>
      </p:sp>
    </p:spTree>
    <p:extLst>
      <p:ext uri="{BB962C8B-B14F-4D97-AF65-F5344CB8AC3E}">
        <p14:creationId xmlns:p14="http://schemas.microsoft.com/office/powerpoint/2010/main" val="1632490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4000" dirty="0" smtClean="0">
                <a:solidFill>
                  <a:schemeClr val="bg2">
                    <a:lumMod val="50000"/>
                  </a:schemeClr>
                </a:solidFill>
              </a:rPr>
              <a:t>Matching learner states to teaching styles</a:t>
            </a:r>
          </a:p>
        </p:txBody>
      </p:sp>
      <p:graphicFrame>
        <p:nvGraphicFramePr>
          <p:cNvPr id="35884" name="Group 44"/>
          <p:cNvGraphicFramePr>
            <a:graphicFrameLocks noGrp="1"/>
          </p:cNvGraphicFramePr>
          <p:nvPr>
            <p:ph idx="1"/>
            <p:extLst>
              <p:ext uri="{D42A27DB-BD31-4B8C-83A1-F6EECF244321}">
                <p14:modId xmlns:p14="http://schemas.microsoft.com/office/powerpoint/2010/main" val="1689005157"/>
              </p:ext>
            </p:extLst>
          </p:nvPr>
        </p:nvGraphicFramePr>
        <p:xfrm>
          <a:off x="838200" y="1676400"/>
          <a:ext cx="7578725" cy="4303394"/>
        </p:xfrm>
        <a:graphic>
          <a:graphicData uri="http://schemas.openxmlformats.org/drawingml/2006/table">
            <a:tbl>
              <a:tblPr/>
              <a:tblGrid>
                <a:gridCol w="1066800"/>
                <a:gridCol w="1295400"/>
                <a:gridCol w="1787525"/>
                <a:gridCol w="1800225"/>
                <a:gridCol w="1628775"/>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ＭＳ Ｐゴシック" charset="-128"/>
                          <a:cs typeface="ＭＳ Ｐゴシック" charset="-128"/>
                        </a:rPr>
                        <a:t>Teacher styles</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alpha val="6196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Authoritative</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Motivator/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facilitator</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Delegator</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Dependent learner</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Match</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75000"/>
                        <a:lumOff val="25000"/>
                        <a:alpha val="25882"/>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cs typeface="ＭＳ Ｐゴシック" charset="-128"/>
                        </a:rPr>
                        <a:t>Resident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will get mired in the details</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alpha val="6196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cs typeface="ＭＳ Ｐゴシック" charset="-128"/>
                        </a:rPr>
                        <a:t>Resident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will feel lost</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alpha val="61960"/>
                      </a:schemeClr>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ＭＳ Ｐゴシック" charset="-128"/>
                          <a:cs typeface="ＭＳ Ｐゴシック" charset="-128"/>
                        </a:rPr>
                        <a:t>Learner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ＭＳ Ｐゴシック" charset="-128"/>
                          <a:cs typeface="ＭＳ Ｐゴシック" charset="-128"/>
                        </a:rPr>
                        <a:t>stages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Interested learner</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cs typeface="ＭＳ Ｐゴシック" charset="-128"/>
                        </a:rPr>
                        <a:t>Resident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will not self elevate to self direction</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alpha val="6196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Match</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75000"/>
                        <a:lumOff val="25000"/>
                        <a:alpha val="25882"/>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cs typeface="ＭＳ Ｐゴシック" charset="-128"/>
                        </a:rPr>
                        <a:t>Resident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will not feel supported</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alpha val="61960"/>
                      </a:schemeClr>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endParaRP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Self-directed learner</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cs typeface="ＭＳ Ｐゴシック" charset="-128"/>
                        </a:rPr>
                        <a:t>Resident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feels micromanaged</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alpha val="6196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charset="0"/>
                          <a:ea typeface="ＭＳ Ｐゴシック" charset="-128"/>
                          <a:cs typeface="ＭＳ Ｐゴシック" charset="-128"/>
                        </a:rPr>
                        <a:t>Resident </a:t>
                      </a:r>
                      <a:r>
                        <a:rPr kumimoji="0" lang="en-US" sz="1800" b="0" i="0" u="none" strike="noStrike" cap="none" normalizeH="0" baseline="0" dirty="0">
                          <a:ln>
                            <a:noFill/>
                          </a:ln>
                          <a:solidFill>
                            <a:srgbClr val="000000"/>
                          </a:solidFill>
                          <a:effectLst/>
                          <a:latin typeface="Calibri" charset="0"/>
                          <a:ea typeface="ＭＳ Ｐゴシック" charset="-128"/>
                          <a:cs typeface="ＭＳ Ｐゴシック" charset="-128"/>
                        </a:rPr>
                        <a:t>will not benefit from the motivation of ownership of tasks</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alpha val="6196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Calibri" charset="0"/>
                          <a:ea typeface="ＭＳ Ｐゴシック" charset="-128"/>
                          <a:cs typeface="ＭＳ Ｐゴシック" charset="-128"/>
                        </a:rPr>
                        <a:t>Match</a:t>
                      </a:r>
                    </a:p>
                  </a:txBody>
                  <a:tcPr marL="90524" marR="90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75000"/>
                        <a:lumOff val="25000"/>
                        <a:alpha val="25882"/>
                      </a:schemeClr>
                    </a:solidFill>
                  </a:tcPr>
                </a:tc>
              </a:tr>
            </a:tbl>
          </a:graphicData>
        </a:graphic>
      </p:graphicFrame>
      <p:sp>
        <p:nvSpPr>
          <p:cNvPr id="64552" name="Footer Placeholder 4"/>
          <p:cNvSpPr>
            <a:spLocks noGrp="1"/>
          </p:cNvSpPr>
          <p:nvPr>
            <p:ph type="ftr" sz="quarter" idx="11"/>
          </p:nvPr>
        </p:nvSpPr>
        <p:spPr bwMode="auto">
          <a:noFill/>
          <a:ln>
            <a:miter lim="800000"/>
            <a:headEnd/>
            <a:tailEnd/>
          </a:ln>
        </p:spPr>
        <p:txBody>
          <a:bodyPr vert="horz" wrap="square" lIns="91440" tIns="45720" rIns="91440" bIns="45720" numCol="1" anchorCtr="0" compatLnSpc="1">
            <a:prstTxWarp prst="textNoShape">
              <a:avLst/>
            </a:prstTxWarp>
          </a:bodyPr>
          <a:lstStyle/>
          <a:p>
            <a:endParaRPr lang="en-US" dirty="0" smtClean="0">
              <a:solidFill>
                <a:srgbClr val="B5A788"/>
              </a:solidFill>
            </a:endParaRPr>
          </a:p>
        </p:txBody>
      </p:sp>
      <p:sp>
        <p:nvSpPr>
          <p:cNvPr id="64553" name="Text Box 43"/>
          <p:cNvSpPr txBox="1">
            <a:spLocks noChangeArrowheads="1"/>
          </p:cNvSpPr>
          <p:nvPr/>
        </p:nvSpPr>
        <p:spPr bwMode="auto">
          <a:xfrm>
            <a:off x="457200" y="6469063"/>
            <a:ext cx="7086600" cy="274637"/>
          </a:xfrm>
          <a:prstGeom prst="rect">
            <a:avLst/>
          </a:prstGeom>
          <a:noFill/>
          <a:ln w="9525">
            <a:noFill/>
            <a:miter lim="800000"/>
            <a:headEnd/>
            <a:tailEnd/>
          </a:ln>
        </p:spPr>
        <p:txBody>
          <a:bodyPr>
            <a:spAutoFit/>
          </a:bodyPr>
          <a:lstStyle/>
          <a:p>
            <a:pPr defTabSz="914400" fontAlgn="base">
              <a:spcBef>
                <a:spcPct val="50000"/>
              </a:spcBef>
              <a:spcAft>
                <a:spcPct val="0"/>
              </a:spcAft>
            </a:pPr>
            <a:r>
              <a:rPr lang="en-US" sz="1200" dirty="0">
                <a:solidFill>
                  <a:srgbClr val="09213B"/>
                </a:solidFill>
                <a:latin typeface="Arial" charset="0"/>
                <a:ea typeface="ＭＳ Ｐゴシック"/>
                <a:cs typeface="ＭＳ Ｐゴシック"/>
              </a:rPr>
              <a:t>Grow. G. Teaching learners to be self directed. Adult Educ Q 1991;41:125-129</a:t>
            </a:r>
          </a:p>
        </p:txBody>
      </p:sp>
    </p:spTree>
    <p:extLst>
      <p:ext uri="{BB962C8B-B14F-4D97-AF65-F5344CB8AC3E}">
        <p14:creationId xmlns:p14="http://schemas.microsoft.com/office/powerpoint/2010/main" val="42111553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4000" dirty="0" smtClean="0">
                <a:solidFill>
                  <a:schemeClr val="bg2">
                    <a:lumMod val="50000"/>
                  </a:schemeClr>
                </a:solidFill>
                <a:ea typeface="+mj-ea"/>
                <a:cs typeface="+mj-cs"/>
              </a:rPr>
              <a:t>Matching learner states to teaching styles</a:t>
            </a:r>
          </a:p>
        </p:txBody>
      </p:sp>
      <p:sp>
        <p:nvSpPr>
          <p:cNvPr id="40963" name="Content Placeholder 2"/>
          <p:cNvSpPr>
            <a:spLocks noGrp="1"/>
          </p:cNvSpPr>
          <p:nvPr>
            <p:ph idx="1"/>
          </p:nvPr>
        </p:nvSpPr>
        <p:spPr/>
        <p:txBody>
          <a:bodyPr/>
          <a:lstStyle/>
          <a:p>
            <a:pPr eaLnBrk="1" hangingPunct="1"/>
            <a:r>
              <a:rPr lang="en-US" dirty="0" smtClean="0">
                <a:ea typeface="ＭＳ Ｐゴシック" pitchFamily="-65" charset="-128"/>
              </a:rPr>
              <a:t>As a learner progresses there is often a shift from dependent </a:t>
            </a:r>
            <a:r>
              <a:rPr lang="en-US" dirty="0" smtClean="0">
                <a:ea typeface="ＭＳ Ｐゴシック" pitchFamily="-65" charset="-128"/>
                <a:sym typeface="Wingdings"/>
              </a:rPr>
              <a:t></a:t>
            </a:r>
            <a:r>
              <a:rPr lang="en-US" dirty="0" smtClean="0">
                <a:ea typeface="ＭＳ Ｐゴシック" pitchFamily="-65" charset="-128"/>
              </a:rPr>
              <a:t> to interested</a:t>
            </a:r>
            <a:r>
              <a:rPr lang="en-US" dirty="0" smtClean="0">
                <a:ea typeface="ＭＳ Ｐゴシック" pitchFamily="-65" charset="-128"/>
                <a:sym typeface="Wingdings"/>
              </a:rPr>
              <a:t></a:t>
            </a:r>
            <a:r>
              <a:rPr lang="en-US" dirty="0" smtClean="0">
                <a:ea typeface="ＭＳ Ｐゴシック" pitchFamily="-65" charset="-128"/>
              </a:rPr>
              <a:t> to self-directed </a:t>
            </a:r>
          </a:p>
          <a:p>
            <a:pPr eaLnBrk="1" hangingPunct="1"/>
            <a:r>
              <a:rPr lang="en-US" dirty="0" smtClean="0">
                <a:ea typeface="ＭＳ Ｐゴシック" pitchFamily="-65" charset="-128"/>
              </a:rPr>
              <a:t>Too much of a mismatch can be defeating but a degree of mismatch  can be positive.</a:t>
            </a:r>
          </a:p>
        </p:txBody>
      </p:sp>
    </p:spTree>
    <p:extLst>
      <p:ext uri="{BB962C8B-B14F-4D97-AF65-F5344CB8AC3E}">
        <p14:creationId xmlns:p14="http://schemas.microsoft.com/office/powerpoint/2010/main" val="2234994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p:cNvSpPr>
          <p:nvPr>
            <p:ph type="ctrTitle"/>
          </p:nvPr>
        </p:nvSpPr>
        <p:spPr/>
        <p:txBody>
          <a:bodyPr/>
          <a:lstStyle/>
          <a:p>
            <a:pPr fontAlgn="auto">
              <a:spcAft>
                <a:spcPts val="0"/>
              </a:spcAft>
              <a:defRPr/>
            </a:pPr>
            <a:r>
              <a:rPr lang="en-US" dirty="0" smtClean="0">
                <a:solidFill>
                  <a:schemeClr val="bg2">
                    <a:lumMod val="50000"/>
                  </a:schemeClr>
                </a:solidFill>
              </a:rPr>
              <a:t>Assessment</a:t>
            </a:r>
            <a:endParaRPr lang="en-US" dirty="0">
              <a:solidFill>
                <a:schemeClr val="bg2">
                  <a:lumMod val="50000"/>
                </a:schemeClr>
              </a:solidFill>
            </a:endParaRPr>
          </a:p>
        </p:txBody>
      </p:sp>
      <p:sp>
        <p:nvSpPr>
          <p:cNvPr id="71682" name="Rectangle 5"/>
          <p:cNvSpPr>
            <a:spLocks noGrp="1"/>
          </p:cNvSpPr>
          <p:nvPr>
            <p:ph type="subTitle" idx="1"/>
          </p:nvPr>
        </p:nvSpPr>
        <p:spPr/>
        <p:txBody>
          <a:bodyPr/>
          <a:lstStyle/>
          <a:p>
            <a:pPr marL="26988"/>
            <a:endParaRPr lang="en-US" dirty="0" smtClean="0">
              <a:solidFill>
                <a:schemeClr val="tx1"/>
              </a:solidFill>
            </a:endParaRPr>
          </a:p>
        </p:txBody>
      </p:sp>
    </p:spTree>
    <p:extLst>
      <p:ext uri="{BB962C8B-B14F-4D97-AF65-F5344CB8AC3E}">
        <p14:creationId xmlns:p14="http://schemas.microsoft.com/office/powerpoint/2010/main" val="2159359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p:cNvSpPr>
          <p:nvPr>
            <p:ph type="title"/>
          </p:nvPr>
        </p:nvSpPr>
        <p:spPr>
          <a:xfrm>
            <a:off x="549275" y="1308800"/>
            <a:ext cx="8056563" cy="1362075"/>
          </a:xfrm>
        </p:spPr>
        <p:txBody>
          <a:bodyPr/>
          <a:lstStyle/>
          <a:p>
            <a:pPr fontAlgn="auto">
              <a:spcAft>
                <a:spcPts val="0"/>
              </a:spcAft>
              <a:defRPr/>
            </a:pPr>
            <a:r>
              <a:rPr lang="en-US" dirty="0" smtClean="0">
                <a:solidFill>
                  <a:schemeClr val="bg2">
                    <a:lumMod val="50000"/>
                  </a:schemeClr>
                </a:solidFill>
              </a:rPr>
              <a:t>Assessment</a:t>
            </a:r>
            <a:endParaRPr lang="en-US" dirty="0">
              <a:solidFill>
                <a:schemeClr val="bg2">
                  <a:lumMod val="50000"/>
                </a:schemeClr>
              </a:solidFill>
            </a:endParaRPr>
          </a:p>
        </p:txBody>
      </p:sp>
      <p:sp>
        <p:nvSpPr>
          <p:cNvPr id="5" name="Text Placeholder 4"/>
          <p:cNvSpPr>
            <a:spLocks noGrp="1"/>
          </p:cNvSpPr>
          <p:nvPr>
            <p:ph type="body" idx="1"/>
          </p:nvPr>
        </p:nvSpPr>
        <p:spPr>
          <a:xfrm>
            <a:off x="549276" y="4127576"/>
            <a:ext cx="3766538" cy="1500187"/>
          </a:xfrm>
        </p:spPr>
        <p:txBody>
          <a:bodyPr/>
          <a:lstStyle/>
          <a:p>
            <a:r>
              <a:rPr lang="en-US" dirty="0" smtClean="0"/>
              <a:t>Helps the teacher know where the learner is at and what the learner needs so teaching styles can be adjusted</a:t>
            </a:r>
            <a:endParaRPr lang="en-US" dirty="0"/>
          </a:p>
        </p:txBody>
      </p:sp>
      <p:sp>
        <p:nvSpPr>
          <p:cNvPr id="4" name="Text Placeholder 4"/>
          <p:cNvSpPr txBox="1">
            <a:spLocks/>
          </p:cNvSpPr>
          <p:nvPr/>
        </p:nvSpPr>
        <p:spPr>
          <a:xfrm>
            <a:off x="4656151" y="4135440"/>
            <a:ext cx="3766538" cy="1500187"/>
          </a:xfrm>
          <a:prstGeom prst="rect">
            <a:avLst/>
          </a:prstGeom>
        </p:spPr>
        <p:txBody>
          <a:bodyPr vert="horz" lIns="91440" tIns="45720" rIns="91440" bIns="45720" rtlCol="0" anchor="t" anchorCtr="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l" defTabSz="914400" rtl="0" eaLnBrk="1" latinLnBrk="0" hangingPunct="1">
              <a:spcBef>
                <a:spcPts val="600"/>
              </a:spcBef>
              <a:buClr>
                <a:schemeClr val="accent1">
                  <a:lumMod val="75000"/>
                </a:schemeClr>
              </a:buClr>
              <a:buSzPct val="110000"/>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ts val="600"/>
              </a:spcBef>
              <a:buClr>
                <a:schemeClr val="accent1">
                  <a:lumMod val="60000"/>
                  <a:lumOff val="40000"/>
                </a:schemeClr>
              </a:buClr>
              <a:buSzPct val="110000"/>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ts val="600"/>
              </a:spcBef>
              <a:buClr>
                <a:schemeClr val="accent1">
                  <a:lumMod val="75000"/>
                </a:schemeClr>
              </a:buClr>
              <a:buSzPct val="110000"/>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ts val="600"/>
              </a:spcBef>
              <a:buClr>
                <a:schemeClr val="accent1">
                  <a:lumMod val="60000"/>
                  <a:lumOff val="40000"/>
                </a:schemeClr>
              </a:buClr>
              <a:buSzPct val="110000"/>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fontAlgn="base">
              <a:spcAft>
                <a:spcPct val="0"/>
              </a:spcAft>
              <a:buClr>
                <a:srgbClr val="2C7C9F">
                  <a:lumMod val="60000"/>
                  <a:lumOff val="40000"/>
                </a:srgbClr>
              </a:buClr>
            </a:pPr>
            <a:r>
              <a:rPr lang="en-US" dirty="0" smtClean="0">
                <a:solidFill>
                  <a:prstClr val="black">
                    <a:tint val="75000"/>
                  </a:prstClr>
                </a:solidFill>
                <a:latin typeface="News Gothic MT"/>
              </a:rPr>
              <a:t>Helps the teacher determine what sort of deficits are present so appropriate feedback can be given</a:t>
            </a:r>
            <a:endParaRPr lang="en-US" dirty="0">
              <a:solidFill>
                <a:prstClr val="black">
                  <a:tint val="75000"/>
                </a:prstClr>
              </a:solidFill>
              <a:latin typeface="News Gothic MT"/>
            </a:endParaRPr>
          </a:p>
        </p:txBody>
      </p:sp>
      <p:sp>
        <p:nvSpPr>
          <p:cNvPr id="7" name="Right Brace 6"/>
          <p:cNvSpPr/>
          <p:nvPr/>
        </p:nvSpPr>
        <p:spPr>
          <a:xfrm rot="16200000">
            <a:off x="3997026" y="956930"/>
            <a:ext cx="965393" cy="4728813"/>
          </a:xfrm>
          <a:prstGeom prst="rightBrace">
            <a:avLst>
              <a:gd name="adj1" fmla="val 8333"/>
              <a:gd name="adj2" fmla="val 50441"/>
            </a:avLst>
          </a:prstGeom>
          <a:ln w="101600" cap="rnd" cmpd="sng">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buFont typeface="Arial" charset="0"/>
              <a:buChar char="•"/>
            </a:pPr>
            <a:endParaRPr lang="en-US" dirty="0">
              <a:solidFill>
                <a:prstClr val="black"/>
              </a:solidFill>
              <a:latin typeface="News Gothic MT"/>
            </a:endParaRPr>
          </a:p>
        </p:txBody>
      </p:sp>
    </p:spTree>
    <p:extLst>
      <p:ext uri="{BB962C8B-B14F-4D97-AF65-F5344CB8AC3E}">
        <p14:creationId xmlns:p14="http://schemas.microsoft.com/office/powerpoint/2010/main" val="33488108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49275" y="154616"/>
            <a:ext cx="8042276" cy="1336956"/>
          </a:xfrm>
        </p:spPr>
        <p:txBody>
          <a:bodyPr vert="horz" wrap="square" lIns="91440" tIns="45720" rIns="91440" bIns="45720" numCol="1" anchorCtr="0" compatLnSpc="1">
            <a:prstTxWarp prst="textNoShape">
              <a:avLst/>
            </a:prstTxWarp>
            <a:noAutofit/>
          </a:bodyPr>
          <a:lstStyle/>
          <a:p>
            <a:pPr>
              <a:defRPr/>
            </a:pPr>
            <a:r>
              <a:rPr lang="en-US" sz="4000" dirty="0" smtClean="0">
                <a:solidFill>
                  <a:srgbClr val="09213B"/>
                </a:solidFill>
              </a:rPr>
              <a:t/>
            </a:r>
            <a:br>
              <a:rPr lang="en-US" sz="4000" dirty="0" smtClean="0">
                <a:solidFill>
                  <a:srgbClr val="09213B"/>
                </a:solidFill>
              </a:rPr>
            </a:br>
            <a:r>
              <a:rPr lang="en-US" sz="4000" dirty="0" smtClean="0">
                <a:solidFill>
                  <a:schemeClr val="bg2">
                    <a:lumMod val="50000"/>
                  </a:schemeClr>
                </a:solidFill>
              </a:rPr>
              <a:t>Assessments flow from expectations</a:t>
            </a:r>
            <a:endParaRPr lang="en-US" sz="4000" dirty="0">
              <a:solidFill>
                <a:schemeClr val="bg2">
                  <a:lumMod val="50000"/>
                </a:schemeClr>
              </a:solidFill>
            </a:endParaRPr>
          </a:p>
        </p:txBody>
      </p:sp>
      <p:sp>
        <p:nvSpPr>
          <p:cNvPr id="49155" name="Content Placeholder 2"/>
          <p:cNvSpPr>
            <a:spLocks noGrp="1"/>
          </p:cNvSpPr>
          <p:nvPr>
            <p:ph idx="1"/>
          </p:nvPr>
        </p:nvSpPr>
        <p:spPr>
          <a:xfrm>
            <a:off x="549275" y="1788361"/>
            <a:ext cx="8042276" cy="4343400"/>
          </a:xfrm>
        </p:spPr>
        <p:txBody>
          <a:bodyPr/>
          <a:lstStyle/>
          <a:p>
            <a:pPr eaLnBrk="1" hangingPunct="1"/>
            <a:r>
              <a:rPr lang="en-US" dirty="0" smtClean="0">
                <a:ea typeface="ＭＳ Ｐゴシック" pitchFamily="-65" charset="-128"/>
              </a:rPr>
              <a:t>Set expectations at the beginning of the night and refresh them often</a:t>
            </a:r>
          </a:p>
          <a:p>
            <a:pPr lvl="1" eaLnBrk="1" hangingPunct="1"/>
            <a:r>
              <a:rPr lang="en-US" dirty="0" smtClean="0">
                <a:ea typeface="ＭＳ Ｐゴシック" pitchFamily="-65" charset="-128"/>
              </a:rPr>
              <a:t>If the expectations are not known by the learner, the feedback based on the assessment will feel unsubstantiated</a:t>
            </a:r>
          </a:p>
          <a:p>
            <a:pPr eaLnBrk="1" hangingPunct="1"/>
            <a:r>
              <a:rPr lang="en-US" dirty="0" smtClean="0">
                <a:ea typeface="ＭＳ Ｐゴシック" pitchFamily="-65" charset="-128"/>
              </a:rPr>
              <a:t>Assess multiple events</a:t>
            </a:r>
          </a:p>
          <a:p>
            <a:pPr lvl="1" eaLnBrk="1" hangingPunct="1"/>
            <a:r>
              <a:rPr lang="en-US" dirty="0" smtClean="0">
                <a:ea typeface="ＭＳ Ｐゴシック" pitchFamily="-65" charset="-128"/>
              </a:rPr>
              <a:t>Everyone has good and bad moments – recognize patterns</a:t>
            </a:r>
          </a:p>
          <a:p>
            <a:pPr lvl="1" eaLnBrk="1" hangingPunct="1"/>
            <a:r>
              <a:rPr lang="en-US" dirty="0" smtClean="0">
                <a:ea typeface="ＭＳ Ｐゴシック" pitchFamily="-65" charset="-128"/>
              </a:rPr>
              <a:t>Write down notes of what you thought at the time</a:t>
            </a:r>
          </a:p>
          <a:p>
            <a:pPr lvl="1" eaLnBrk="1" hangingPunct="1">
              <a:lnSpc>
                <a:spcPct val="90000"/>
              </a:lnSpc>
              <a:buFont typeface="Arial" charset="0"/>
              <a:buNone/>
            </a:pPr>
            <a:endParaRPr lang="en-US" dirty="0" smtClean="0">
              <a:ea typeface="ＭＳ Ｐゴシック" pitchFamily="-65" charset="-128"/>
            </a:endParaRPr>
          </a:p>
        </p:txBody>
      </p:sp>
      <p:sp>
        <p:nvSpPr>
          <p:cNvPr id="4" name="Footer Placeholder 3"/>
          <p:cNvSpPr>
            <a:spLocks noGrp="1"/>
          </p:cNvSpPr>
          <p:nvPr>
            <p:ph type="ftr" sz="quarter" idx="11"/>
          </p:nvPr>
        </p:nvSpPr>
        <p:spPr/>
        <p:txBody>
          <a:bodyPr/>
          <a:lstStyle/>
          <a:p>
            <a:pPr>
              <a:defRPr/>
            </a:pPr>
            <a:endParaRPr lang="en-US" dirty="0">
              <a:solidFill>
                <a:prstClr val="white"/>
              </a:solidFill>
            </a:endParaRPr>
          </a:p>
        </p:txBody>
      </p:sp>
    </p:spTree>
    <p:extLst>
      <p:ext uri="{BB962C8B-B14F-4D97-AF65-F5344CB8AC3E}">
        <p14:creationId xmlns:p14="http://schemas.microsoft.com/office/powerpoint/2010/main" val="25873301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fontAlgn="auto" hangingPunct="1">
              <a:spcAft>
                <a:spcPts val="0"/>
              </a:spcAft>
              <a:defRPr/>
            </a:pPr>
            <a:r>
              <a:rPr lang="en-US" dirty="0">
                <a:solidFill>
                  <a:schemeClr val="bg2">
                    <a:lumMod val="50000"/>
                  </a:schemeClr>
                </a:solidFill>
                <a:ea typeface="+mj-ea"/>
                <a:cs typeface="+mj-cs"/>
              </a:rPr>
              <a:t>Challenges with assessments</a:t>
            </a:r>
          </a:p>
        </p:txBody>
      </p:sp>
      <p:sp>
        <p:nvSpPr>
          <p:cNvPr id="51203" name="Content Placeholder 2"/>
          <p:cNvSpPr>
            <a:spLocks noGrp="1"/>
          </p:cNvSpPr>
          <p:nvPr>
            <p:ph idx="1"/>
          </p:nvPr>
        </p:nvSpPr>
        <p:spPr/>
        <p:txBody>
          <a:bodyPr/>
          <a:lstStyle/>
          <a:p>
            <a:pPr eaLnBrk="1" hangingPunct="1"/>
            <a:r>
              <a:rPr lang="en-US" dirty="0" smtClean="0">
                <a:ea typeface="ＭＳ Ｐゴシック" pitchFamily="-65" charset="-128"/>
              </a:rPr>
              <a:t>We tend not to distinguish between items- if a learner performs well in one area we tend to assess them well in other areas (halo effect)</a:t>
            </a:r>
          </a:p>
          <a:p>
            <a:pPr eaLnBrk="1" hangingPunct="1"/>
            <a:r>
              <a:rPr lang="en-US" dirty="0" smtClean="0">
                <a:ea typeface="ＭＳ Ｐゴシック" pitchFamily="-65" charset="-128"/>
              </a:rPr>
              <a:t>Personality traits (e.g. extroversion, introversion) may have a positive or negative impact on our assessment</a:t>
            </a:r>
          </a:p>
        </p:txBody>
      </p:sp>
      <p:sp>
        <p:nvSpPr>
          <p:cNvPr id="4" name="Footer Placeholder 3"/>
          <p:cNvSpPr>
            <a:spLocks noGrp="1"/>
          </p:cNvSpPr>
          <p:nvPr>
            <p:ph type="ftr" sz="quarter" idx="11"/>
          </p:nvPr>
        </p:nvSpPr>
        <p:spPr/>
        <p:txBody>
          <a:bodyPr/>
          <a:lstStyle/>
          <a:p>
            <a:pPr>
              <a:defRPr/>
            </a:pPr>
            <a:endParaRPr lang="en-US" dirty="0">
              <a:solidFill>
                <a:prstClr val="white"/>
              </a:solidFill>
            </a:endParaRPr>
          </a:p>
        </p:txBody>
      </p:sp>
      <p:sp>
        <p:nvSpPr>
          <p:cNvPr id="49157" name="Text Box 6"/>
          <p:cNvSpPr txBox="1">
            <a:spLocks noChangeArrowheads="1"/>
          </p:cNvSpPr>
          <p:nvPr/>
        </p:nvSpPr>
        <p:spPr bwMode="auto">
          <a:xfrm>
            <a:off x="304800" y="6135688"/>
            <a:ext cx="8534400" cy="646112"/>
          </a:xfrm>
          <a:prstGeom prst="rect">
            <a:avLst/>
          </a:prstGeom>
          <a:noFill/>
          <a:ln w="9525">
            <a:noFill/>
            <a:miter lim="800000"/>
            <a:headEnd/>
            <a:tailEnd/>
          </a:ln>
        </p:spPr>
        <p:txBody>
          <a:bodyPr>
            <a:spAutoFit/>
          </a:bodyPr>
          <a:lstStyle>
            <a:lvl1pPr>
              <a:defRPr sz="2400">
                <a:solidFill>
                  <a:schemeClr val="tx1"/>
                </a:solidFill>
                <a:latin typeface="Gill Sans MT" pitchFamily="-65" charset="0"/>
                <a:ea typeface="ＭＳ Ｐゴシック" pitchFamily="-65" charset="-128"/>
              </a:defRPr>
            </a:lvl1pPr>
            <a:lvl2pPr marL="37931725" indent="-37474525">
              <a:defRPr sz="2400">
                <a:solidFill>
                  <a:schemeClr val="tx1"/>
                </a:solidFill>
                <a:latin typeface="Gill Sans MT" pitchFamily="-65" charset="0"/>
                <a:ea typeface="ＭＳ Ｐゴシック" pitchFamily="-65" charset="-128"/>
              </a:defRPr>
            </a:lvl2pPr>
            <a:lvl3pPr>
              <a:defRPr sz="2400">
                <a:solidFill>
                  <a:schemeClr val="tx1"/>
                </a:solidFill>
                <a:latin typeface="Gill Sans MT" pitchFamily="-65" charset="0"/>
                <a:ea typeface="ＭＳ Ｐゴシック" pitchFamily="-65" charset="-128"/>
              </a:defRPr>
            </a:lvl3pPr>
            <a:lvl4pPr>
              <a:defRPr sz="2400">
                <a:solidFill>
                  <a:schemeClr val="tx1"/>
                </a:solidFill>
                <a:latin typeface="Gill Sans MT" pitchFamily="-65" charset="0"/>
                <a:ea typeface="ＭＳ Ｐゴシック" pitchFamily="-65" charset="-128"/>
              </a:defRPr>
            </a:lvl4pPr>
            <a:lvl5pPr>
              <a:defRPr sz="2400">
                <a:solidFill>
                  <a:schemeClr val="tx1"/>
                </a:solidFill>
                <a:latin typeface="Gill Sans MT" pitchFamily="-65" charset="0"/>
                <a:ea typeface="ＭＳ Ｐゴシック" pitchFamily="-65" charset="-128"/>
              </a:defRPr>
            </a:lvl5pPr>
            <a:lvl6pPr marL="457200" eaLnBrk="0" fontAlgn="base" hangingPunct="0">
              <a:spcBef>
                <a:spcPct val="0"/>
              </a:spcBef>
              <a:spcAft>
                <a:spcPct val="0"/>
              </a:spcAft>
              <a:defRPr sz="2400">
                <a:solidFill>
                  <a:schemeClr val="tx1"/>
                </a:solidFill>
                <a:latin typeface="Gill Sans MT" pitchFamily="-65" charset="0"/>
                <a:ea typeface="ＭＳ Ｐゴシック" pitchFamily="-65" charset="-128"/>
              </a:defRPr>
            </a:lvl6pPr>
            <a:lvl7pPr marL="914400" eaLnBrk="0" fontAlgn="base" hangingPunct="0">
              <a:spcBef>
                <a:spcPct val="0"/>
              </a:spcBef>
              <a:spcAft>
                <a:spcPct val="0"/>
              </a:spcAft>
              <a:defRPr sz="2400">
                <a:solidFill>
                  <a:schemeClr val="tx1"/>
                </a:solidFill>
                <a:latin typeface="Gill Sans MT" pitchFamily="-65" charset="0"/>
                <a:ea typeface="ＭＳ Ｐゴシック" pitchFamily="-65" charset="-128"/>
              </a:defRPr>
            </a:lvl7pPr>
            <a:lvl8pPr marL="1371600" eaLnBrk="0" fontAlgn="base" hangingPunct="0">
              <a:spcBef>
                <a:spcPct val="0"/>
              </a:spcBef>
              <a:spcAft>
                <a:spcPct val="0"/>
              </a:spcAft>
              <a:defRPr sz="2400">
                <a:solidFill>
                  <a:schemeClr val="tx1"/>
                </a:solidFill>
                <a:latin typeface="Gill Sans MT" pitchFamily="-65" charset="0"/>
                <a:ea typeface="ＭＳ Ｐゴシック" pitchFamily="-65" charset="-128"/>
              </a:defRPr>
            </a:lvl8pPr>
            <a:lvl9pPr marL="1828800" eaLnBrk="0" fontAlgn="base" hangingPunct="0">
              <a:spcBef>
                <a:spcPct val="0"/>
              </a:spcBef>
              <a:spcAft>
                <a:spcPct val="0"/>
              </a:spcAft>
              <a:defRPr sz="2400">
                <a:solidFill>
                  <a:schemeClr val="tx1"/>
                </a:solidFill>
                <a:latin typeface="Gill Sans MT" pitchFamily="-65" charset="0"/>
                <a:ea typeface="ＭＳ Ｐゴシック" pitchFamily="-65" charset="-128"/>
              </a:defRPr>
            </a:lvl9pPr>
          </a:lstStyle>
          <a:p>
            <a:pPr fontAlgn="base">
              <a:spcBef>
                <a:spcPct val="50000"/>
              </a:spcBef>
              <a:spcAft>
                <a:spcPct val="0"/>
              </a:spcAft>
            </a:pPr>
            <a:r>
              <a:rPr lang="en-US" sz="1200" dirty="0">
                <a:solidFill>
                  <a:srgbClr val="09213B"/>
                </a:solidFill>
                <a:latin typeface="Arial" charset="0"/>
              </a:rPr>
              <a:t>Turnbull J., Van Barneveld C. Assessment of clinical performance: in-training assessment. In: Normal GR, van der Vleutem CPM, Newble DI editors. International handbook of research in medical education. Dordrecht, Netherlands:Kluwer Academic Publishers, 2002;793-810</a:t>
            </a:r>
          </a:p>
        </p:txBody>
      </p:sp>
    </p:spTree>
    <p:extLst>
      <p:ext uri="{BB962C8B-B14F-4D97-AF65-F5344CB8AC3E}">
        <p14:creationId xmlns:p14="http://schemas.microsoft.com/office/powerpoint/2010/main" val="2525789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eaLnBrk="1" fontAlgn="auto" hangingPunct="1">
              <a:spcAft>
                <a:spcPts val="0"/>
              </a:spcAft>
              <a:defRPr/>
            </a:pPr>
            <a:r>
              <a:rPr lang="en-US" sz="3600" dirty="0">
                <a:solidFill>
                  <a:schemeClr val="bg2">
                    <a:lumMod val="50000"/>
                  </a:schemeClr>
                </a:solidFill>
                <a:ea typeface="+mj-ea"/>
                <a:cs typeface="+mj-cs"/>
              </a:rPr>
              <a:t>Objectives: At the end of this talk the participant will be able </a:t>
            </a:r>
            <a:r>
              <a:rPr lang="en-US" sz="3600" dirty="0" smtClean="0">
                <a:solidFill>
                  <a:schemeClr val="bg2">
                    <a:lumMod val="50000"/>
                  </a:schemeClr>
                </a:solidFill>
                <a:ea typeface="+mj-ea"/>
                <a:cs typeface="+mj-cs"/>
              </a:rPr>
              <a:t>to: </a:t>
            </a:r>
            <a:endParaRPr lang="en-US" sz="3600" dirty="0">
              <a:solidFill>
                <a:schemeClr val="bg2">
                  <a:lumMod val="50000"/>
                </a:schemeClr>
              </a:solidFill>
              <a:ea typeface="+mj-ea"/>
              <a:cs typeface="+mj-cs"/>
            </a:endParaRPr>
          </a:p>
        </p:txBody>
      </p:sp>
      <p:sp>
        <p:nvSpPr>
          <p:cNvPr id="19459" name="Content Placeholder 2"/>
          <p:cNvSpPr>
            <a:spLocks noGrp="1"/>
          </p:cNvSpPr>
          <p:nvPr>
            <p:ph idx="1"/>
          </p:nvPr>
        </p:nvSpPr>
        <p:spPr/>
        <p:txBody>
          <a:bodyPr>
            <a:normAutofit/>
          </a:bodyPr>
          <a:lstStyle/>
          <a:p>
            <a:r>
              <a:rPr lang="en-US" dirty="0" smtClean="0"/>
              <a:t>Determine </a:t>
            </a:r>
            <a:r>
              <a:rPr lang="en-US" dirty="0"/>
              <a:t>if a learner exhibits a problematic pattern of </a:t>
            </a:r>
            <a:r>
              <a:rPr lang="en-US" dirty="0" smtClean="0"/>
              <a:t>behavior that warrants remediation.</a:t>
            </a:r>
            <a:endParaRPr lang="en-US" dirty="0"/>
          </a:p>
          <a:p>
            <a:r>
              <a:rPr lang="en-US" dirty="0" smtClean="0"/>
              <a:t>Diagnose </a:t>
            </a:r>
            <a:r>
              <a:rPr lang="en-US" dirty="0"/>
              <a:t>the deficit domain: knowledge, skill, or attitude</a:t>
            </a:r>
          </a:p>
          <a:p>
            <a:r>
              <a:rPr lang="en-US" dirty="0" smtClean="0"/>
              <a:t>Jointly </a:t>
            </a:r>
            <a:r>
              <a:rPr lang="en-US" dirty="0"/>
              <a:t>formulate a remediation plan with the learner </a:t>
            </a:r>
          </a:p>
          <a:p>
            <a:r>
              <a:rPr lang="en-US" dirty="0" smtClean="0"/>
              <a:t>Create </a:t>
            </a:r>
            <a:r>
              <a:rPr lang="en-US" dirty="0"/>
              <a:t>a schedule for follow up to assess effectiveness of the remediation plan </a:t>
            </a:r>
          </a:p>
          <a:p>
            <a:pPr marL="0" indent="0" eaLnBrk="1" hangingPunct="1">
              <a:buNone/>
            </a:pPr>
            <a:endParaRPr lang="en-US" dirty="0" smtClean="0">
              <a:ea typeface="ＭＳ Ｐゴシック" pitchFamily="-65" charset="-128"/>
            </a:endParaRPr>
          </a:p>
        </p:txBody>
      </p:sp>
    </p:spTree>
    <p:extLst>
      <p:ext uri="{BB962C8B-B14F-4D97-AF65-F5344CB8AC3E}">
        <p14:creationId xmlns:p14="http://schemas.microsoft.com/office/powerpoint/2010/main" val="19306477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p:cNvSpPr>
          <p:nvPr>
            <p:ph type="ctrTitle"/>
          </p:nvPr>
        </p:nvSpPr>
        <p:spPr/>
        <p:txBody>
          <a:bodyPr/>
          <a:lstStyle/>
          <a:p>
            <a:pPr fontAlgn="auto">
              <a:spcAft>
                <a:spcPts val="0"/>
              </a:spcAft>
              <a:defRPr/>
            </a:pPr>
            <a:r>
              <a:rPr lang="en-US" dirty="0" smtClean="0">
                <a:solidFill>
                  <a:schemeClr val="bg2">
                    <a:lumMod val="50000"/>
                  </a:schemeClr>
                </a:solidFill>
              </a:rPr>
              <a:t>Feedback</a:t>
            </a:r>
            <a:endParaRPr lang="en-US" dirty="0">
              <a:solidFill>
                <a:schemeClr val="bg2">
                  <a:lumMod val="50000"/>
                </a:schemeClr>
              </a:solidFill>
            </a:endParaRPr>
          </a:p>
        </p:txBody>
      </p:sp>
      <p:sp>
        <p:nvSpPr>
          <p:cNvPr id="71682" name="Rectangle 5"/>
          <p:cNvSpPr>
            <a:spLocks noGrp="1"/>
          </p:cNvSpPr>
          <p:nvPr>
            <p:ph type="subTitle" idx="1"/>
          </p:nvPr>
        </p:nvSpPr>
        <p:spPr/>
        <p:txBody>
          <a:bodyPr/>
          <a:lstStyle/>
          <a:p>
            <a:pPr marL="26988"/>
            <a:endParaRPr lang="en-US" dirty="0" smtClean="0">
              <a:solidFill>
                <a:schemeClr val="tx1"/>
              </a:solidFill>
            </a:endParaRPr>
          </a:p>
        </p:txBody>
      </p:sp>
    </p:spTree>
    <p:extLst>
      <p:ext uri="{BB962C8B-B14F-4D97-AF65-F5344CB8AC3E}">
        <p14:creationId xmlns:p14="http://schemas.microsoft.com/office/powerpoint/2010/main" val="9030333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fontAlgn="auto">
              <a:spcAft>
                <a:spcPts val="0"/>
              </a:spcAft>
              <a:defRPr/>
            </a:pPr>
            <a:r>
              <a:rPr lang="en-US" sz="4000" dirty="0" smtClean="0"/>
              <a:t>What Is Feedback?</a:t>
            </a:r>
            <a:endParaRPr lang="en-US" sz="4000" dirty="0"/>
          </a:p>
        </p:txBody>
      </p:sp>
      <p:sp>
        <p:nvSpPr>
          <p:cNvPr id="6" name="Content Placeholder 2"/>
          <p:cNvSpPr>
            <a:spLocks noGrp="1"/>
          </p:cNvSpPr>
          <p:nvPr>
            <p:ph idx="1"/>
          </p:nvPr>
        </p:nvSpPr>
        <p:spPr/>
        <p:txBody>
          <a:bodyPr>
            <a:normAutofit fontScale="92500" lnSpcReduction="10000"/>
          </a:bodyPr>
          <a:lstStyle/>
          <a:p>
            <a:pPr>
              <a:lnSpc>
                <a:spcPct val="120000"/>
              </a:lnSpc>
            </a:pPr>
            <a:r>
              <a:rPr lang="en-US" sz="2700" dirty="0"/>
              <a:t>Feedback is the constructive and objective appraisal of performance given to improve skill</a:t>
            </a:r>
          </a:p>
          <a:p>
            <a:pPr lvl="1">
              <a:lnSpc>
                <a:spcPct val="120000"/>
              </a:lnSpc>
            </a:pPr>
            <a:r>
              <a:rPr lang="en-US" sz="2300" dirty="0"/>
              <a:t>Formative feedback:</a:t>
            </a:r>
          </a:p>
          <a:p>
            <a:pPr lvl="2">
              <a:lnSpc>
                <a:spcPct val="120000"/>
              </a:lnSpc>
            </a:pPr>
            <a:r>
              <a:rPr lang="en-US" sz="1900" dirty="0"/>
              <a:t>An appraisal of the skills demonstrated in the here and now</a:t>
            </a:r>
          </a:p>
          <a:p>
            <a:pPr lvl="3">
              <a:lnSpc>
                <a:spcPct val="120000"/>
              </a:lnSpc>
            </a:pPr>
            <a:r>
              <a:rPr lang="en-US" sz="1500" dirty="0"/>
              <a:t>Purpose: Improving specific skills</a:t>
            </a:r>
          </a:p>
          <a:p>
            <a:pPr lvl="3">
              <a:lnSpc>
                <a:spcPct val="120000"/>
              </a:lnSpc>
            </a:pPr>
            <a:r>
              <a:rPr lang="en-US" sz="1500" dirty="0"/>
              <a:t>Feedback should be specific, objective, and direct</a:t>
            </a:r>
          </a:p>
          <a:p>
            <a:pPr lvl="1">
              <a:lnSpc>
                <a:spcPct val="120000"/>
              </a:lnSpc>
            </a:pPr>
            <a:r>
              <a:rPr lang="en-US" sz="2300" dirty="0"/>
              <a:t>Summative feedback:</a:t>
            </a:r>
          </a:p>
          <a:p>
            <a:pPr lvl="2">
              <a:lnSpc>
                <a:spcPct val="120000"/>
              </a:lnSpc>
            </a:pPr>
            <a:r>
              <a:rPr lang="en-US" sz="1900" dirty="0"/>
              <a:t>A general appraisal of overarching skills and abilities</a:t>
            </a:r>
          </a:p>
          <a:p>
            <a:pPr lvl="3">
              <a:lnSpc>
                <a:spcPct val="120000"/>
              </a:lnSpc>
            </a:pPr>
            <a:r>
              <a:rPr lang="en-US" sz="1500" dirty="0"/>
              <a:t>Purpose: Assessing competency, document achievement</a:t>
            </a:r>
          </a:p>
          <a:p>
            <a:pPr lvl="3">
              <a:lnSpc>
                <a:spcPct val="120000"/>
              </a:lnSpc>
            </a:pPr>
            <a:r>
              <a:rPr lang="en-US" sz="1500" dirty="0"/>
              <a:t>Feedback is more general, but should have specific situations and occurrences which support both positive assessments and areas for suggested improvement</a:t>
            </a:r>
          </a:p>
          <a:p>
            <a:pPr marL="640080" lvl="1" indent="-237744" fontAlgn="auto">
              <a:spcAft>
                <a:spcPts val="0"/>
              </a:spcAft>
              <a:buFont typeface="Arial" charset="0"/>
              <a:buNone/>
              <a:defRPr/>
            </a:pPr>
            <a:endParaRPr lang="en-US" sz="2400" dirty="0"/>
          </a:p>
        </p:txBody>
      </p:sp>
      <p:sp>
        <p:nvSpPr>
          <p:cNvPr id="7" name="Text Box 43"/>
          <p:cNvSpPr txBox="1">
            <a:spLocks noChangeArrowheads="1"/>
          </p:cNvSpPr>
          <p:nvPr/>
        </p:nvSpPr>
        <p:spPr bwMode="auto">
          <a:xfrm>
            <a:off x="457200" y="6248400"/>
            <a:ext cx="7086600" cy="461963"/>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buClr>
                <a:srgbClr val="3891A7"/>
              </a:buClr>
              <a:buFont typeface="Arial" charset="0"/>
              <a:buChar char="•"/>
            </a:pPr>
            <a:r>
              <a:rPr lang="en-US" sz="1200">
                <a:solidFill>
                  <a:srgbClr val="000000"/>
                </a:solidFill>
                <a:latin typeface="Gill Sans MT" pitchFamily="34" charset="0"/>
                <a:ea typeface="ＭＳ Ｐゴシック"/>
                <a:cs typeface="ＭＳ Ｐゴシック"/>
              </a:rPr>
              <a:t>Bienstock, J. et. al. To the point: medical education reviews – providing feedback. American Journal of Obstetrics &amp; Gynecology 2007;508-513.</a:t>
            </a:r>
          </a:p>
        </p:txBody>
      </p:sp>
    </p:spTree>
    <p:extLst>
      <p:ext uri="{BB962C8B-B14F-4D97-AF65-F5344CB8AC3E}">
        <p14:creationId xmlns:p14="http://schemas.microsoft.com/office/powerpoint/2010/main" val="16668777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49275" y="-49224"/>
            <a:ext cx="8042276" cy="1336956"/>
          </a:xfrm>
        </p:spPr>
        <p:txBody>
          <a:bodyPr vert="horz" wrap="square" lIns="91440" tIns="45720" rIns="91440" bIns="45720" numCol="1" anchorCtr="0" compatLnSpc="1">
            <a:prstTxWarp prst="textNoShape">
              <a:avLst/>
            </a:prstTxWarp>
          </a:bodyPr>
          <a:lstStyle/>
          <a:p>
            <a:pPr eaLnBrk="1" hangingPunct="1">
              <a:defRPr/>
            </a:pPr>
            <a:r>
              <a:rPr lang="en-US" sz="3600" dirty="0" smtClean="0">
                <a:solidFill>
                  <a:schemeClr val="bg2">
                    <a:lumMod val="50000"/>
                  </a:schemeClr>
                </a:solidFill>
              </a:rPr>
              <a:t>Feedback flows from assessment</a:t>
            </a:r>
            <a:endParaRPr lang="en-US" sz="3600" dirty="0">
              <a:solidFill>
                <a:schemeClr val="bg2">
                  <a:lumMod val="50000"/>
                </a:schemeClr>
              </a:solidFill>
            </a:endParaRPr>
          </a:p>
        </p:txBody>
      </p:sp>
      <p:graphicFrame>
        <p:nvGraphicFramePr>
          <p:cNvPr id="5" name="Diagram 4"/>
          <p:cNvGraphicFramePr/>
          <p:nvPr>
            <p:extLst>
              <p:ext uri="{D42A27DB-BD31-4B8C-83A1-F6EECF244321}">
                <p14:modId xmlns:p14="http://schemas.microsoft.com/office/powerpoint/2010/main" val="278381440"/>
              </p:ext>
            </p:extLst>
          </p:nvPr>
        </p:nvGraphicFramePr>
        <p:xfrm>
          <a:off x="457200" y="1621016"/>
          <a:ext cx="8153400"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9405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fontAlgn="auto">
              <a:spcAft>
                <a:spcPts val="0"/>
              </a:spcAft>
              <a:defRPr/>
            </a:pPr>
            <a:r>
              <a:rPr lang="en-US" sz="4000" dirty="0" smtClean="0">
                <a:solidFill>
                  <a:srgbClr val="2C7C9F"/>
                </a:solidFill>
              </a:rPr>
              <a:t>Why Is Feedback Important?</a:t>
            </a:r>
            <a:endParaRPr lang="en-US" sz="4000" dirty="0">
              <a:solidFill>
                <a:srgbClr val="2C7C9F"/>
              </a:solidFill>
            </a:endParaRPr>
          </a:p>
        </p:txBody>
      </p:sp>
      <p:sp>
        <p:nvSpPr>
          <p:cNvPr id="6" name="Content Placeholder 2"/>
          <p:cNvSpPr>
            <a:spLocks noGrp="1"/>
          </p:cNvSpPr>
          <p:nvPr>
            <p:ph idx="1"/>
          </p:nvPr>
        </p:nvSpPr>
        <p:spPr/>
        <p:txBody>
          <a:bodyPr>
            <a:normAutofit/>
          </a:bodyPr>
          <a:lstStyle/>
          <a:p>
            <a:pPr marL="365760" indent="-283464" fontAlgn="auto">
              <a:spcAft>
                <a:spcPts val="0"/>
              </a:spcAft>
              <a:buFont typeface="Wingdings 2"/>
              <a:buChar char=""/>
              <a:defRPr/>
            </a:pPr>
            <a:r>
              <a:rPr lang="en-US" dirty="0" smtClean="0"/>
              <a:t>Feedback is essential to accurate self appraisal of skills and improvement on skills</a:t>
            </a:r>
          </a:p>
          <a:p>
            <a:pPr marL="640080" lvl="1" indent="-237744" fontAlgn="auto">
              <a:spcAft>
                <a:spcPts val="0"/>
              </a:spcAft>
              <a:buFont typeface="Verdana"/>
              <a:buChar char="◦"/>
              <a:defRPr/>
            </a:pPr>
            <a:r>
              <a:rPr lang="en-US" dirty="0" smtClean="0"/>
              <a:t>Without feedback, alternative feedback is created by the learner and other assessments are overvalued</a:t>
            </a:r>
          </a:p>
          <a:p>
            <a:pPr marL="886968" lvl="2" fontAlgn="auto">
              <a:spcAft>
                <a:spcPts val="0"/>
              </a:spcAft>
              <a:buFont typeface="Wingdings 2"/>
              <a:buChar char=""/>
              <a:defRPr/>
            </a:pPr>
            <a:r>
              <a:rPr lang="en-US" dirty="0" smtClean="0"/>
              <a:t>Memory is valued over clinical skill</a:t>
            </a:r>
          </a:p>
          <a:p>
            <a:pPr marL="640080" lvl="1" indent="-237744" fontAlgn="auto">
              <a:spcAft>
                <a:spcPts val="0"/>
              </a:spcAft>
              <a:buFont typeface="Verdana"/>
              <a:buChar char="◦"/>
              <a:defRPr/>
            </a:pPr>
            <a:r>
              <a:rPr lang="en-US" dirty="0" smtClean="0"/>
              <a:t>Physicians significantly overvalue their current skill level and give poor self assessments</a:t>
            </a:r>
          </a:p>
          <a:p>
            <a:pPr marL="640080" lvl="1" indent="-237744" fontAlgn="auto">
              <a:spcAft>
                <a:spcPts val="0"/>
              </a:spcAft>
              <a:buFont typeface="Verdana"/>
              <a:buChar char="◦"/>
              <a:defRPr/>
            </a:pPr>
            <a:endParaRPr lang="en-US" dirty="0" smtClean="0"/>
          </a:p>
          <a:p>
            <a:pPr marL="365760" indent="-283464" fontAlgn="auto">
              <a:spcAft>
                <a:spcPts val="0"/>
              </a:spcAft>
              <a:buFont typeface="Wingdings 2"/>
              <a:buChar char=""/>
              <a:defRPr/>
            </a:pPr>
            <a:r>
              <a:rPr lang="en-US" b="1" dirty="0" smtClean="0"/>
              <a:t>Without feedback, no one gets any better</a:t>
            </a:r>
          </a:p>
          <a:p>
            <a:pPr marL="640080" lvl="1" indent="-237744" fontAlgn="auto">
              <a:spcAft>
                <a:spcPts val="0"/>
              </a:spcAft>
              <a:buFont typeface="Arial" charset="0"/>
              <a:buNone/>
              <a:defRPr/>
            </a:pPr>
            <a:endParaRPr lang="en-US" sz="2400" dirty="0"/>
          </a:p>
        </p:txBody>
      </p:sp>
      <p:sp>
        <p:nvSpPr>
          <p:cNvPr id="4" name="Footer Placeholder 3"/>
          <p:cNvSpPr>
            <a:spLocks noGrp="1"/>
          </p:cNvSpPr>
          <p:nvPr>
            <p:ph type="ftr" sz="quarter" idx="11"/>
          </p:nvPr>
        </p:nvSpPr>
        <p:spPr/>
        <p:txBody>
          <a:bodyPr/>
          <a:lstStyle/>
          <a:p>
            <a:pPr>
              <a:defRPr/>
            </a:pPr>
            <a:endParaRPr lang="en-US">
              <a:solidFill>
                <a:schemeClr val="bg2">
                  <a:shade val="50000"/>
                  <a:satMod val="200000"/>
                </a:schemeClr>
              </a:solidFill>
            </a:endParaRPr>
          </a:p>
        </p:txBody>
      </p:sp>
      <p:sp>
        <p:nvSpPr>
          <p:cNvPr id="73731" name="Text Box 43"/>
          <p:cNvSpPr txBox="1">
            <a:spLocks noChangeArrowheads="1"/>
          </p:cNvSpPr>
          <p:nvPr/>
        </p:nvSpPr>
        <p:spPr bwMode="auto">
          <a:xfrm>
            <a:off x="457200" y="6248400"/>
            <a:ext cx="7086600" cy="276225"/>
          </a:xfrm>
          <a:prstGeom prst="rect">
            <a:avLst/>
          </a:prstGeom>
          <a:noFill/>
          <a:ln w="9525">
            <a:noFill/>
            <a:miter lim="800000"/>
            <a:headEnd/>
            <a:tailEnd/>
          </a:ln>
        </p:spPr>
        <p:txBody>
          <a:bodyPr>
            <a:spAutoFit/>
          </a:bodyPr>
          <a:lstStyle/>
          <a:p>
            <a:pPr defTabSz="914400" eaLnBrk="0" hangingPunct="0">
              <a:spcBef>
                <a:spcPct val="50000"/>
              </a:spcBef>
              <a:buClr>
                <a:srgbClr val="3891A7"/>
              </a:buClr>
            </a:pPr>
            <a:r>
              <a:rPr lang="en-US" sz="1200">
                <a:solidFill>
                  <a:srgbClr val="000000"/>
                </a:solidFill>
                <a:ea typeface="ＭＳ Ｐゴシック"/>
                <a:cs typeface="ＭＳ Ｐゴシック"/>
              </a:rPr>
              <a:t>Bing-You, R., Trowbridge, R. Why Medical Educators May Be Failing at Feedback. JAMA 2009;302:12:1330-1331.</a:t>
            </a:r>
          </a:p>
        </p:txBody>
      </p:sp>
    </p:spTree>
    <p:extLst>
      <p:ext uri="{BB962C8B-B14F-4D97-AF65-F5344CB8AC3E}">
        <p14:creationId xmlns:p14="http://schemas.microsoft.com/office/powerpoint/2010/main" val="211067733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fontAlgn="auto">
              <a:spcAft>
                <a:spcPts val="0"/>
              </a:spcAft>
              <a:defRPr/>
            </a:pPr>
            <a:r>
              <a:rPr lang="en-US" dirty="0">
                <a:solidFill>
                  <a:srgbClr val="2C7C9F"/>
                </a:solidFill>
              </a:rPr>
              <a:t>Giving Feedback</a:t>
            </a:r>
          </a:p>
        </p:txBody>
      </p:sp>
      <p:sp>
        <p:nvSpPr>
          <p:cNvPr id="55299" name="Content Placeholder 2"/>
          <p:cNvSpPr>
            <a:spLocks noGrp="1"/>
          </p:cNvSpPr>
          <p:nvPr>
            <p:ph idx="1"/>
          </p:nvPr>
        </p:nvSpPr>
        <p:spPr/>
        <p:txBody>
          <a:bodyPr>
            <a:normAutofit fontScale="62500" lnSpcReduction="20000"/>
          </a:bodyPr>
          <a:lstStyle/>
          <a:p>
            <a:pPr marL="365760" indent="-283464" fontAlgn="auto">
              <a:lnSpc>
                <a:spcPct val="120000"/>
              </a:lnSpc>
              <a:spcAft>
                <a:spcPts val="0"/>
              </a:spcAft>
              <a:buFont typeface="Wingdings 2"/>
              <a:buChar char=""/>
              <a:defRPr/>
            </a:pPr>
            <a:r>
              <a:rPr lang="en-US" sz="3429" dirty="0" smtClean="0"/>
              <a:t>Ask for self assessment</a:t>
            </a:r>
          </a:p>
          <a:p>
            <a:pPr marL="640080" lvl="1" indent="-237744" fontAlgn="auto">
              <a:lnSpc>
                <a:spcPct val="120000"/>
              </a:lnSpc>
              <a:spcAft>
                <a:spcPts val="0"/>
              </a:spcAft>
              <a:buFont typeface="Verdana"/>
              <a:buChar char="◦"/>
              <a:defRPr/>
            </a:pPr>
            <a:r>
              <a:rPr lang="en-US" sz="2600" dirty="0" smtClean="0"/>
              <a:t>Ask </a:t>
            </a:r>
            <a:r>
              <a:rPr lang="en-US" sz="2600" dirty="0"/>
              <a:t>the learner what went </a:t>
            </a:r>
            <a:r>
              <a:rPr lang="en-US" sz="2600" dirty="0" smtClean="0"/>
              <a:t>well</a:t>
            </a:r>
          </a:p>
          <a:p>
            <a:pPr marL="640080" lvl="1" indent="-237744" fontAlgn="auto">
              <a:lnSpc>
                <a:spcPct val="120000"/>
              </a:lnSpc>
              <a:spcAft>
                <a:spcPts val="0"/>
              </a:spcAft>
              <a:buFont typeface="Verdana"/>
              <a:buChar char="◦"/>
              <a:defRPr/>
            </a:pPr>
            <a:r>
              <a:rPr lang="en-US" sz="2600" dirty="0"/>
              <a:t>Ask the learner what could be </a:t>
            </a:r>
            <a:r>
              <a:rPr lang="en-US" sz="2600" dirty="0" smtClean="0"/>
              <a:t>improved</a:t>
            </a:r>
          </a:p>
          <a:p>
            <a:pPr marL="365760" indent="-283464" fontAlgn="auto">
              <a:lnSpc>
                <a:spcPct val="120000"/>
              </a:lnSpc>
              <a:spcAft>
                <a:spcPts val="0"/>
              </a:spcAft>
              <a:buFont typeface="Wingdings 2"/>
              <a:buChar char=""/>
              <a:defRPr/>
            </a:pPr>
            <a:r>
              <a:rPr lang="en-US" sz="3429" dirty="0" smtClean="0"/>
              <a:t>Give your assessment</a:t>
            </a:r>
          </a:p>
          <a:p>
            <a:pPr marL="640080" lvl="1" indent="-237744" fontAlgn="auto">
              <a:lnSpc>
                <a:spcPct val="120000"/>
              </a:lnSpc>
              <a:spcAft>
                <a:spcPts val="0"/>
              </a:spcAft>
              <a:buFont typeface="Verdana"/>
              <a:buChar char="◦"/>
              <a:defRPr/>
            </a:pPr>
            <a:r>
              <a:rPr lang="en-US" sz="2600" dirty="0" smtClean="0"/>
              <a:t>Describe what you noticed that went well</a:t>
            </a:r>
          </a:p>
          <a:p>
            <a:pPr marL="886968" lvl="2" fontAlgn="auto">
              <a:lnSpc>
                <a:spcPct val="120000"/>
              </a:lnSpc>
              <a:spcAft>
                <a:spcPts val="0"/>
              </a:spcAft>
              <a:buFont typeface="Wingdings 2"/>
              <a:buChar char=""/>
              <a:defRPr/>
            </a:pPr>
            <a:r>
              <a:rPr lang="en-US" sz="1800" dirty="0" smtClean="0"/>
              <a:t>Reinforcing positives is just as important as identifying areas for improvement</a:t>
            </a:r>
          </a:p>
          <a:p>
            <a:pPr marL="640080" lvl="1" indent="-237744" fontAlgn="auto">
              <a:lnSpc>
                <a:spcPct val="120000"/>
              </a:lnSpc>
              <a:spcAft>
                <a:spcPts val="0"/>
              </a:spcAft>
              <a:buFont typeface="Verdana"/>
              <a:buChar char="◦"/>
              <a:defRPr/>
            </a:pPr>
            <a:r>
              <a:rPr lang="en-US" sz="2600" dirty="0" smtClean="0"/>
              <a:t>Describe </a:t>
            </a:r>
            <a:r>
              <a:rPr lang="en-US" sz="2600" dirty="0"/>
              <a:t>things you think could be </a:t>
            </a:r>
            <a:r>
              <a:rPr lang="en-US" sz="2600" dirty="0" smtClean="0"/>
              <a:t>improved</a:t>
            </a:r>
          </a:p>
          <a:p>
            <a:pPr marL="886968" lvl="2" fontAlgn="auto">
              <a:lnSpc>
                <a:spcPct val="120000"/>
              </a:lnSpc>
              <a:spcAft>
                <a:spcPts val="0"/>
              </a:spcAft>
              <a:buFont typeface="Wingdings 2"/>
              <a:buChar char=""/>
              <a:defRPr/>
            </a:pPr>
            <a:r>
              <a:rPr lang="en-US" sz="2200" dirty="0" smtClean="0"/>
              <a:t>Couch this in the experience of the learner to demonstrate the value to the learner</a:t>
            </a:r>
          </a:p>
          <a:p>
            <a:pPr marL="640080" lvl="1" indent="-237744" fontAlgn="auto">
              <a:lnSpc>
                <a:spcPct val="120000"/>
              </a:lnSpc>
              <a:spcAft>
                <a:spcPts val="0"/>
              </a:spcAft>
              <a:buFont typeface="Verdana"/>
              <a:buChar char="◦"/>
              <a:defRPr/>
            </a:pPr>
            <a:r>
              <a:rPr lang="en-US" sz="2600" dirty="0" smtClean="0"/>
              <a:t>Make sure to allow the learner to comment on the feedback</a:t>
            </a:r>
          </a:p>
          <a:p>
            <a:pPr marL="886968" lvl="2" fontAlgn="auto">
              <a:lnSpc>
                <a:spcPct val="120000"/>
              </a:lnSpc>
              <a:spcAft>
                <a:spcPts val="0"/>
              </a:spcAft>
              <a:buFont typeface="Wingdings 2"/>
              <a:buChar char=""/>
              <a:defRPr/>
            </a:pPr>
            <a:r>
              <a:rPr lang="en-US" sz="2200" dirty="0"/>
              <a:t>If the learner does not buy into the feedback </a:t>
            </a:r>
            <a:r>
              <a:rPr lang="en-US" sz="2200" dirty="0" smtClean="0"/>
              <a:t>provided, </a:t>
            </a:r>
            <a:r>
              <a:rPr lang="en-US" sz="2200" dirty="0"/>
              <a:t>they will not hear what you have said and</a:t>
            </a:r>
            <a:r>
              <a:rPr lang="en-US" sz="2200" dirty="0" smtClean="0"/>
              <a:t> are less likely to apply </a:t>
            </a:r>
            <a:r>
              <a:rPr lang="en-US" sz="2200" dirty="0"/>
              <a:t>the </a:t>
            </a:r>
            <a:r>
              <a:rPr lang="en-US" sz="2200" dirty="0" smtClean="0"/>
              <a:t>information</a:t>
            </a:r>
          </a:p>
          <a:p>
            <a:pPr marL="365760" indent="-283464" fontAlgn="auto">
              <a:lnSpc>
                <a:spcPct val="120000"/>
              </a:lnSpc>
              <a:spcAft>
                <a:spcPts val="0"/>
              </a:spcAft>
              <a:buFont typeface="Wingdings 2"/>
              <a:buChar char=""/>
              <a:defRPr/>
            </a:pPr>
            <a:r>
              <a:rPr lang="en-US" sz="3429" dirty="0" smtClean="0"/>
              <a:t>Make an action plan</a:t>
            </a:r>
          </a:p>
          <a:p>
            <a:pPr marL="365760" indent="-283464" fontAlgn="auto">
              <a:lnSpc>
                <a:spcPct val="120000"/>
              </a:lnSpc>
              <a:spcAft>
                <a:spcPts val="0"/>
              </a:spcAft>
              <a:buFont typeface="Wingdings 2"/>
              <a:buChar char=""/>
              <a:defRPr/>
            </a:pPr>
            <a:endParaRPr lang="en-US" sz="3000" dirty="0"/>
          </a:p>
          <a:p>
            <a:pPr marL="365760" indent="-283464" fontAlgn="auto">
              <a:lnSpc>
                <a:spcPct val="120000"/>
              </a:lnSpc>
              <a:spcAft>
                <a:spcPts val="0"/>
              </a:spcAft>
              <a:buFont typeface="Arial" charset="0"/>
              <a:buNone/>
              <a:defRPr/>
            </a:pPr>
            <a:endParaRPr lang="en-US" sz="3000" dirty="0"/>
          </a:p>
          <a:p>
            <a:pPr marL="365760" indent="-283464" fontAlgn="auto">
              <a:lnSpc>
                <a:spcPct val="120000"/>
              </a:lnSpc>
              <a:spcAft>
                <a:spcPts val="0"/>
              </a:spcAft>
              <a:buFont typeface="Arial" charset="0"/>
              <a:buNone/>
              <a:defRPr/>
            </a:pPr>
            <a:endParaRPr lang="en-US" sz="3000" dirty="0"/>
          </a:p>
        </p:txBody>
      </p:sp>
      <p:sp>
        <p:nvSpPr>
          <p:cNvPr id="4" name="Footer Placeholder 3"/>
          <p:cNvSpPr>
            <a:spLocks noGrp="1"/>
          </p:cNvSpPr>
          <p:nvPr>
            <p:ph type="ftr" sz="quarter" idx="11"/>
          </p:nvPr>
        </p:nvSpPr>
        <p:spPr/>
        <p:txBody>
          <a:bodyPr/>
          <a:lstStyle/>
          <a:p>
            <a:pPr>
              <a:defRPr/>
            </a:pPr>
            <a:endParaRPr lang="en-US">
              <a:solidFill>
                <a:schemeClr val="bg2">
                  <a:shade val="50000"/>
                  <a:satMod val="200000"/>
                </a:schemeClr>
              </a:solidFill>
            </a:endParaRPr>
          </a:p>
        </p:txBody>
      </p:sp>
      <p:sp>
        <p:nvSpPr>
          <p:cNvPr id="75780" name="Text Box 43"/>
          <p:cNvSpPr txBox="1">
            <a:spLocks noChangeArrowheads="1"/>
          </p:cNvSpPr>
          <p:nvPr/>
        </p:nvSpPr>
        <p:spPr bwMode="auto">
          <a:xfrm>
            <a:off x="457200" y="6248400"/>
            <a:ext cx="7086600" cy="461963"/>
          </a:xfrm>
          <a:prstGeom prst="rect">
            <a:avLst/>
          </a:prstGeom>
          <a:noFill/>
          <a:ln w="9525">
            <a:noFill/>
            <a:miter lim="800000"/>
            <a:headEnd/>
            <a:tailEnd/>
          </a:ln>
        </p:spPr>
        <p:txBody>
          <a:bodyPr>
            <a:spAutoFit/>
          </a:bodyPr>
          <a:lstStyle/>
          <a:p>
            <a:pPr defTabSz="914400" eaLnBrk="0" hangingPunct="0">
              <a:spcBef>
                <a:spcPct val="50000"/>
              </a:spcBef>
              <a:buClr>
                <a:srgbClr val="3891A7"/>
              </a:buClr>
            </a:pPr>
            <a:r>
              <a:rPr lang="en-US" sz="1200">
                <a:solidFill>
                  <a:srgbClr val="000000"/>
                </a:solidFill>
                <a:ea typeface="ＭＳ Ｐゴシック"/>
                <a:cs typeface="ＭＳ Ｐゴシック"/>
              </a:rPr>
              <a:t>Bienstock, J. et. al. To the point: medical education reviews – providing feedback. American Journal of Obstetrics &amp; Gynecology 2007;508-513.</a:t>
            </a:r>
          </a:p>
        </p:txBody>
      </p:sp>
    </p:spTree>
    <p:extLst>
      <p:ext uri="{BB962C8B-B14F-4D97-AF65-F5344CB8AC3E}">
        <p14:creationId xmlns:p14="http://schemas.microsoft.com/office/powerpoint/2010/main" val="67433838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fontAlgn="auto">
              <a:spcAft>
                <a:spcPts val="0"/>
              </a:spcAft>
              <a:defRPr/>
            </a:pPr>
            <a:r>
              <a:rPr lang="en-US" dirty="0">
                <a:solidFill>
                  <a:schemeClr val="bg2">
                    <a:lumMod val="50000"/>
                  </a:schemeClr>
                </a:solidFill>
              </a:rPr>
              <a:t>Giving feedback</a:t>
            </a:r>
          </a:p>
        </p:txBody>
      </p:sp>
      <p:sp>
        <p:nvSpPr>
          <p:cNvPr id="77826" name="Content Placeholder 2"/>
          <p:cNvSpPr>
            <a:spLocks noGrp="1"/>
          </p:cNvSpPr>
          <p:nvPr>
            <p:ph idx="1"/>
          </p:nvPr>
        </p:nvSpPr>
        <p:spPr/>
        <p:txBody>
          <a:bodyPr>
            <a:normAutofit fontScale="62500" lnSpcReduction="20000"/>
          </a:bodyPr>
          <a:lstStyle/>
          <a:p>
            <a:r>
              <a:rPr lang="en-US" sz="3000" dirty="0" smtClean="0"/>
              <a:t>Be fair </a:t>
            </a:r>
          </a:p>
          <a:p>
            <a:r>
              <a:rPr lang="en-US" sz="3000" dirty="0" smtClean="0"/>
              <a:t>Be specific</a:t>
            </a:r>
          </a:p>
          <a:p>
            <a:r>
              <a:rPr lang="en-US" sz="3000" dirty="0" smtClean="0"/>
              <a:t>Be consistent</a:t>
            </a:r>
          </a:p>
          <a:p>
            <a:r>
              <a:rPr lang="en-US" sz="3000" dirty="0" smtClean="0"/>
              <a:t>Be constructive</a:t>
            </a:r>
          </a:p>
          <a:p>
            <a:r>
              <a:rPr lang="en-US" sz="3000" dirty="0" smtClean="0"/>
              <a:t>Be timely</a:t>
            </a:r>
          </a:p>
          <a:p>
            <a:r>
              <a:rPr lang="en-US" sz="3000" dirty="0" smtClean="0"/>
              <a:t>Be flexible</a:t>
            </a:r>
          </a:p>
          <a:p>
            <a:r>
              <a:rPr lang="en-US" sz="3000" dirty="0" smtClean="0"/>
              <a:t>Be open</a:t>
            </a:r>
          </a:p>
          <a:p>
            <a:r>
              <a:rPr lang="en-US" sz="3000" dirty="0" smtClean="0"/>
              <a:t>Be collaborative</a:t>
            </a:r>
          </a:p>
          <a:p>
            <a:r>
              <a:rPr lang="en-US" sz="3000" dirty="0" smtClean="0"/>
              <a:t>Do it in an appropriate setting</a:t>
            </a:r>
          </a:p>
        </p:txBody>
      </p:sp>
      <p:sp>
        <p:nvSpPr>
          <p:cNvPr id="4" name="Footer Placeholder 3"/>
          <p:cNvSpPr>
            <a:spLocks noGrp="1"/>
          </p:cNvSpPr>
          <p:nvPr>
            <p:ph type="ftr" sz="quarter" idx="11"/>
          </p:nvPr>
        </p:nvSpPr>
        <p:spPr/>
        <p:txBody>
          <a:bodyPr/>
          <a:lstStyle/>
          <a:p>
            <a:pPr>
              <a:defRPr/>
            </a:pPr>
            <a:endParaRPr lang="en-US" dirty="0">
              <a:solidFill>
                <a:srgbClr val="D5EDF4">
                  <a:shade val="50000"/>
                  <a:satMod val="200000"/>
                </a:srgbClr>
              </a:solidFill>
            </a:endParaRPr>
          </a:p>
        </p:txBody>
      </p:sp>
      <p:sp>
        <p:nvSpPr>
          <p:cNvPr id="52229" name="Text Box 6"/>
          <p:cNvSpPr txBox="1">
            <a:spLocks noChangeArrowheads="1"/>
          </p:cNvSpPr>
          <p:nvPr/>
        </p:nvSpPr>
        <p:spPr bwMode="auto">
          <a:xfrm>
            <a:off x="609600" y="6096000"/>
            <a:ext cx="7848600" cy="457200"/>
          </a:xfrm>
          <a:prstGeom prst="rect">
            <a:avLst/>
          </a:prstGeom>
          <a:noFill/>
          <a:ln w="9525">
            <a:noFill/>
            <a:miter lim="800000"/>
            <a:headEnd/>
            <a:tailEnd/>
          </a:ln>
        </p:spPr>
        <p:txBody>
          <a:bodyPr>
            <a:spAutoFit/>
          </a:bodyPr>
          <a:lstStyle/>
          <a:p>
            <a:pPr>
              <a:spcBef>
                <a:spcPct val="50000"/>
              </a:spcBef>
              <a:defRPr/>
            </a:pPr>
            <a:r>
              <a:rPr lang="en-US" sz="1200" dirty="0">
                <a:solidFill>
                  <a:prstClr val="black"/>
                </a:solidFill>
                <a:latin typeface="Arial" charset="0"/>
              </a:rPr>
              <a:t>Psychiatric Residents As Teachers: A Practical Guide Second Revision Committee on Graduate Medical Education 2001-2002</a:t>
            </a:r>
          </a:p>
        </p:txBody>
      </p:sp>
    </p:spTree>
    <p:extLst>
      <p:ext uri="{BB962C8B-B14F-4D97-AF65-F5344CB8AC3E}">
        <p14:creationId xmlns:p14="http://schemas.microsoft.com/office/powerpoint/2010/main" val="32009427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bg2">
                    <a:lumMod val="50000"/>
                  </a:schemeClr>
                </a:solidFill>
              </a:rPr>
              <a:t>When to defer</a:t>
            </a:r>
            <a:endParaRPr lang="en-US" dirty="0">
              <a:solidFill>
                <a:schemeClr val="bg2">
                  <a:lumMod val="50000"/>
                </a:schemeClr>
              </a:solidFill>
            </a:endParaRPr>
          </a:p>
        </p:txBody>
      </p:sp>
      <p:sp>
        <p:nvSpPr>
          <p:cNvPr id="7" name="Content Placeholder 6"/>
          <p:cNvSpPr>
            <a:spLocks noGrp="1"/>
          </p:cNvSpPr>
          <p:nvPr>
            <p:ph sz="half" idx="1"/>
          </p:nvPr>
        </p:nvSpPr>
        <p:spPr>
          <a:xfrm>
            <a:off x="549275" y="2130803"/>
            <a:ext cx="3840480" cy="3812797"/>
          </a:xfrm>
        </p:spPr>
        <p:txBody>
          <a:bodyPr/>
          <a:lstStyle/>
          <a:p>
            <a:r>
              <a:rPr lang="en-US" dirty="0" smtClean="0"/>
              <a:t>When strong emotions are involved</a:t>
            </a:r>
          </a:p>
          <a:p>
            <a:endParaRPr lang="en-US" dirty="0" smtClean="0"/>
          </a:p>
          <a:p>
            <a:r>
              <a:rPr lang="en-US" dirty="0" smtClean="0"/>
              <a:t>When you are hearing about something secondhand and have not yet had an opportunity to investigate</a:t>
            </a:r>
          </a:p>
          <a:p>
            <a:endParaRPr lang="en-US" dirty="0" smtClean="0"/>
          </a:p>
        </p:txBody>
      </p:sp>
      <p:pic>
        <p:nvPicPr>
          <p:cNvPr id="9" name="Content Placeholder 8" descr="waiting.jpg"/>
          <p:cNvPicPr>
            <a:picLocks noGrp="1" noChangeAspect="1"/>
          </p:cNvPicPr>
          <p:nvPr>
            <p:ph sz="half" idx="2"/>
          </p:nvPr>
        </p:nvPicPr>
        <p:blipFill>
          <a:blip r:embed="rId2">
            <a:extLst>
              <a:ext uri="{28A0092B-C50C-407E-A947-70E740481C1C}">
                <a14:useLocalDpi xmlns:a14="http://schemas.microsoft.com/office/drawing/2010/main" val="0"/>
              </a:ext>
            </a:extLst>
          </a:blip>
          <a:srcRect t="-33147" b="-33147"/>
          <a:stretch>
            <a:fillRect/>
          </a:stretch>
        </p:blipFill>
        <p:spPr/>
      </p:pic>
    </p:spTree>
    <p:extLst>
      <p:ext uri="{BB962C8B-B14F-4D97-AF65-F5344CB8AC3E}">
        <p14:creationId xmlns:p14="http://schemas.microsoft.com/office/powerpoint/2010/main" val="31098645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solidFill>
                  <a:schemeClr val="bg2">
                    <a:lumMod val="50000"/>
                  </a:schemeClr>
                </a:solidFill>
              </a:rPr>
              <a:t>Change your mindset about feedback</a:t>
            </a:r>
            <a:endParaRPr lang="en-US" dirty="0">
              <a:solidFill>
                <a:schemeClr val="bg2">
                  <a:lumMod val="50000"/>
                </a:schemeClr>
              </a:solidFill>
            </a:endParaRPr>
          </a:p>
        </p:txBody>
      </p:sp>
      <p:sp>
        <p:nvSpPr>
          <p:cNvPr id="11" name="Content Placeholder 10"/>
          <p:cNvSpPr>
            <a:spLocks noGrp="1"/>
          </p:cNvSpPr>
          <p:nvPr>
            <p:ph sz="half" idx="1"/>
          </p:nvPr>
        </p:nvSpPr>
        <p:spPr/>
        <p:txBody>
          <a:bodyPr/>
          <a:lstStyle/>
          <a:p>
            <a:r>
              <a:rPr lang="en-US" dirty="0" smtClean="0"/>
              <a:t>Feedback often should take less than 5 minutes!!</a:t>
            </a:r>
          </a:p>
          <a:p>
            <a:pPr marL="0" indent="0">
              <a:buNone/>
            </a:pPr>
            <a:endParaRPr lang="en-US" dirty="0" smtClean="0"/>
          </a:p>
          <a:p>
            <a:r>
              <a:rPr lang="en-US" dirty="0" smtClean="0"/>
              <a:t>It is more valuable to give feedback snippets along the way!</a:t>
            </a:r>
          </a:p>
          <a:p>
            <a:endParaRPr lang="en-US" dirty="0" smtClean="0"/>
          </a:p>
          <a:p>
            <a:r>
              <a:rPr lang="en-US" dirty="0" smtClean="0"/>
              <a:t>It is not helpful to hose them down at the end!</a:t>
            </a:r>
            <a:endParaRPr lang="en-US" dirty="0"/>
          </a:p>
        </p:txBody>
      </p:sp>
      <p:pic>
        <p:nvPicPr>
          <p:cNvPr id="13" name="Content Placeholder 12" descr="hose down.jpg"/>
          <p:cNvPicPr>
            <a:picLocks noGrp="1" noChangeAspect="1"/>
          </p:cNvPicPr>
          <p:nvPr>
            <p:ph sz="half" idx="2"/>
          </p:nvPr>
        </p:nvPicPr>
        <p:blipFill>
          <a:blip r:embed="rId2">
            <a:extLst>
              <a:ext uri="{28A0092B-C50C-407E-A947-70E740481C1C}">
                <a14:useLocalDpi xmlns:a14="http://schemas.microsoft.com/office/drawing/2010/main" val="0"/>
              </a:ext>
            </a:extLst>
          </a:blip>
          <a:srcRect t="-34214" b="-34214"/>
          <a:stretch>
            <a:fillRect/>
          </a:stretch>
        </p:blipFill>
        <p:spPr/>
      </p:pic>
    </p:spTree>
    <p:extLst>
      <p:ext uri="{BB962C8B-B14F-4D97-AF65-F5344CB8AC3E}">
        <p14:creationId xmlns:p14="http://schemas.microsoft.com/office/powerpoint/2010/main" val="261984405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p:cNvSpPr>
          <p:nvPr>
            <p:ph type="title"/>
          </p:nvPr>
        </p:nvSpPr>
        <p:spPr/>
        <p:txBody>
          <a:bodyPr/>
          <a:lstStyle/>
          <a:p>
            <a:pPr fontAlgn="auto">
              <a:spcAft>
                <a:spcPts val="0"/>
              </a:spcAft>
              <a:defRPr/>
            </a:pPr>
            <a:r>
              <a:rPr lang="en-US" dirty="0" smtClean="0">
                <a:solidFill>
                  <a:schemeClr val="bg2">
                    <a:lumMod val="50000"/>
                  </a:schemeClr>
                </a:solidFill>
              </a:rPr>
              <a:t>When the going gets rough</a:t>
            </a:r>
            <a:endParaRPr lang="en-US" dirty="0">
              <a:solidFill>
                <a:schemeClr val="bg2">
                  <a:lumMod val="50000"/>
                </a:schemeClr>
              </a:solidFill>
            </a:endParaRPr>
          </a:p>
        </p:txBody>
      </p:sp>
      <p:pic>
        <p:nvPicPr>
          <p:cNvPr id="2" name="Content Placeholder 1" descr="rough waters.jpg"/>
          <p:cNvPicPr>
            <a:picLocks noGrp="1" noChangeAspect="1"/>
          </p:cNvPicPr>
          <p:nvPr>
            <p:ph idx="1"/>
          </p:nvPr>
        </p:nvPicPr>
        <p:blipFill>
          <a:blip r:embed="rId2">
            <a:extLst>
              <a:ext uri="{28A0092B-C50C-407E-A947-70E740481C1C}">
                <a14:useLocalDpi xmlns:a14="http://schemas.microsoft.com/office/drawing/2010/main" val="0"/>
              </a:ext>
            </a:extLst>
          </a:blip>
          <a:srcRect t="6794" b="6794"/>
          <a:stretch>
            <a:fillRect/>
          </a:stretch>
        </p:blipFill>
        <p:spPr/>
      </p:pic>
    </p:spTree>
    <p:extLst>
      <p:ext uri="{BB962C8B-B14F-4D97-AF65-F5344CB8AC3E}">
        <p14:creationId xmlns:p14="http://schemas.microsoft.com/office/powerpoint/2010/main" val="234041908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4412" y="2057400"/>
            <a:ext cx="4572000" cy="3429000"/>
          </a:xfrm>
        </p:spPr>
      </p:pic>
    </p:spTree>
    <p:extLst>
      <p:ext uri="{BB962C8B-B14F-4D97-AF65-F5344CB8AC3E}">
        <p14:creationId xmlns:p14="http://schemas.microsoft.com/office/powerpoint/2010/main" val="343131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session</a:t>
            </a:r>
            <a:endParaRPr lang="en-US" dirty="0"/>
          </a:p>
        </p:txBody>
      </p:sp>
      <p:sp>
        <p:nvSpPr>
          <p:cNvPr id="3" name="Content Placeholder 2"/>
          <p:cNvSpPr>
            <a:spLocks noGrp="1"/>
          </p:cNvSpPr>
          <p:nvPr>
            <p:ph idx="1"/>
          </p:nvPr>
        </p:nvSpPr>
        <p:spPr/>
        <p:txBody>
          <a:bodyPr>
            <a:normAutofit lnSpcReduction="10000"/>
          </a:bodyPr>
          <a:lstStyle/>
          <a:p>
            <a:r>
              <a:rPr lang="en-US" dirty="0" smtClean="0"/>
              <a:t>Group discussion regarding their session goals</a:t>
            </a:r>
          </a:p>
          <a:p>
            <a:r>
              <a:rPr lang="en-US" dirty="0" smtClean="0"/>
              <a:t>Review groups remediation experiences- successes and failures</a:t>
            </a:r>
          </a:p>
          <a:p>
            <a:r>
              <a:rPr lang="en-US" dirty="0" smtClean="0"/>
              <a:t>Review of teaching framework </a:t>
            </a:r>
          </a:p>
          <a:p>
            <a:r>
              <a:rPr lang="en-US" dirty="0" smtClean="0"/>
              <a:t>Review of remediation framework </a:t>
            </a:r>
          </a:p>
          <a:p>
            <a:r>
              <a:rPr lang="en-US" dirty="0" smtClean="0"/>
              <a:t>Pair work on a case of their own or a case provided </a:t>
            </a:r>
          </a:p>
          <a:p>
            <a:r>
              <a:rPr lang="en-US" dirty="0" smtClean="0"/>
              <a:t>Report out on pair activities </a:t>
            </a:r>
          </a:p>
          <a:p>
            <a:r>
              <a:rPr lang="en-US" dirty="0" smtClean="0"/>
              <a:t>Wrap up</a:t>
            </a:r>
          </a:p>
          <a:p>
            <a:pPr marL="0" indent="0">
              <a:buNone/>
            </a:pPr>
            <a:endParaRPr lang="en-US" dirty="0"/>
          </a:p>
        </p:txBody>
      </p:sp>
    </p:spTree>
    <p:extLst>
      <p:ext uri="{BB962C8B-B14F-4D97-AF65-F5344CB8AC3E}">
        <p14:creationId xmlns:p14="http://schemas.microsoft.com/office/powerpoint/2010/main" val="226442551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65564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fontAlgn="auto">
              <a:spcAft>
                <a:spcPts val="0"/>
              </a:spcAft>
              <a:defRPr/>
            </a:pPr>
            <a:r>
              <a:rPr lang="en-US" sz="4000" dirty="0" smtClean="0">
                <a:solidFill>
                  <a:schemeClr val="bg2">
                    <a:lumMod val="50000"/>
                  </a:schemeClr>
                </a:solidFill>
              </a:rPr>
              <a:t>Steps in Remediation</a:t>
            </a:r>
            <a:endParaRPr lang="en-US" sz="4000" dirty="0">
              <a:solidFill>
                <a:schemeClr val="bg2">
                  <a:lumMod val="50000"/>
                </a:schemeClr>
              </a:solidFill>
            </a:endParaRPr>
          </a:p>
        </p:txBody>
      </p:sp>
      <p:sp>
        <p:nvSpPr>
          <p:cNvPr id="53251" name="Content Placeholder 2"/>
          <p:cNvSpPr>
            <a:spLocks noGrp="1"/>
          </p:cNvSpPr>
          <p:nvPr>
            <p:ph idx="1"/>
          </p:nvPr>
        </p:nvSpPr>
        <p:spPr/>
        <p:txBody>
          <a:bodyPr>
            <a:normAutofit lnSpcReduction="10000"/>
          </a:bodyPr>
          <a:lstStyle/>
          <a:p>
            <a:pPr marL="365760" indent="-283464" fontAlgn="auto">
              <a:spcAft>
                <a:spcPts val="0"/>
              </a:spcAft>
              <a:buFont typeface="Wingdings 2"/>
              <a:buChar char=""/>
              <a:defRPr/>
            </a:pPr>
            <a:r>
              <a:rPr lang="en-US" sz="2700" b="1" dirty="0" smtClean="0"/>
              <a:t>Step 1: Determine if remediation is needed</a:t>
            </a:r>
          </a:p>
          <a:p>
            <a:pPr marL="365760" indent="-283464" fontAlgn="auto">
              <a:spcAft>
                <a:spcPts val="0"/>
              </a:spcAft>
              <a:buFont typeface="Wingdings 2"/>
              <a:buChar char=""/>
              <a:defRPr/>
            </a:pPr>
            <a:endParaRPr lang="en-US" sz="2400" dirty="0"/>
          </a:p>
          <a:p>
            <a:pPr marL="365760" indent="-283464" fontAlgn="auto">
              <a:spcAft>
                <a:spcPts val="0"/>
              </a:spcAft>
              <a:buFont typeface="Wingdings 2"/>
              <a:buChar char=""/>
              <a:defRPr/>
            </a:pPr>
            <a:r>
              <a:rPr lang="en-US" sz="2700" dirty="0" smtClean="0"/>
              <a:t>Step 2: Diagnose the deficit domain(s)</a:t>
            </a:r>
          </a:p>
          <a:p>
            <a:pPr marL="365760" indent="-283464" fontAlgn="auto">
              <a:spcAft>
                <a:spcPts val="0"/>
              </a:spcAft>
              <a:buFont typeface="Wingdings 2"/>
              <a:buChar char=""/>
              <a:defRPr/>
            </a:pPr>
            <a:endParaRPr lang="en-US" sz="2700" dirty="0"/>
          </a:p>
          <a:p>
            <a:pPr marL="365760" indent="-283464" fontAlgn="auto">
              <a:spcAft>
                <a:spcPts val="0"/>
              </a:spcAft>
              <a:buFont typeface="Wingdings 2"/>
              <a:buChar char=""/>
              <a:defRPr/>
            </a:pPr>
            <a:r>
              <a:rPr lang="en-US" sz="2700" dirty="0" smtClean="0"/>
              <a:t>Step 3: Jointly build a remediation plan</a:t>
            </a:r>
          </a:p>
          <a:p>
            <a:pPr marL="365760" indent="-283464" fontAlgn="auto">
              <a:spcAft>
                <a:spcPts val="0"/>
              </a:spcAft>
              <a:buFont typeface="Wingdings 2"/>
              <a:buChar char=""/>
              <a:defRPr/>
            </a:pPr>
            <a:endParaRPr lang="en-US" sz="2700" b="1" dirty="0"/>
          </a:p>
          <a:p>
            <a:pPr marL="365760" indent="-283464" fontAlgn="auto">
              <a:spcAft>
                <a:spcPts val="0"/>
              </a:spcAft>
              <a:buFont typeface="Wingdings 2"/>
              <a:buChar char=""/>
              <a:defRPr/>
            </a:pPr>
            <a:r>
              <a:rPr lang="en-US" sz="2700" dirty="0" smtClean="0"/>
              <a:t>Step 4: Set your plan for follow-up</a:t>
            </a:r>
            <a:endParaRPr lang="en-US" sz="2700" dirty="0"/>
          </a:p>
          <a:p>
            <a:pPr marL="640080" lvl="1" indent="-237744" fontAlgn="auto">
              <a:spcAft>
                <a:spcPts val="0"/>
              </a:spcAft>
              <a:buFont typeface="Arial" charset="0"/>
              <a:buNone/>
              <a:defRPr/>
            </a:pPr>
            <a:endParaRPr lang="en-US" sz="2400" dirty="0"/>
          </a:p>
        </p:txBody>
      </p:sp>
      <p:sp>
        <p:nvSpPr>
          <p:cNvPr id="4" name="Footer Placeholder 3"/>
          <p:cNvSpPr>
            <a:spLocks noGrp="1"/>
          </p:cNvSpPr>
          <p:nvPr>
            <p:ph type="ftr" sz="quarter" idx="11"/>
          </p:nvPr>
        </p:nvSpPr>
        <p:spPr/>
        <p:txBody>
          <a:bodyPr/>
          <a:lstStyle/>
          <a:p>
            <a:pPr>
              <a:defRPr/>
            </a:pPr>
            <a:endParaRPr lang="en-US" dirty="0">
              <a:solidFill>
                <a:srgbClr val="D5EDF4">
                  <a:shade val="50000"/>
                  <a:satMod val="200000"/>
                </a:srgbClr>
              </a:solidFill>
            </a:endParaRPr>
          </a:p>
        </p:txBody>
      </p:sp>
    </p:spTree>
    <p:extLst>
      <p:ext uri="{BB962C8B-B14F-4D97-AF65-F5344CB8AC3E}">
        <p14:creationId xmlns:p14="http://schemas.microsoft.com/office/powerpoint/2010/main" val="317042680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50" y="1385888"/>
            <a:ext cx="7353300" cy="408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95350" y="293615"/>
            <a:ext cx="6747021" cy="1077218"/>
          </a:xfrm>
          <a:prstGeom prst="rect">
            <a:avLst/>
          </a:prstGeom>
          <a:noFill/>
        </p:spPr>
        <p:txBody>
          <a:bodyPr wrap="square" rtlCol="0">
            <a:spAutoFit/>
          </a:bodyPr>
          <a:lstStyle/>
          <a:p>
            <a:r>
              <a:rPr lang="en-US" sz="3200" dirty="0" smtClean="0">
                <a:solidFill>
                  <a:schemeClr val="bg2">
                    <a:lumMod val="50000"/>
                  </a:schemeClr>
                </a:solidFill>
              </a:rPr>
              <a:t>Step 1: Determine if there is a problem</a:t>
            </a:r>
            <a:endParaRPr lang="en-US" sz="3200" dirty="0">
              <a:solidFill>
                <a:schemeClr val="bg2">
                  <a:lumMod val="50000"/>
                </a:schemeClr>
              </a:solidFill>
            </a:endParaRPr>
          </a:p>
        </p:txBody>
      </p:sp>
    </p:spTree>
    <p:extLst>
      <p:ext uri="{BB962C8B-B14F-4D97-AF65-F5344CB8AC3E}">
        <p14:creationId xmlns:p14="http://schemas.microsoft.com/office/powerpoint/2010/main" val="1335465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2">
                    <a:lumMod val="50000"/>
                  </a:schemeClr>
                </a:solidFill>
              </a:rPr>
              <a:t>Yes Houston, There is a problem: Now </a:t>
            </a:r>
            <a:r>
              <a:rPr lang="en-US" dirty="0" smtClean="0">
                <a:solidFill>
                  <a:schemeClr val="bg2">
                    <a:lumMod val="50000"/>
                  </a:schemeClr>
                </a:solidFill>
              </a:rPr>
              <a:t>what? </a:t>
            </a:r>
            <a:endParaRPr lang="en-US" dirty="0">
              <a:solidFill>
                <a:schemeClr val="bg2">
                  <a:lumMod val="50000"/>
                </a:schemeClr>
              </a:solidFill>
            </a:endParaRPr>
          </a:p>
        </p:txBody>
      </p:sp>
      <p:pic>
        <p:nvPicPr>
          <p:cNvPr id="4" name="Content Placeholder 3" descr="black hole.jpg"/>
          <p:cNvPicPr>
            <a:picLocks noGrp="1" noChangeAspect="1"/>
          </p:cNvPicPr>
          <p:nvPr>
            <p:ph idx="1"/>
          </p:nvPr>
        </p:nvPicPr>
        <p:blipFill>
          <a:blip r:embed="rId2">
            <a:extLst>
              <a:ext uri="{28A0092B-C50C-407E-A947-70E740481C1C}">
                <a14:useLocalDpi xmlns:a14="http://schemas.microsoft.com/office/drawing/2010/main" val="0"/>
              </a:ext>
            </a:extLst>
          </a:blip>
          <a:srcRect l="-17845" r="-17845"/>
          <a:stretch>
            <a:fillRect/>
          </a:stretch>
        </p:blipFill>
        <p:spPr/>
      </p:pic>
    </p:spTree>
    <p:extLst>
      <p:ext uri="{BB962C8B-B14F-4D97-AF65-F5344CB8AC3E}">
        <p14:creationId xmlns:p14="http://schemas.microsoft.com/office/powerpoint/2010/main" val="210950948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Step 2:Identify domain deficit</a:t>
            </a:r>
            <a:endParaRPr lang="en-US" dirty="0">
              <a:solidFill>
                <a:schemeClr val="bg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738068"/>
              </p:ext>
            </p:extLst>
          </p:nvPr>
        </p:nvGraphicFramePr>
        <p:xfrm>
          <a:off x="549275" y="1819721"/>
          <a:ext cx="8042276"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338871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Knowledge</a:t>
            </a:r>
            <a:endParaRPr lang="en-US" dirty="0">
              <a:solidFill>
                <a:schemeClr val="bg2">
                  <a:lumMod val="50000"/>
                </a:schemeClr>
              </a:solidFill>
            </a:endParaRPr>
          </a:p>
        </p:txBody>
      </p:sp>
      <p:sp>
        <p:nvSpPr>
          <p:cNvPr id="3" name="Content Placeholder 2"/>
          <p:cNvSpPr>
            <a:spLocks noGrp="1"/>
          </p:cNvSpPr>
          <p:nvPr>
            <p:ph idx="1"/>
          </p:nvPr>
        </p:nvSpPr>
        <p:spPr/>
        <p:txBody>
          <a:bodyPr/>
          <a:lstStyle/>
          <a:p>
            <a:r>
              <a:rPr lang="en-US" dirty="0" smtClean="0"/>
              <a:t>If a learner doesn’t know what is going on or what he or she should be doing, it’s hard to get it right</a:t>
            </a:r>
          </a:p>
          <a:p>
            <a:r>
              <a:rPr lang="en-US" dirty="0" smtClean="0"/>
              <a:t>You may find yourself surprised that a learner is unaware, but this may be reality</a:t>
            </a:r>
          </a:p>
          <a:p>
            <a:r>
              <a:rPr lang="en-US" dirty="0" smtClean="0"/>
              <a:t>If these deficits are present, it may indicate a need to :</a:t>
            </a:r>
          </a:p>
          <a:p>
            <a:pPr lvl="1"/>
            <a:r>
              <a:rPr lang="en-US" dirty="0" smtClean="0"/>
              <a:t>Assess your own orientation and what is being retained</a:t>
            </a:r>
          </a:p>
          <a:p>
            <a:pPr lvl="1"/>
            <a:r>
              <a:rPr lang="en-US" dirty="0" smtClean="0"/>
              <a:t>Set more specific expectations and assess for understanding expectations</a:t>
            </a:r>
            <a:endParaRPr lang="en-US" dirty="0"/>
          </a:p>
        </p:txBody>
      </p:sp>
    </p:spTree>
    <p:extLst>
      <p:ext uri="{BB962C8B-B14F-4D97-AF65-F5344CB8AC3E}">
        <p14:creationId xmlns:p14="http://schemas.microsoft.com/office/powerpoint/2010/main" val="48824884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Skills</a:t>
            </a:r>
            <a:endParaRPr lang="en-US" dirty="0">
              <a:solidFill>
                <a:schemeClr val="bg2">
                  <a:lumMod val="50000"/>
                </a:schemeClr>
              </a:solidFill>
            </a:endParaRPr>
          </a:p>
        </p:txBody>
      </p:sp>
      <p:sp>
        <p:nvSpPr>
          <p:cNvPr id="3" name="Content Placeholder 2"/>
          <p:cNvSpPr>
            <a:spLocks noGrp="1"/>
          </p:cNvSpPr>
          <p:nvPr>
            <p:ph idx="1"/>
          </p:nvPr>
        </p:nvSpPr>
        <p:spPr/>
        <p:txBody>
          <a:bodyPr/>
          <a:lstStyle/>
          <a:p>
            <a:r>
              <a:rPr lang="en-US" dirty="0" smtClean="0"/>
              <a:t>If a learner doesn’t know how to do what he or she should be doing, it’s hard to get it right</a:t>
            </a:r>
          </a:p>
          <a:p>
            <a:r>
              <a:rPr lang="en-US" dirty="0" smtClean="0"/>
              <a:t>Learner skill sets vary considerably</a:t>
            </a:r>
          </a:p>
          <a:p>
            <a:pPr lvl="1"/>
            <a:r>
              <a:rPr lang="en-US" dirty="0" smtClean="0"/>
              <a:t>Rotations vary</a:t>
            </a:r>
          </a:p>
          <a:p>
            <a:pPr lvl="1"/>
            <a:r>
              <a:rPr lang="en-US" dirty="0" smtClean="0"/>
              <a:t>The level of exposure at different sites varies</a:t>
            </a:r>
          </a:p>
          <a:p>
            <a:pPr lvl="1"/>
            <a:r>
              <a:rPr lang="en-US" dirty="0" smtClean="0"/>
              <a:t>Learners vary in their ability to acquire new skills</a:t>
            </a:r>
          </a:p>
          <a:p>
            <a:r>
              <a:rPr lang="en-US" dirty="0" smtClean="0"/>
              <a:t>The presence of skill in one area does not necessarily translate to another area/skill/situation  </a:t>
            </a:r>
          </a:p>
          <a:p>
            <a:endParaRPr lang="en-US" dirty="0"/>
          </a:p>
        </p:txBody>
      </p:sp>
    </p:spTree>
    <p:extLst>
      <p:ext uri="{BB962C8B-B14F-4D97-AF65-F5344CB8AC3E}">
        <p14:creationId xmlns:p14="http://schemas.microsoft.com/office/powerpoint/2010/main" val="331665188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p:cNvGraphicFramePr/>
          <p:nvPr>
            <p:extLst>
              <p:ext uri="{D42A27DB-BD31-4B8C-83A1-F6EECF244321}">
                <p14:modId xmlns:p14="http://schemas.microsoft.com/office/powerpoint/2010/main" val="3135540704"/>
              </p:ext>
            </p:extLst>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78" name="Title 1"/>
          <p:cNvSpPr>
            <a:spLocks noGrp="1"/>
          </p:cNvSpPr>
          <p:nvPr>
            <p:ph type="title"/>
          </p:nvPr>
        </p:nvSpPr>
        <p:spPr>
          <a:xfrm>
            <a:off x="549275" y="-152400"/>
            <a:ext cx="8042276" cy="1336956"/>
          </a:xfrm>
        </p:spPr>
        <p:txBody>
          <a:bodyPr/>
          <a:lstStyle/>
          <a:p>
            <a:pPr fontAlgn="auto">
              <a:spcAft>
                <a:spcPts val="0"/>
              </a:spcAft>
              <a:defRPr/>
            </a:pPr>
            <a:r>
              <a:rPr lang="en-US" dirty="0">
                <a:solidFill>
                  <a:schemeClr val="bg2">
                    <a:lumMod val="50000"/>
                  </a:schemeClr>
                </a:solidFill>
              </a:rPr>
              <a:t>Stages </a:t>
            </a:r>
            <a:r>
              <a:rPr lang="en-US" dirty="0" smtClean="0">
                <a:solidFill>
                  <a:schemeClr val="bg2">
                    <a:lumMod val="50000"/>
                  </a:schemeClr>
                </a:solidFill>
              </a:rPr>
              <a:t>In </a:t>
            </a:r>
            <a:r>
              <a:rPr lang="en-US" dirty="0">
                <a:solidFill>
                  <a:schemeClr val="bg2">
                    <a:lumMod val="50000"/>
                  </a:schemeClr>
                </a:solidFill>
              </a:rPr>
              <a:t>A</a:t>
            </a:r>
            <a:r>
              <a:rPr lang="en-US" dirty="0" smtClean="0">
                <a:solidFill>
                  <a:schemeClr val="bg2">
                    <a:lumMod val="50000"/>
                  </a:schemeClr>
                </a:solidFill>
              </a:rPr>
              <a:t>cquiring </a:t>
            </a:r>
            <a:r>
              <a:rPr lang="en-US" dirty="0">
                <a:solidFill>
                  <a:schemeClr val="bg2">
                    <a:lumMod val="50000"/>
                  </a:schemeClr>
                </a:solidFill>
              </a:rPr>
              <a:t>S</a:t>
            </a:r>
            <a:r>
              <a:rPr lang="en-US" dirty="0" smtClean="0">
                <a:solidFill>
                  <a:schemeClr val="bg2">
                    <a:lumMod val="50000"/>
                  </a:schemeClr>
                </a:solidFill>
              </a:rPr>
              <a:t>kills</a:t>
            </a:r>
            <a:endParaRPr lang="en-US" dirty="0">
              <a:solidFill>
                <a:schemeClr val="bg2">
                  <a:lumMod val="50000"/>
                </a:schemeClr>
              </a:solidFill>
            </a:endParaRPr>
          </a:p>
        </p:txBody>
      </p:sp>
      <p:sp>
        <p:nvSpPr>
          <p:cNvPr id="66563" name="Footer Placeholder 14"/>
          <p:cNvSpPr>
            <a:spLocks noGrp="1"/>
          </p:cNvSpPr>
          <p:nvPr>
            <p:ph type="ftr" sz="quarter" idx="11"/>
          </p:nvPr>
        </p:nvSpPr>
        <p:spPr bwMode="auto">
          <a:xfrm>
            <a:off x="228600" y="6324600"/>
            <a:ext cx="7620000" cy="365125"/>
          </a:xfrm>
          <a:noFill/>
          <a:ln>
            <a:miter lim="800000"/>
            <a:headEnd/>
            <a:tailEnd/>
          </a:ln>
        </p:spPr>
        <p:txBody>
          <a:bodyPr vert="horz" wrap="square" lIns="91440" tIns="45720" rIns="91440" bIns="45720" numCol="1" anchorCtr="0" compatLnSpc="1">
            <a:prstTxWarp prst="textNoShape">
              <a:avLst/>
            </a:prstTxWarp>
          </a:bodyPr>
          <a:lstStyle/>
          <a:p>
            <a:r>
              <a:rPr lang="en-US" dirty="0" smtClean="0">
                <a:solidFill>
                  <a:srgbClr val="09213B"/>
                </a:solidFill>
              </a:rPr>
              <a:t>Peyton JWR. The learning cycle. In Peyton JMR, editor. Teaching and learning in medical practice. Rickmansworth, UK: Manticore Europe Limited, 1998:13-19</a:t>
            </a:r>
          </a:p>
        </p:txBody>
      </p:sp>
      <p:sp>
        <p:nvSpPr>
          <p:cNvPr id="66564" name="TextBox 13"/>
          <p:cNvSpPr txBox="1">
            <a:spLocks noChangeArrowheads="1"/>
          </p:cNvSpPr>
          <p:nvPr/>
        </p:nvSpPr>
        <p:spPr bwMode="auto">
          <a:xfrm>
            <a:off x="3962400" y="5867400"/>
            <a:ext cx="1295400" cy="461963"/>
          </a:xfrm>
          <a:prstGeom prst="rect">
            <a:avLst/>
          </a:prstGeom>
          <a:noFill/>
          <a:ln w="9525">
            <a:noFill/>
            <a:miter lim="800000"/>
            <a:headEnd/>
            <a:tailEnd/>
          </a:ln>
        </p:spPr>
        <p:txBody>
          <a:bodyPr>
            <a:spAutoFit/>
          </a:bodyPr>
          <a:lstStyle/>
          <a:p>
            <a:pPr defTabSz="914400" fontAlgn="base">
              <a:spcBef>
                <a:spcPct val="0"/>
              </a:spcBef>
              <a:spcAft>
                <a:spcPct val="0"/>
              </a:spcAft>
            </a:pPr>
            <a:r>
              <a:rPr lang="en-US" sz="2400" dirty="0">
                <a:solidFill>
                  <a:srgbClr val="000000"/>
                </a:solidFill>
                <a:latin typeface="Calibri" pitchFamily="34" charset="0"/>
                <a:ea typeface="ＭＳ Ｐゴシック"/>
                <a:cs typeface="ＭＳ Ｐゴシック"/>
              </a:rPr>
              <a:t>Practice</a:t>
            </a:r>
          </a:p>
        </p:txBody>
      </p:sp>
      <p:sp>
        <p:nvSpPr>
          <p:cNvPr id="66565" name="TextBox 14"/>
          <p:cNvSpPr txBox="1">
            <a:spLocks noChangeArrowheads="1"/>
          </p:cNvSpPr>
          <p:nvPr/>
        </p:nvSpPr>
        <p:spPr bwMode="auto">
          <a:xfrm flipH="1">
            <a:off x="6980238" y="3581400"/>
            <a:ext cx="1325562" cy="461963"/>
          </a:xfrm>
          <a:prstGeom prst="rect">
            <a:avLst/>
          </a:prstGeom>
          <a:noFill/>
          <a:ln w="9525">
            <a:noFill/>
            <a:miter lim="800000"/>
            <a:headEnd/>
            <a:tailEnd/>
          </a:ln>
        </p:spPr>
        <p:txBody>
          <a:bodyPr>
            <a:spAutoFit/>
          </a:bodyPr>
          <a:lstStyle/>
          <a:p>
            <a:pPr defTabSz="914400" fontAlgn="base">
              <a:spcBef>
                <a:spcPct val="0"/>
              </a:spcBef>
              <a:spcAft>
                <a:spcPct val="0"/>
              </a:spcAft>
            </a:pPr>
            <a:r>
              <a:rPr lang="en-US" sz="2400" dirty="0">
                <a:solidFill>
                  <a:srgbClr val="000000"/>
                </a:solidFill>
                <a:latin typeface="Calibri" pitchFamily="34" charset="0"/>
                <a:ea typeface="ＭＳ Ｐゴシック"/>
                <a:cs typeface="ＭＳ Ｐゴシック"/>
              </a:rPr>
              <a:t>Learning</a:t>
            </a:r>
          </a:p>
        </p:txBody>
      </p:sp>
      <p:sp>
        <p:nvSpPr>
          <p:cNvPr id="66566" name="TextBox 14"/>
          <p:cNvSpPr txBox="1">
            <a:spLocks noChangeArrowheads="1"/>
          </p:cNvSpPr>
          <p:nvPr/>
        </p:nvSpPr>
        <p:spPr bwMode="auto">
          <a:xfrm flipH="1">
            <a:off x="3733800" y="1295400"/>
            <a:ext cx="1630363" cy="461963"/>
          </a:xfrm>
          <a:prstGeom prst="rect">
            <a:avLst/>
          </a:prstGeom>
          <a:noFill/>
          <a:ln w="9525">
            <a:noFill/>
            <a:miter lim="800000"/>
            <a:headEnd/>
            <a:tailEnd/>
          </a:ln>
        </p:spPr>
        <p:txBody>
          <a:bodyPr>
            <a:spAutoFit/>
          </a:bodyPr>
          <a:lstStyle/>
          <a:p>
            <a:pPr defTabSz="914400" fontAlgn="base">
              <a:spcBef>
                <a:spcPct val="0"/>
              </a:spcBef>
              <a:spcAft>
                <a:spcPct val="0"/>
              </a:spcAft>
            </a:pPr>
            <a:r>
              <a:rPr lang="en-US" sz="2400" dirty="0">
                <a:solidFill>
                  <a:srgbClr val="000000"/>
                </a:solidFill>
                <a:latin typeface="Calibri" pitchFamily="34" charset="0"/>
                <a:ea typeface="ＭＳ Ｐゴシック"/>
                <a:cs typeface="ＭＳ Ｐゴシック"/>
              </a:rPr>
              <a:t>Awareness</a:t>
            </a:r>
          </a:p>
        </p:txBody>
      </p:sp>
    </p:spTree>
    <p:extLst>
      <p:ext uri="{BB962C8B-B14F-4D97-AF65-F5344CB8AC3E}">
        <p14:creationId xmlns:p14="http://schemas.microsoft.com/office/powerpoint/2010/main" val="346031850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Attitude</a:t>
            </a:r>
            <a:endParaRPr lang="en-US" dirty="0">
              <a:solidFill>
                <a:schemeClr val="bg2">
                  <a:lumMod val="50000"/>
                </a:schemeClr>
              </a:solidFill>
            </a:endParaRPr>
          </a:p>
        </p:txBody>
      </p:sp>
      <p:sp>
        <p:nvSpPr>
          <p:cNvPr id="3" name="Content Placeholder 2"/>
          <p:cNvSpPr>
            <a:spLocks noGrp="1"/>
          </p:cNvSpPr>
          <p:nvPr>
            <p:ph idx="1"/>
          </p:nvPr>
        </p:nvSpPr>
        <p:spPr/>
        <p:txBody>
          <a:bodyPr/>
          <a:lstStyle/>
          <a:p>
            <a:r>
              <a:rPr lang="en-US" dirty="0" smtClean="0"/>
              <a:t>The </a:t>
            </a:r>
            <a:r>
              <a:rPr lang="en-US" dirty="0"/>
              <a:t>learner knows what to do and how to do it, but chooses not to </a:t>
            </a:r>
            <a:endParaRPr lang="en-US" dirty="0" smtClean="0"/>
          </a:p>
          <a:p>
            <a:r>
              <a:rPr lang="en-US" dirty="0" smtClean="0"/>
              <a:t>Most difficult area for most people to address</a:t>
            </a:r>
          </a:p>
          <a:p>
            <a:r>
              <a:rPr lang="en-US" dirty="0" smtClean="0"/>
              <a:t>Assessment starts with understanding where your learner is coming from</a:t>
            </a:r>
          </a:p>
        </p:txBody>
      </p:sp>
    </p:spTree>
    <p:extLst>
      <p:ext uri="{BB962C8B-B14F-4D97-AF65-F5344CB8AC3E}">
        <p14:creationId xmlns:p14="http://schemas.microsoft.com/office/powerpoint/2010/main" val="24541021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a:t>
            </a:r>
            <a:endParaRPr lang="en-US" dirty="0"/>
          </a:p>
        </p:txBody>
      </p:sp>
      <p:sp>
        <p:nvSpPr>
          <p:cNvPr id="3" name="Content Placeholder 2"/>
          <p:cNvSpPr>
            <a:spLocks noGrp="1"/>
          </p:cNvSpPr>
          <p:nvPr>
            <p:ph idx="1"/>
          </p:nvPr>
        </p:nvSpPr>
        <p:spPr/>
        <p:txBody>
          <a:bodyPr/>
          <a:lstStyle/>
          <a:p>
            <a:r>
              <a:rPr lang="en-US" dirty="0" smtClean="0"/>
              <a:t>Do you remember what it was like to be a medical student</a:t>
            </a:r>
            <a:r>
              <a:rPr lang="is-IS" dirty="0" smtClean="0"/>
              <a:t>… or resident</a:t>
            </a:r>
            <a:r>
              <a:rPr lang="en-US" dirty="0" smtClean="0"/>
              <a:t>?</a:t>
            </a:r>
          </a:p>
          <a:p>
            <a:pPr lvl="1"/>
            <a:r>
              <a:rPr lang="en-US" dirty="0" smtClean="0"/>
              <a:t>Where are they coming from?</a:t>
            </a:r>
            <a:endParaRPr lang="en-US" dirty="0"/>
          </a:p>
        </p:txBody>
      </p:sp>
      <p:pic>
        <p:nvPicPr>
          <p:cNvPr id="4" name="Picture 3"/>
          <p:cNvPicPr>
            <a:picLocks noChangeAspect="1"/>
          </p:cNvPicPr>
          <p:nvPr/>
        </p:nvPicPr>
        <p:blipFill>
          <a:blip r:embed="rId2"/>
          <a:stretch>
            <a:fillRect/>
          </a:stretch>
        </p:blipFill>
        <p:spPr>
          <a:xfrm>
            <a:off x="2042547" y="3063110"/>
            <a:ext cx="4818318" cy="2712247"/>
          </a:xfrm>
          <a:prstGeom prst="rect">
            <a:avLst/>
          </a:prstGeom>
        </p:spPr>
      </p:pic>
    </p:spTree>
    <p:extLst>
      <p:ext uri="{BB962C8B-B14F-4D97-AF65-F5344CB8AC3E}">
        <p14:creationId xmlns:p14="http://schemas.microsoft.com/office/powerpoint/2010/main" val="3459240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y_am_i_here_.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5153" y="1366681"/>
            <a:ext cx="5384800" cy="3594100"/>
          </a:xfrm>
          <a:prstGeom prst="rect">
            <a:avLst/>
          </a:prstGeom>
        </p:spPr>
      </p:pic>
    </p:spTree>
    <p:extLst>
      <p:ext uri="{BB962C8B-B14F-4D97-AF65-F5344CB8AC3E}">
        <p14:creationId xmlns:p14="http://schemas.microsoft.com/office/powerpoint/2010/main" val="422209666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C7C9F"/>
                </a:solidFill>
              </a:rPr>
              <a:t>Supplemental Assessment</a:t>
            </a:r>
            <a:endParaRPr lang="en-US" dirty="0">
              <a:solidFill>
                <a:srgbClr val="2C7C9F"/>
              </a:solidFill>
            </a:endParaRPr>
          </a:p>
        </p:txBody>
      </p:sp>
      <p:sp>
        <p:nvSpPr>
          <p:cNvPr id="3" name="Content Placeholder 2"/>
          <p:cNvSpPr>
            <a:spLocks noGrp="1"/>
          </p:cNvSpPr>
          <p:nvPr>
            <p:ph idx="1"/>
          </p:nvPr>
        </p:nvSpPr>
        <p:spPr/>
        <p:txBody>
          <a:bodyPr/>
          <a:lstStyle/>
          <a:p>
            <a:r>
              <a:rPr lang="en-US" dirty="0" smtClean="0"/>
              <a:t>Sometimes the issue is actually more about our own interaction or experience of the learner than the learner</a:t>
            </a:r>
          </a:p>
          <a:p>
            <a:pPr lvl="1"/>
            <a:r>
              <a:rPr lang="en-US" dirty="0" smtClean="0"/>
              <a:t>“it’s not you it’s me</a:t>
            </a:r>
            <a:r>
              <a:rPr lang="is-IS" dirty="0" smtClean="0"/>
              <a:t>… no really...”</a:t>
            </a:r>
          </a:p>
          <a:p>
            <a:r>
              <a:rPr lang="is-IS" dirty="0" smtClean="0"/>
              <a:t>Part of the assessment also needs to consider yourself with the learner</a:t>
            </a:r>
          </a:p>
          <a:p>
            <a:pPr lvl="1"/>
            <a:r>
              <a:rPr lang="is-IS" dirty="0" smtClean="0"/>
              <a:t>How is this making </a:t>
            </a:r>
            <a:r>
              <a:rPr lang="is-IS" b="1" dirty="0" smtClean="0"/>
              <a:t>you</a:t>
            </a:r>
            <a:r>
              <a:rPr lang="is-IS" dirty="0" smtClean="0"/>
              <a:t> feel?</a:t>
            </a:r>
          </a:p>
          <a:p>
            <a:pPr lvl="1"/>
            <a:r>
              <a:rPr lang="is-IS" dirty="0" smtClean="0"/>
              <a:t>What is bothering </a:t>
            </a:r>
            <a:r>
              <a:rPr lang="is-IS" b="1" dirty="0" smtClean="0"/>
              <a:t>you</a:t>
            </a:r>
            <a:r>
              <a:rPr lang="is-IS" dirty="0" smtClean="0"/>
              <a:t> about this?</a:t>
            </a:r>
          </a:p>
          <a:p>
            <a:pPr lvl="1"/>
            <a:r>
              <a:rPr lang="is-IS" dirty="0" smtClean="0"/>
              <a:t>What do </a:t>
            </a:r>
            <a:r>
              <a:rPr lang="is-IS" b="1" dirty="0" smtClean="0"/>
              <a:t>you</a:t>
            </a:r>
            <a:r>
              <a:rPr lang="is-IS" dirty="0" smtClean="0"/>
              <a:t> want or need?</a:t>
            </a:r>
            <a:endParaRPr lang="en-US" dirty="0"/>
          </a:p>
        </p:txBody>
      </p:sp>
    </p:spTree>
    <p:extLst>
      <p:ext uri="{BB962C8B-B14F-4D97-AF65-F5344CB8AC3E}">
        <p14:creationId xmlns:p14="http://schemas.microsoft.com/office/powerpoint/2010/main" val="2724831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C7C9F"/>
                </a:solidFill>
              </a:rPr>
              <a:t>Supplemental Assessment</a:t>
            </a:r>
            <a:endParaRPr lang="en-US" dirty="0">
              <a:solidFill>
                <a:srgbClr val="2C7C9F"/>
              </a:solidFill>
            </a:endParaRPr>
          </a:p>
        </p:txBody>
      </p:sp>
      <p:sp>
        <p:nvSpPr>
          <p:cNvPr id="3" name="Content Placeholder 2"/>
          <p:cNvSpPr>
            <a:spLocks noGrp="1"/>
          </p:cNvSpPr>
          <p:nvPr>
            <p:ph idx="1"/>
          </p:nvPr>
        </p:nvSpPr>
        <p:spPr/>
        <p:txBody>
          <a:bodyPr/>
          <a:lstStyle/>
          <a:p>
            <a:r>
              <a:rPr lang="en-US" dirty="0" smtClean="0"/>
              <a:t>Sometimes students are irritating or annoying</a:t>
            </a:r>
          </a:p>
          <a:p>
            <a:pPr lvl="1"/>
            <a:r>
              <a:rPr lang="en-US" dirty="0" smtClean="0"/>
              <a:t>What is annoying you?</a:t>
            </a:r>
          </a:p>
          <a:p>
            <a:pPr lvl="1"/>
            <a:r>
              <a:rPr lang="en-US" dirty="0" smtClean="0"/>
              <a:t>What is annoying about the thing that is annoying you?</a:t>
            </a:r>
          </a:p>
          <a:p>
            <a:pPr lvl="1"/>
            <a:r>
              <a:rPr lang="en-US" dirty="0" smtClean="0"/>
              <a:t>Is this objectively irritating?</a:t>
            </a:r>
          </a:p>
          <a:p>
            <a:pPr marL="349250" lvl="1" indent="0">
              <a:buNone/>
            </a:pPr>
            <a:endParaRPr lang="en-US" dirty="0" smtClean="0"/>
          </a:p>
          <a:p>
            <a:r>
              <a:rPr lang="en-US" dirty="0" smtClean="0"/>
              <a:t>It is entirely appropriate to conclude that the student needs to annoy you less to be successful, but you want to be clear that this is part of the equation </a:t>
            </a:r>
            <a:endParaRPr lang="en-US" dirty="0"/>
          </a:p>
        </p:txBody>
      </p:sp>
    </p:spTree>
    <p:extLst>
      <p:ext uri="{BB962C8B-B14F-4D97-AF65-F5344CB8AC3E}">
        <p14:creationId xmlns:p14="http://schemas.microsoft.com/office/powerpoint/2010/main" val="39958840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fontAlgn="auto">
              <a:spcAft>
                <a:spcPts val="0"/>
              </a:spcAft>
              <a:defRPr/>
            </a:pPr>
            <a:r>
              <a:rPr lang="en-US" sz="4000" dirty="0" smtClean="0">
                <a:solidFill>
                  <a:schemeClr val="bg2">
                    <a:lumMod val="50000"/>
                  </a:schemeClr>
                </a:solidFill>
              </a:rPr>
              <a:t>Remediation Plan</a:t>
            </a:r>
            <a:endParaRPr lang="en-US" sz="4000" dirty="0">
              <a:solidFill>
                <a:schemeClr val="bg2">
                  <a:lumMod val="50000"/>
                </a:schemeClr>
              </a:solidFill>
            </a:endParaRPr>
          </a:p>
        </p:txBody>
      </p:sp>
      <p:sp>
        <p:nvSpPr>
          <p:cNvPr id="53251" name="Content Placeholder 2"/>
          <p:cNvSpPr>
            <a:spLocks noGrp="1"/>
          </p:cNvSpPr>
          <p:nvPr>
            <p:ph idx="1"/>
          </p:nvPr>
        </p:nvSpPr>
        <p:spPr/>
        <p:txBody>
          <a:bodyPr>
            <a:normAutofit lnSpcReduction="10000"/>
          </a:bodyPr>
          <a:lstStyle/>
          <a:p>
            <a:pPr marL="365760" indent="-283464" fontAlgn="auto">
              <a:spcAft>
                <a:spcPts val="0"/>
              </a:spcAft>
              <a:buFont typeface="Wingdings 2"/>
              <a:buChar char=""/>
              <a:defRPr/>
            </a:pPr>
            <a:r>
              <a:rPr lang="en-US" sz="2700" dirty="0" smtClean="0"/>
              <a:t>Step 1: Determine if remediation is needed</a:t>
            </a:r>
          </a:p>
          <a:p>
            <a:pPr marL="365760" indent="-283464" fontAlgn="auto">
              <a:spcAft>
                <a:spcPts val="0"/>
              </a:spcAft>
              <a:buFont typeface="Wingdings 2"/>
              <a:buChar char=""/>
              <a:defRPr/>
            </a:pPr>
            <a:endParaRPr lang="en-US" sz="2400" dirty="0"/>
          </a:p>
          <a:p>
            <a:pPr marL="365760" indent="-283464" fontAlgn="auto">
              <a:spcAft>
                <a:spcPts val="0"/>
              </a:spcAft>
              <a:buFont typeface="Wingdings 2"/>
              <a:buChar char=""/>
              <a:defRPr/>
            </a:pPr>
            <a:r>
              <a:rPr lang="en-US" sz="2700" dirty="0" smtClean="0"/>
              <a:t>Step 2: Identify the deficit(s) domain</a:t>
            </a:r>
          </a:p>
          <a:p>
            <a:pPr marL="365760" indent="-283464" fontAlgn="auto">
              <a:spcAft>
                <a:spcPts val="0"/>
              </a:spcAft>
              <a:buFont typeface="Wingdings 2"/>
              <a:buChar char=""/>
              <a:defRPr/>
            </a:pPr>
            <a:endParaRPr lang="en-US" sz="2700" dirty="0"/>
          </a:p>
          <a:p>
            <a:pPr marL="365760" indent="-283464" fontAlgn="auto">
              <a:spcAft>
                <a:spcPts val="0"/>
              </a:spcAft>
              <a:buFont typeface="Wingdings 2"/>
              <a:buChar char=""/>
              <a:defRPr/>
            </a:pPr>
            <a:r>
              <a:rPr lang="en-US" sz="2700" b="1" dirty="0" smtClean="0"/>
              <a:t>Step 3: Build a remediation plan</a:t>
            </a:r>
          </a:p>
          <a:p>
            <a:pPr marL="365760" indent="-283464" fontAlgn="auto">
              <a:spcAft>
                <a:spcPts val="0"/>
              </a:spcAft>
              <a:buFont typeface="Wingdings 2"/>
              <a:buChar char=""/>
              <a:defRPr/>
            </a:pPr>
            <a:endParaRPr lang="en-US" sz="2700" b="1" dirty="0"/>
          </a:p>
          <a:p>
            <a:pPr marL="365760" indent="-283464" fontAlgn="auto">
              <a:spcAft>
                <a:spcPts val="0"/>
              </a:spcAft>
              <a:buFont typeface="Wingdings 2"/>
              <a:buChar char=""/>
              <a:defRPr/>
            </a:pPr>
            <a:r>
              <a:rPr lang="en-US" sz="2700" dirty="0" smtClean="0"/>
              <a:t>Step 4: Set your plan for follow-up</a:t>
            </a:r>
            <a:endParaRPr lang="en-US" sz="2700" dirty="0"/>
          </a:p>
          <a:p>
            <a:pPr marL="640080" lvl="1" indent="-237744" fontAlgn="auto">
              <a:spcAft>
                <a:spcPts val="0"/>
              </a:spcAft>
              <a:buFont typeface="Arial" charset="0"/>
              <a:buNone/>
              <a:defRPr/>
            </a:pPr>
            <a:endParaRPr lang="en-US" sz="2400" dirty="0"/>
          </a:p>
        </p:txBody>
      </p:sp>
      <p:sp>
        <p:nvSpPr>
          <p:cNvPr id="4" name="Footer Placeholder 3"/>
          <p:cNvSpPr>
            <a:spLocks noGrp="1"/>
          </p:cNvSpPr>
          <p:nvPr>
            <p:ph type="ftr" sz="quarter" idx="11"/>
          </p:nvPr>
        </p:nvSpPr>
        <p:spPr/>
        <p:txBody>
          <a:bodyPr/>
          <a:lstStyle/>
          <a:p>
            <a:pPr>
              <a:defRPr/>
            </a:pPr>
            <a:endParaRPr lang="en-US" dirty="0">
              <a:solidFill>
                <a:srgbClr val="D5EDF4">
                  <a:shade val="50000"/>
                  <a:satMod val="200000"/>
                </a:srgbClr>
              </a:solidFill>
            </a:endParaRPr>
          </a:p>
        </p:txBody>
      </p:sp>
    </p:spTree>
    <p:extLst>
      <p:ext uri="{BB962C8B-B14F-4D97-AF65-F5344CB8AC3E}">
        <p14:creationId xmlns:p14="http://schemas.microsoft.com/office/powerpoint/2010/main" val="29766583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662501"/>
          </a:xfrm>
        </p:spPr>
        <p:txBody>
          <a:bodyPr/>
          <a:lstStyle/>
          <a:p>
            <a:r>
              <a:rPr lang="en-US" dirty="0" smtClean="0"/>
              <a:t>Key Remediation Plan Features</a:t>
            </a:r>
            <a:endParaRPr lang="en-US" dirty="0"/>
          </a:p>
        </p:txBody>
      </p:sp>
      <p:sp>
        <p:nvSpPr>
          <p:cNvPr id="3" name="Content Placeholder 2"/>
          <p:cNvSpPr>
            <a:spLocks noGrp="1"/>
          </p:cNvSpPr>
          <p:nvPr>
            <p:ph sz="half" idx="1"/>
          </p:nvPr>
        </p:nvSpPr>
        <p:spPr>
          <a:xfrm>
            <a:off x="549275" y="2399251"/>
            <a:ext cx="3840480" cy="3544350"/>
          </a:xfrm>
        </p:spPr>
        <p:txBody>
          <a:bodyPr>
            <a:normAutofit lnSpcReduction="10000"/>
          </a:bodyPr>
          <a:lstStyle/>
          <a:p>
            <a:r>
              <a:rPr lang="en-US" dirty="0" smtClean="0"/>
              <a:t>Dependent on deficit</a:t>
            </a:r>
          </a:p>
          <a:p>
            <a:r>
              <a:rPr lang="en-US" dirty="0" smtClean="0"/>
              <a:t>Created collaboratively with learner and supervisor</a:t>
            </a:r>
          </a:p>
          <a:p>
            <a:r>
              <a:rPr lang="en-US" dirty="0" smtClean="0"/>
              <a:t>Delineation of clear expectations (for all parties): </a:t>
            </a:r>
          </a:p>
          <a:p>
            <a:pPr lvl="1"/>
            <a:r>
              <a:rPr lang="en-US" dirty="0"/>
              <a:t>W</a:t>
            </a:r>
            <a:r>
              <a:rPr lang="en-US" dirty="0" smtClean="0"/>
              <a:t>hat needs to change and how will it be assessed/measured?</a:t>
            </a:r>
          </a:p>
          <a:p>
            <a:r>
              <a:rPr lang="en-US" dirty="0" smtClean="0"/>
              <a:t>Create timeline</a:t>
            </a:r>
            <a:endParaRPr lang="en-US" dirty="0"/>
          </a:p>
        </p:txBody>
      </p:sp>
      <p:pic>
        <p:nvPicPr>
          <p:cNvPr id="5" name="Content Placeholder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51388" y="2331839"/>
            <a:ext cx="3840162" cy="288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881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fontAlgn="auto">
              <a:spcAft>
                <a:spcPts val="0"/>
              </a:spcAft>
              <a:defRPr/>
            </a:pPr>
            <a:r>
              <a:rPr lang="en-US" sz="4000" dirty="0" smtClean="0">
                <a:solidFill>
                  <a:schemeClr val="bg2">
                    <a:lumMod val="50000"/>
                  </a:schemeClr>
                </a:solidFill>
              </a:rPr>
              <a:t>Remediation Plan</a:t>
            </a:r>
            <a:endParaRPr lang="en-US" sz="4000" dirty="0">
              <a:solidFill>
                <a:schemeClr val="bg2">
                  <a:lumMod val="50000"/>
                </a:schemeClr>
              </a:solidFill>
            </a:endParaRPr>
          </a:p>
        </p:txBody>
      </p:sp>
      <p:sp>
        <p:nvSpPr>
          <p:cNvPr id="53251" name="Content Placeholder 2"/>
          <p:cNvSpPr>
            <a:spLocks noGrp="1"/>
          </p:cNvSpPr>
          <p:nvPr>
            <p:ph idx="1"/>
          </p:nvPr>
        </p:nvSpPr>
        <p:spPr/>
        <p:txBody>
          <a:bodyPr>
            <a:normAutofit lnSpcReduction="10000"/>
          </a:bodyPr>
          <a:lstStyle/>
          <a:p>
            <a:pPr marL="365760" indent="-283464" fontAlgn="auto">
              <a:spcAft>
                <a:spcPts val="0"/>
              </a:spcAft>
              <a:buFont typeface="Wingdings 2"/>
              <a:buChar char=""/>
              <a:defRPr/>
            </a:pPr>
            <a:r>
              <a:rPr lang="en-US" sz="2700" dirty="0" smtClean="0"/>
              <a:t>Step 1: Determine if remediation is needed</a:t>
            </a:r>
          </a:p>
          <a:p>
            <a:pPr marL="365760" indent="-283464" fontAlgn="auto">
              <a:spcAft>
                <a:spcPts val="0"/>
              </a:spcAft>
              <a:buFont typeface="Wingdings 2"/>
              <a:buChar char=""/>
              <a:defRPr/>
            </a:pPr>
            <a:endParaRPr lang="en-US" sz="2400" dirty="0"/>
          </a:p>
          <a:p>
            <a:pPr marL="365760" indent="-283464" fontAlgn="auto">
              <a:spcAft>
                <a:spcPts val="0"/>
              </a:spcAft>
              <a:buFont typeface="Wingdings 2"/>
              <a:buChar char=""/>
              <a:defRPr/>
            </a:pPr>
            <a:r>
              <a:rPr lang="en-US" sz="2700" dirty="0" smtClean="0"/>
              <a:t>Step 2: Identify the deficit(s)</a:t>
            </a:r>
          </a:p>
          <a:p>
            <a:pPr marL="365760" indent="-283464" fontAlgn="auto">
              <a:spcAft>
                <a:spcPts val="0"/>
              </a:spcAft>
              <a:buFont typeface="Wingdings 2"/>
              <a:buChar char=""/>
              <a:defRPr/>
            </a:pPr>
            <a:endParaRPr lang="en-US" sz="2700" dirty="0"/>
          </a:p>
          <a:p>
            <a:pPr marL="365760" indent="-283464" fontAlgn="auto">
              <a:spcAft>
                <a:spcPts val="0"/>
              </a:spcAft>
              <a:buFont typeface="Wingdings 2"/>
              <a:buChar char=""/>
              <a:defRPr/>
            </a:pPr>
            <a:r>
              <a:rPr lang="en-US" sz="2700" dirty="0" smtClean="0"/>
              <a:t>Step 3: Build a remediation plan</a:t>
            </a:r>
          </a:p>
          <a:p>
            <a:pPr marL="365760" indent="-283464" fontAlgn="auto">
              <a:spcAft>
                <a:spcPts val="0"/>
              </a:spcAft>
              <a:buFont typeface="Wingdings 2"/>
              <a:buChar char=""/>
              <a:defRPr/>
            </a:pPr>
            <a:endParaRPr lang="en-US" sz="2700" b="1" dirty="0"/>
          </a:p>
          <a:p>
            <a:pPr marL="365760" indent="-283464" fontAlgn="auto">
              <a:spcAft>
                <a:spcPts val="0"/>
              </a:spcAft>
              <a:buFont typeface="Wingdings 2"/>
              <a:buChar char=""/>
              <a:defRPr/>
            </a:pPr>
            <a:r>
              <a:rPr lang="en-US" sz="2700" b="1" dirty="0" smtClean="0"/>
              <a:t>Step 4: Follow-up based on plan! </a:t>
            </a:r>
            <a:endParaRPr lang="en-US" sz="2400" dirty="0"/>
          </a:p>
        </p:txBody>
      </p:sp>
      <p:sp>
        <p:nvSpPr>
          <p:cNvPr id="4" name="Footer Placeholder 3"/>
          <p:cNvSpPr>
            <a:spLocks noGrp="1"/>
          </p:cNvSpPr>
          <p:nvPr>
            <p:ph type="ftr" sz="quarter" idx="11"/>
          </p:nvPr>
        </p:nvSpPr>
        <p:spPr/>
        <p:txBody>
          <a:bodyPr/>
          <a:lstStyle/>
          <a:p>
            <a:pPr>
              <a:defRPr/>
            </a:pPr>
            <a:endParaRPr lang="en-US" dirty="0">
              <a:solidFill>
                <a:srgbClr val="D5EDF4">
                  <a:shade val="50000"/>
                  <a:satMod val="200000"/>
                </a:srgbClr>
              </a:solidFill>
            </a:endParaRPr>
          </a:p>
        </p:txBody>
      </p:sp>
    </p:spTree>
    <p:extLst>
      <p:ext uri="{BB962C8B-B14F-4D97-AF65-F5344CB8AC3E}">
        <p14:creationId xmlns:p14="http://schemas.microsoft.com/office/powerpoint/2010/main" val="427173989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solidFill>
                  <a:srgbClr val="09213B"/>
                </a:solidFill>
              </a:rPr>
              <a:t>Step 4: Set your plan for follow-</a:t>
            </a:r>
            <a:r>
              <a:rPr lang="en-US" sz="4800" dirty="0" smtClean="0">
                <a:solidFill>
                  <a:srgbClr val="09213B"/>
                </a:solidFill>
              </a:rPr>
              <a:t>up</a:t>
            </a:r>
            <a:endParaRPr lang="en-US" dirty="0">
              <a:solidFill>
                <a:srgbClr val="09213B"/>
              </a:solidFill>
            </a:endParaRPr>
          </a:p>
        </p:txBody>
      </p:sp>
      <p:sp>
        <p:nvSpPr>
          <p:cNvPr id="3" name="Content Placeholder 2"/>
          <p:cNvSpPr>
            <a:spLocks noGrp="1"/>
          </p:cNvSpPr>
          <p:nvPr>
            <p:ph idx="1"/>
          </p:nvPr>
        </p:nvSpPr>
        <p:spPr/>
        <p:txBody>
          <a:bodyPr>
            <a:normAutofit lnSpcReduction="10000"/>
          </a:bodyPr>
          <a:lstStyle/>
          <a:p>
            <a:r>
              <a:rPr lang="en-US" dirty="0" smtClean="0"/>
              <a:t>How will you know if this plan is successful?</a:t>
            </a:r>
          </a:p>
          <a:p>
            <a:r>
              <a:rPr lang="en-US" dirty="0" smtClean="0"/>
              <a:t>When will you follow-up with the learner?</a:t>
            </a:r>
          </a:p>
          <a:p>
            <a:r>
              <a:rPr lang="en-US" dirty="0" smtClean="0"/>
              <a:t>Having a plan for follow-up and measurement of success helps all sides see growth and progress</a:t>
            </a:r>
          </a:p>
          <a:p>
            <a:pPr lvl="1"/>
            <a:r>
              <a:rPr lang="en-US" dirty="0" smtClean="0"/>
              <a:t>Validates the learner</a:t>
            </a:r>
          </a:p>
          <a:p>
            <a:pPr lvl="1"/>
            <a:r>
              <a:rPr lang="en-US" dirty="0" smtClean="0"/>
              <a:t>Allows the teacher to adjust aspects if needed</a:t>
            </a:r>
          </a:p>
          <a:p>
            <a:endParaRPr lang="en-US" dirty="0"/>
          </a:p>
          <a:p>
            <a:r>
              <a:rPr lang="en-US" b="1" dirty="0" smtClean="0"/>
              <a:t>Without follow-up, your plan will lose momentum quickly and easily</a:t>
            </a:r>
            <a:endParaRPr lang="en-US" b="1" dirty="0"/>
          </a:p>
        </p:txBody>
      </p:sp>
    </p:spTree>
    <p:extLst>
      <p:ext uri="{BB962C8B-B14F-4D97-AF65-F5344CB8AC3E}">
        <p14:creationId xmlns:p14="http://schemas.microsoft.com/office/powerpoint/2010/main" val="262181174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872" y="1"/>
            <a:ext cx="758704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27942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Your turn!</a:t>
            </a:r>
            <a:endParaRPr lang="en-US" dirty="0">
              <a:solidFill>
                <a:schemeClr val="bg2">
                  <a:lumMod val="50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7603" y="2066567"/>
            <a:ext cx="4363476" cy="3185503"/>
          </a:xfrm>
        </p:spPr>
      </p:pic>
    </p:spTree>
    <p:extLst>
      <p:ext uri="{BB962C8B-B14F-4D97-AF65-F5344CB8AC3E}">
        <p14:creationId xmlns:p14="http://schemas.microsoft.com/office/powerpoint/2010/main" val="404070791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lumMod val="50000"/>
                  </a:schemeClr>
                </a:solidFill>
              </a:rPr>
              <a:t>Small Group Case Practice</a:t>
            </a:r>
            <a:endParaRPr lang="en-US" dirty="0"/>
          </a:p>
        </p:txBody>
      </p:sp>
      <p:sp>
        <p:nvSpPr>
          <p:cNvPr id="3" name="Content Placeholder 2"/>
          <p:cNvSpPr>
            <a:spLocks noGrp="1"/>
          </p:cNvSpPr>
          <p:nvPr>
            <p:ph idx="1"/>
          </p:nvPr>
        </p:nvSpPr>
        <p:spPr/>
        <p:txBody>
          <a:bodyPr/>
          <a:lstStyle/>
          <a:p>
            <a:r>
              <a:rPr lang="en-US" dirty="0" smtClean="0"/>
              <a:t>Break into pairs</a:t>
            </a:r>
          </a:p>
          <a:p>
            <a:r>
              <a:rPr lang="en-US" dirty="0" smtClean="0"/>
              <a:t>Select a case that is vexing you or vexed you in the </a:t>
            </a:r>
            <a:r>
              <a:rPr lang="en-US" dirty="0" smtClean="0"/>
              <a:t>past. </a:t>
            </a:r>
            <a:endParaRPr lang="en-US" dirty="0" smtClean="0"/>
          </a:p>
          <a:p>
            <a:r>
              <a:rPr lang="en-US" dirty="0" smtClean="0"/>
              <a:t>Work through the case using the Remediation Tool</a:t>
            </a:r>
          </a:p>
          <a:p>
            <a:r>
              <a:rPr lang="en-US" dirty="0" smtClean="0"/>
              <a:t>You may need to make an educated guess for some of the information if it is a situation that is evolving</a:t>
            </a:r>
          </a:p>
        </p:txBody>
      </p:sp>
    </p:spTree>
    <p:extLst>
      <p:ext uri="{BB962C8B-B14F-4D97-AF65-F5344CB8AC3E}">
        <p14:creationId xmlns:p14="http://schemas.microsoft.com/office/powerpoint/2010/main" val="112553629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Post activity discussion</a:t>
            </a:r>
            <a:endParaRPr lang="en-US" dirty="0">
              <a:solidFill>
                <a:schemeClr val="bg2">
                  <a:lumMod val="50000"/>
                </a:schemeClr>
              </a:solidFill>
            </a:endParaRPr>
          </a:p>
        </p:txBody>
      </p:sp>
      <p:sp>
        <p:nvSpPr>
          <p:cNvPr id="4" name="Content Placeholder 3"/>
          <p:cNvSpPr>
            <a:spLocks noGrp="1"/>
          </p:cNvSpPr>
          <p:nvPr>
            <p:ph sz="half" idx="1"/>
          </p:nvPr>
        </p:nvSpPr>
        <p:spPr>
          <a:xfrm>
            <a:off x="627262" y="2356055"/>
            <a:ext cx="3840480" cy="3208790"/>
          </a:xfrm>
        </p:spPr>
        <p:txBody>
          <a:bodyPr>
            <a:normAutofit/>
          </a:bodyPr>
          <a:lstStyle/>
          <a:p>
            <a:r>
              <a:rPr lang="en-US" sz="2800" dirty="0" smtClean="0"/>
              <a:t>In historic cases had you followed the steps?</a:t>
            </a:r>
          </a:p>
          <a:p>
            <a:r>
              <a:rPr lang="en-US" sz="2800" dirty="0" smtClean="0"/>
              <a:t>Any sticking points?</a:t>
            </a:r>
          </a:p>
          <a:p>
            <a:r>
              <a:rPr lang="en-US" sz="2800" dirty="0" smtClean="0"/>
              <a:t>Any patterns?</a:t>
            </a:r>
            <a:endParaRPr lang="en-US" sz="28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96979" y="2841115"/>
            <a:ext cx="1981200" cy="2314575"/>
          </a:xfrm>
        </p:spPr>
      </p:pic>
    </p:spTree>
    <p:extLst>
      <p:ext uri="{BB962C8B-B14F-4D97-AF65-F5344CB8AC3E}">
        <p14:creationId xmlns:p14="http://schemas.microsoft.com/office/powerpoint/2010/main" val="5154093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t>
            </a:r>
            <a:r>
              <a:rPr lang="en-US" dirty="0"/>
              <a:t>remediation </a:t>
            </a:r>
            <a:r>
              <a:rPr lang="en-US" dirty="0" smtClean="0"/>
              <a:t>stories</a:t>
            </a:r>
            <a:endParaRPr lang="en-US"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rcRect t="12298" b="12298"/>
          <a:stretch>
            <a:fillRect/>
          </a:stretch>
        </p:blipFill>
        <p:spPr/>
      </p:pic>
      <p:sp>
        <p:nvSpPr>
          <p:cNvPr id="3" name="Content Placeholder 2"/>
          <p:cNvSpPr>
            <a:spLocks noGrp="1"/>
          </p:cNvSpPr>
          <p:nvPr>
            <p:ph sz="half" idx="2"/>
          </p:nvPr>
        </p:nvSpPr>
        <p:spPr>
          <a:xfrm>
            <a:off x="4751071" y="2583809"/>
            <a:ext cx="3840480" cy="3359792"/>
          </a:xfrm>
        </p:spPr>
        <p:txBody>
          <a:bodyPr>
            <a:normAutofit/>
          </a:bodyPr>
          <a:lstStyle/>
          <a:p>
            <a:r>
              <a:rPr lang="en-US" sz="2400" dirty="0" smtClean="0"/>
              <a:t>Good?</a:t>
            </a:r>
          </a:p>
          <a:p>
            <a:r>
              <a:rPr lang="en-US" sz="2400" dirty="0" smtClean="0"/>
              <a:t>Bad?</a:t>
            </a:r>
          </a:p>
          <a:p>
            <a:r>
              <a:rPr lang="en-US" sz="2400" dirty="0" smtClean="0"/>
              <a:t>Ugly?</a:t>
            </a:r>
          </a:p>
        </p:txBody>
      </p:sp>
    </p:spTree>
    <p:extLst>
      <p:ext uri="{BB962C8B-B14F-4D97-AF65-F5344CB8AC3E}">
        <p14:creationId xmlns:p14="http://schemas.microsoft.com/office/powerpoint/2010/main" val="26650218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US" dirty="0" smtClean="0">
                <a:solidFill>
                  <a:schemeClr val="bg2">
                    <a:lumMod val="50000"/>
                  </a:schemeClr>
                </a:solidFill>
              </a:rPr>
              <a:t>Take home points</a:t>
            </a:r>
          </a:p>
        </p:txBody>
      </p:sp>
      <p:sp>
        <p:nvSpPr>
          <p:cNvPr id="66563" name="Content Placeholder 2"/>
          <p:cNvSpPr>
            <a:spLocks noGrp="1"/>
          </p:cNvSpPr>
          <p:nvPr>
            <p:ph idx="1"/>
          </p:nvPr>
        </p:nvSpPr>
        <p:spPr/>
        <p:txBody>
          <a:bodyPr>
            <a:normAutofit/>
          </a:bodyPr>
          <a:lstStyle/>
          <a:p>
            <a:r>
              <a:rPr lang="en-US" sz="2800" dirty="0" smtClean="0">
                <a:ea typeface="ＭＳ Ｐゴシック" pitchFamily="-65" charset="-128"/>
              </a:rPr>
              <a:t>Remediation </a:t>
            </a:r>
            <a:r>
              <a:rPr lang="en-US" sz="2800" dirty="0">
                <a:ea typeface="ＭＳ Ｐゴシック" pitchFamily="-65" charset="-128"/>
              </a:rPr>
              <a:t>is most successful when developed in a structured way through a collaborative </a:t>
            </a:r>
            <a:r>
              <a:rPr lang="en-US" sz="2800" dirty="0" smtClean="0">
                <a:ea typeface="ＭＳ Ｐゴシック" pitchFamily="-65" charset="-128"/>
              </a:rPr>
              <a:t>partnership</a:t>
            </a:r>
          </a:p>
          <a:p>
            <a:r>
              <a:rPr lang="en-US" sz="2800" dirty="0" smtClean="0">
                <a:ea typeface="ＭＳ Ｐゴシック" pitchFamily="-65" charset="-128"/>
              </a:rPr>
              <a:t>Being familiar with the key steps of teaching can help with identifying if there is a problem and what it might be</a:t>
            </a:r>
          </a:p>
          <a:p>
            <a:pPr eaLnBrk="1" hangingPunct="1">
              <a:lnSpc>
                <a:spcPct val="90000"/>
              </a:lnSpc>
            </a:pPr>
            <a:r>
              <a:rPr lang="en-US" sz="3000" dirty="0" smtClean="0">
                <a:ea typeface="ＭＳ Ｐゴシック" pitchFamily="-65" charset="-128"/>
              </a:rPr>
              <a:t>Don’t wait too long or the window of opportunity closes</a:t>
            </a:r>
          </a:p>
        </p:txBody>
      </p:sp>
    </p:spTree>
    <p:extLst>
      <p:ext uri="{BB962C8B-B14F-4D97-AF65-F5344CB8AC3E}">
        <p14:creationId xmlns:p14="http://schemas.microsoft.com/office/powerpoint/2010/main" val="36053178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fontAlgn="auto">
              <a:spcAft>
                <a:spcPts val="0"/>
              </a:spcAft>
              <a:defRPr/>
            </a:pPr>
            <a:r>
              <a:rPr lang="en-US" dirty="0" smtClean="0">
                <a:solidFill>
                  <a:schemeClr val="bg2">
                    <a:lumMod val="50000"/>
                  </a:schemeClr>
                </a:solidFill>
              </a:rPr>
              <a:t>A quick review: How </a:t>
            </a:r>
            <a:r>
              <a:rPr lang="en-US" dirty="0">
                <a:solidFill>
                  <a:schemeClr val="bg2">
                    <a:lumMod val="50000"/>
                  </a:schemeClr>
                </a:solidFill>
              </a:rPr>
              <a:t>To Teach</a:t>
            </a:r>
          </a:p>
        </p:txBody>
      </p:sp>
      <p:sp>
        <p:nvSpPr>
          <p:cNvPr id="59394" name="Subtitle 2"/>
          <p:cNvSpPr>
            <a:spLocks noGrp="1"/>
          </p:cNvSpPr>
          <p:nvPr>
            <p:ph type="subTitle" idx="1"/>
          </p:nvPr>
        </p:nvSpPr>
        <p:spPr/>
        <p:txBody>
          <a:bodyPr/>
          <a:lstStyle/>
          <a:p>
            <a:pPr marL="26988">
              <a:buFont typeface="Arial" charset="0"/>
              <a:buNone/>
            </a:pPr>
            <a:endParaRPr lang="en-US" dirty="0" smtClean="0">
              <a:solidFill>
                <a:srgbClr val="320E04"/>
              </a:solidFill>
            </a:endParaRPr>
          </a:p>
        </p:txBody>
      </p:sp>
      <p:sp>
        <p:nvSpPr>
          <p:cNvPr id="59395" name="Footer Placeholder 3"/>
          <p:cNvSpPr>
            <a:spLocks noGrp="1"/>
          </p:cNvSpPr>
          <p:nvPr>
            <p:ph type="ftr" sz="quarter" idx="11"/>
          </p:nvPr>
        </p:nvSpPr>
        <p:spPr bwMode="auto">
          <a:noFill/>
          <a:ln>
            <a:miter lim="800000"/>
            <a:headEnd/>
            <a:tailEnd/>
          </a:ln>
        </p:spPr>
        <p:txBody>
          <a:bodyPr vert="horz" wrap="square" lIns="91440" tIns="45720" rIns="91440" bIns="45720" numCol="1" anchorCtr="0" compatLnSpc="1">
            <a:prstTxWarp prst="textNoShape">
              <a:avLst/>
            </a:prstTxWarp>
          </a:bodyPr>
          <a:lstStyle/>
          <a:p>
            <a:endParaRPr lang="en-US" dirty="0" smtClean="0">
              <a:solidFill>
                <a:srgbClr val="B5A788"/>
              </a:solidFill>
            </a:endParaRPr>
          </a:p>
        </p:txBody>
      </p:sp>
    </p:spTree>
    <p:extLst>
      <p:ext uri="{BB962C8B-B14F-4D97-AF65-F5344CB8AC3E}">
        <p14:creationId xmlns:p14="http://schemas.microsoft.com/office/powerpoint/2010/main" val="8798668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bg2">
                    <a:lumMod val="50000"/>
                  </a:schemeClr>
                </a:solidFill>
              </a:rPr>
              <a:t>Key Steps to Teaching Effectively</a:t>
            </a:r>
            <a:endParaRPr lang="en-US" dirty="0">
              <a:solidFill>
                <a:schemeClr val="bg2">
                  <a:lumMod val="50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3682271"/>
              </p:ext>
            </p:extLst>
          </p:nvPr>
        </p:nvGraphicFramePr>
        <p:xfrm>
          <a:off x="320675" y="1600200"/>
          <a:ext cx="8594725" cy="525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23638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fontAlgn="auto" hangingPunct="1">
              <a:spcAft>
                <a:spcPts val="0"/>
              </a:spcAft>
              <a:defRPr/>
            </a:pPr>
            <a:r>
              <a:rPr lang="en-US" dirty="0" smtClean="0">
                <a:solidFill>
                  <a:schemeClr val="bg2">
                    <a:lumMod val="50000"/>
                  </a:schemeClr>
                </a:solidFill>
              </a:rPr>
              <a:t>Expectations</a:t>
            </a:r>
            <a:endParaRPr lang="en-US" dirty="0">
              <a:solidFill>
                <a:schemeClr val="bg2">
                  <a:lumMod val="50000"/>
                </a:schemeClr>
              </a:solidFill>
            </a:endParaRPr>
          </a:p>
        </p:txBody>
      </p:sp>
      <p:sp>
        <p:nvSpPr>
          <p:cNvPr id="20483" name="Subtitle 2"/>
          <p:cNvSpPr>
            <a:spLocks noGrp="1"/>
          </p:cNvSpPr>
          <p:nvPr>
            <p:ph type="subTitle" idx="1"/>
          </p:nvPr>
        </p:nvSpPr>
        <p:spPr/>
        <p:txBody>
          <a:bodyPr/>
          <a:lstStyle/>
          <a:p>
            <a:pPr marL="26988" eaLnBrk="1" hangingPunct="1">
              <a:buFont typeface="Arial" charset="0"/>
              <a:buNone/>
            </a:pPr>
            <a:endParaRPr lang="en-US" dirty="0" smtClean="0">
              <a:solidFill>
                <a:srgbClr val="320E04"/>
              </a:solidFill>
              <a:ea typeface="ＭＳ Ｐゴシック" pitchFamily="-65" charset="-128"/>
            </a:endParaRPr>
          </a:p>
        </p:txBody>
      </p:sp>
    </p:spTree>
    <p:extLst>
      <p:ext uri="{BB962C8B-B14F-4D97-AF65-F5344CB8AC3E}">
        <p14:creationId xmlns:p14="http://schemas.microsoft.com/office/powerpoint/2010/main" val="15040255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smtClean="0">
                <a:solidFill>
                  <a:schemeClr val="bg2">
                    <a:lumMod val="50000"/>
                  </a:schemeClr>
                </a:solidFill>
                <a:ea typeface="+mj-ea"/>
                <a:cs typeface="+mj-cs"/>
              </a:rPr>
              <a:t>Expectations</a:t>
            </a:r>
            <a:endParaRPr lang="en-US" dirty="0">
              <a:solidFill>
                <a:schemeClr val="bg2">
                  <a:lumMod val="50000"/>
                </a:schemeClr>
              </a:solidFill>
              <a:ea typeface="+mj-ea"/>
              <a:cs typeface="+mj-cs"/>
            </a:endParaRPr>
          </a:p>
        </p:txBody>
      </p:sp>
      <p:sp>
        <p:nvSpPr>
          <p:cNvPr id="21507" name="Content Placeholder 2"/>
          <p:cNvSpPr>
            <a:spLocks noGrp="1"/>
          </p:cNvSpPr>
          <p:nvPr>
            <p:ph idx="1"/>
          </p:nvPr>
        </p:nvSpPr>
        <p:spPr/>
        <p:txBody>
          <a:bodyPr>
            <a:normAutofit/>
          </a:bodyPr>
          <a:lstStyle/>
          <a:p>
            <a:r>
              <a:rPr lang="en-US" dirty="0" smtClean="0">
                <a:ea typeface="ＭＳ Ｐゴシック" pitchFamily="-65" charset="-128"/>
              </a:rPr>
              <a:t>Expectations are the basis of performance</a:t>
            </a:r>
          </a:p>
          <a:p>
            <a:endParaRPr lang="en-US" dirty="0" smtClean="0">
              <a:ea typeface="ＭＳ Ｐゴシック" pitchFamily="-65" charset="-128"/>
            </a:endParaRPr>
          </a:p>
          <a:p>
            <a:r>
              <a:rPr lang="en-US" dirty="0" smtClean="0">
                <a:ea typeface="ＭＳ Ｐゴシック" pitchFamily="-65" charset="-128"/>
              </a:rPr>
              <a:t>No one likes to not know what they should be doing</a:t>
            </a:r>
          </a:p>
          <a:p>
            <a:endParaRPr lang="en-US" dirty="0" smtClean="0">
              <a:ea typeface="ＭＳ Ｐゴシック" pitchFamily="-65" charset="-128"/>
            </a:endParaRPr>
          </a:p>
          <a:p>
            <a:r>
              <a:rPr lang="en-US" dirty="0" smtClean="0">
                <a:ea typeface="ＭＳ Ｐゴシック" pitchFamily="-65" charset="-128"/>
              </a:rPr>
              <a:t>Set </a:t>
            </a:r>
            <a:r>
              <a:rPr lang="en-US" dirty="0">
                <a:ea typeface="ＭＳ Ｐゴシック" pitchFamily="-65" charset="-128"/>
              </a:rPr>
              <a:t>expectations at the beginning of the rotation and refresh them often</a:t>
            </a:r>
          </a:p>
          <a:p>
            <a:pPr lvl="1"/>
            <a:r>
              <a:rPr lang="en-US" dirty="0">
                <a:ea typeface="ＭＳ Ｐゴシック" pitchFamily="-65" charset="-128"/>
              </a:rPr>
              <a:t>If the expectations are not known by the learner, </a:t>
            </a:r>
            <a:r>
              <a:rPr lang="en-US" dirty="0" smtClean="0">
                <a:ea typeface="ＭＳ Ｐゴシック" pitchFamily="-65" charset="-128"/>
              </a:rPr>
              <a:t>feedback will </a:t>
            </a:r>
            <a:r>
              <a:rPr lang="en-US" dirty="0">
                <a:ea typeface="ＭＳ Ｐゴシック" pitchFamily="-65" charset="-128"/>
              </a:rPr>
              <a:t>feel unsubstantiated</a:t>
            </a:r>
          </a:p>
        </p:txBody>
      </p:sp>
    </p:spTree>
    <p:extLst>
      <p:ext uri="{BB962C8B-B14F-4D97-AF65-F5344CB8AC3E}">
        <p14:creationId xmlns:p14="http://schemas.microsoft.com/office/powerpoint/2010/main" val="156322370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3736</TotalTime>
  <Words>2122</Words>
  <Application>Microsoft Macintosh PowerPoint</Application>
  <PresentationFormat>On-screen Show (4:3)</PresentationFormat>
  <Paragraphs>304</Paragraphs>
  <Slides>50</Slides>
  <Notes>9</Notes>
  <HiddenSlides>0</HiddenSlides>
  <MMClips>0</MMClips>
  <ScaleCrop>false</ScaleCrop>
  <HeadingPairs>
    <vt:vector size="4" baseType="variant">
      <vt:variant>
        <vt:lpstr>Theme</vt:lpstr>
      </vt:variant>
      <vt:variant>
        <vt:i4>2</vt:i4>
      </vt:variant>
      <vt:variant>
        <vt:lpstr>Slide Titles</vt:lpstr>
      </vt:variant>
      <vt:variant>
        <vt:i4>50</vt:i4>
      </vt:variant>
    </vt:vector>
  </HeadingPairs>
  <TitlesOfParts>
    <vt:vector size="52" baseType="lpstr">
      <vt:lpstr>Breeze</vt:lpstr>
      <vt:lpstr>1_Breeze</vt:lpstr>
      <vt:lpstr>The Education Process: Teaching and Remediation</vt:lpstr>
      <vt:lpstr>Objectives: At the end of this talk the participant will be able to: </vt:lpstr>
      <vt:lpstr>Outline of session</vt:lpstr>
      <vt:lpstr>PowerPoint Presentation</vt:lpstr>
      <vt:lpstr>Your remediation stories</vt:lpstr>
      <vt:lpstr>A quick review: How To Teach</vt:lpstr>
      <vt:lpstr>Key Steps to Teaching Effectively</vt:lpstr>
      <vt:lpstr>Expectations</vt:lpstr>
      <vt:lpstr>Expectations</vt:lpstr>
      <vt:lpstr>Expectations are the basis of performance</vt:lpstr>
      <vt:lpstr>Engagement</vt:lpstr>
      <vt:lpstr>Experienced based learning gives the best retention</vt:lpstr>
      <vt:lpstr>Create An Enabling Environment</vt:lpstr>
      <vt:lpstr>Matching learner states to teaching styles</vt:lpstr>
      <vt:lpstr>Matching learner states to teaching styles</vt:lpstr>
      <vt:lpstr>Assessment</vt:lpstr>
      <vt:lpstr>Assessment</vt:lpstr>
      <vt:lpstr> Assessments flow from expectations</vt:lpstr>
      <vt:lpstr>Challenges with assessments</vt:lpstr>
      <vt:lpstr>Feedback</vt:lpstr>
      <vt:lpstr>What Is Feedback?</vt:lpstr>
      <vt:lpstr>Feedback flows from assessment</vt:lpstr>
      <vt:lpstr>Why Is Feedback Important?</vt:lpstr>
      <vt:lpstr>Giving Feedback</vt:lpstr>
      <vt:lpstr>Giving feedback</vt:lpstr>
      <vt:lpstr>When to defer</vt:lpstr>
      <vt:lpstr>Change your mindset about feedback</vt:lpstr>
      <vt:lpstr>When the going gets rough</vt:lpstr>
      <vt:lpstr>PowerPoint Presentation</vt:lpstr>
      <vt:lpstr>Remediation</vt:lpstr>
      <vt:lpstr>Steps in Remediation</vt:lpstr>
      <vt:lpstr>PowerPoint Presentation</vt:lpstr>
      <vt:lpstr>Yes Houston, There is a problem: Now what? </vt:lpstr>
      <vt:lpstr>Step 2:Identify domain deficit</vt:lpstr>
      <vt:lpstr>Knowledge</vt:lpstr>
      <vt:lpstr>Skills</vt:lpstr>
      <vt:lpstr>Stages In Acquiring Skills</vt:lpstr>
      <vt:lpstr>Attitude</vt:lpstr>
      <vt:lpstr>Learner</vt:lpstr>
      <vt:lpstr>Supplemental Assessment</vt:lpstr>
      <vt:lpstr>Supplemental Assessment</vt:lpstr>
      <vt:lpstr>Remediation Plan</vt:lpstr>
      <vt:lpstr>Key Remediation Plan Features</vt:lpstr>
      <vt:lpstr>Remediation Plan</vt:lpstr>
      <vt:lpstr>Step 4: Set your plan for follow-up</vt:lpstr>
      <vt:lpstr>PowerPoint Presentation</vt:lpstr>
      <vt:lpstr>Your turn!</vt:lpstr>
      <vt:lpstr>Small Group Case Practice</vt:lpstr>
      <vt:lpstr>Post activity discussion</vt:lpstr>
      <vt:lpstr>Take home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Jesse Markman</dc:creator>
  <cp:lastModifiedBy>home</cp:lastModifiedBy>
  <cp:revision>41</cp:revision>
  <dcterms:created xsi:type="dcterms:W3CDTF">2016-01-03T17:09:28Z</dcterms:created>
  <dcterms:modified xsi:type="dcterms:W3CDTF">2019-09-10T04:09:08Z</dcterms:modified>
</cp:coreProperties>
</file>