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0" r:id="rId2"/>
    <p:sldId id="262" r:id="rId3"/>
    <p:sldId id="328" r:id="rId4"/>
    <p:sldId id="335" r:id="rId5"/>
    <p:sldId id="336" r:id="rId6"/>
    <p:sldId id="337" r:id="rId7"/>
    <p:sldId id="275" r:id="rId8"/>
    <p:sldId id="276" r:id="rId9"/>
    <p:sldId id="278" r:id="rId10"/>
    <p:sldId id="289" r:id="rId11"/>
    <p:sldId id="338" r:id="rId12"/>
    <p:sldId id="339" r:id="rId13"/>
    <p:sldId id="342" r:id="rId14"/>
    <p:sldId id="340" r:id="rId15"/>
    <p:sldId id="341" r:id="rId16"/>
    <p:sldId id="292" r:id="rId17"/>
    <p:sldId id="334" r:id="rId18"/>
    <p:sldId id="274" r:id="rId19"/>
    <p:sldId id="269" r:id="rId20"/>
    <p:sldId id="320" r:id="rId21"/>
    <p:sldId id="271" r:id="rId22"/>
    <p:sldId id="272" r:id="rId23"/>
    <p:sldId id="273" r:id="rId24"/>
    <p:sldId id="290" r:id="rId25"/>
    <p:sldId id="291" r:id="rId26"/>
    <p:sldId id="343" r:id="rId27"/>
    <p:sldId id="324" r:id="rId28"/>
    <p:sldId id="329" r:id="rId29"/>
    <p:sldId id="330" r:id="rId30"/>
    <p:sldId id="331" r:id="rId31"/>
    <p:sldId id="332" r:id="rId32"/>
    <p:sldId id="31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8296"/>
  </p:normalViewPr>
  <p:slideViewPr>
    <p:cSldViewPr snapToGrid="0" snapToObjects="1">
      <p:cViewPr varScale="1">
        <p:scale>
          <a:sx n="101" d="100"/>
          <a:sy n="101" d="100"/>
        </p:scale>
        <p:origin x="8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9C1DD-FF96-2A4A-9C80-F30BBBBA1AE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DDF3-8051-4C44-AF8F-BD21DF45A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Mostly</a:t>
            </a:r>
            <a:r>
              <a:rPr lang="en-US" baseline="0" dirty="0"/>
              <a:t> focused on LOR for residency application, but generalizable</a:t>
            </a:r>
          </a:p>
          <a:p>
            <a:r>
              <a:rPr lang="en-US" baseline="0" dirty="0"/>
              <a:t>LORs are used a lot in application process for med school and residency. In FM, over 80% of programs use LOR to decide whom to interview</a:t>
            </a:r>
          </a:p>
          <a:p>
            <a:endParaRPr lang="en-US" baseline="0" dirty="0"/>
          </a:p>
          <a:p>
            <a:r>
              <a:rPr lang="en-US" baseline="0" dirty="0"/>
              <a:t>Sounding Board: “Fantasy Land” NEJM 3/17/1983 “Tonight I traveled to a wondrous place, a fantasy land of sugar plums and fairy tales. Since some of you may never have the opportunity to visit this glorious place, let me tell you about it. It is a land where everyone “will make a fine physician,” where people have “excellent interpersonal skills” and “good rapport with their peers.” In this land, about a tenth of the inhabitants are “among the finest I have ever worked with,” a full quarter are “outstanding,” and almost all </a:t>
            </a:r>
            <a:r>
              <a:rPr lang="en-US" baseline="0" dirty="0" err="1"/>
              <a:t>ar</a:t>
            </a:r>
            <a:r>
              <a:rPr lang="en-US" baseline="0" dirty="0"/>
              <a:t> “in the upper quarter.” Everyone is “a pleasure to work with,” has “excellent initiative,” is “enthusiastic and conscientious,” and possesses and “above-average fund of knowledge.” A few people are quiet or shy or get off to a slow start, but they all “blossom during their clinical years,” and no one has “reservations” about anyone. No one is ever poor, fair, or average; they are all “very good” or “excellent.”</a:t>
            </a: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1E0530D-2DC8-DB44-A6B2-359CD645840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181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8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7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Measurable: Implicit Association tests (IAT tests) at </a:t>
            </a:r>
            <a:r>
              <a:rPr lang="en-US" dirty="0" err="1"/>
              <a:t>implicit.harvard.edu</a:t>
            </a:r>
            <a:r>
              <a:rPr lang="en-US" dirty="0"/>
              <a:t> </a:t>
            </a:r>
          </a:p>
          <a:p>
            <a:r>
              <a:rPr lang="en-US" dirty="0"/>
              <a:t>Book : Blind Spot: Hidden Biases of Good People by Mazarin + Greenwald</a:t>
            </a:r>
          </a:p>
          <a:p>
            <a:pPr lvl="1"/>
            <a:r>
              <a:rPr lang="en-US" dirty="0"/>
              <a:t>Excellent book on topic by leaders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Moss-</a:t>
            </a:r>
            <a:r>
              <a:rPr lang="en-US" sz="2800" dirty="0" err="1"/>
              <a:t>Racusin</a:t>
            </a:r>
            <a:r>
              <a:rPr lang="en-US" sz="2800" dirty="0"/>
              <a:t>:</a:t>
            </a:r>
            <a:r>
              <a:rPr lang="en-US" sz="2800" baseline="0" dirty="0"/>
              <a:t> </a:t>
            </a:r>
            <a:r>
              <a:rPr lang="en-US" sz="2800" dirty="0"/>
              <a:t>127 science professors (Biology, Chemistry, Physics) evaluated resumes</a:t>
            </a:r>
          </a:p>
          <a:p>
            <a:pPr lvl="1"/>
            <a:r>
              <a:rPr lang="en-US" sz="2800" dirty="0"/>
              <a:t> Undergraduate student applying for  a lab management position</a:t>
            </a:r>
          </a:p>
          <a:p>
            <a:pPr lvl="1"/>
            <a:r>
              <a:rPr lang="en-US" sz="2800" dirty="0"/>
              <a:t>Identical resumes(male or  female), randomized </a:t>
            </a:r>
          </a:p>
          <a:p>
            <a:r>
              <a:rPr lang="en-US" dirty="0"/>
              <a:t>Female students viewed as less competent and less hirable than identical male students</a:t>
            </a:r>
          </a:p>
          <a:p>
            <a:r>
              <a:rPr lang="en-US" dirty="0"/>
              <a:t>Offered lower salary and less career mentorship</a:t>
            </a:r>
          </a:p>
          <a:p>
            <a:r>
              <a:rPr lang="en-US" dirty="0"/>
              <a:t>Faculty gender did not affect results</a:t>
            </a:r>
          </a:p>
          <a:p>
            <a:r>
              <a:rPr lang="en-US" dirty="0"/>
              <a:t>Bias was modest but real</a:t>
            </a:r>
          </a:p>
          <a:p>
            <a:r>
              <a:rPr lang="en-US" dirty="0"/>
              <a:t>But they liked the female applicant more</a:t>
            </a:r>
          </a:p>
          <a:p>
            <a:endParaRPr lang="en-US" dirty="0"/>
          </a:p>
          <a:p>
            <a:r>
              <a:rPr lang="en-US" dirty="0" err="1"/>
              <a:t>Trix</a:t>
            </a:r>
            <a:r>
              <a:rPr lang="en-US" baseline="0" dirty="0"/>
              <a:t> and </a:t>
            </a:r>
            <a:r>
              <a:rPr lang="en-US" baseline="0" dirty="0" err="1"/>
              <a:t>Penska</a:t>
            </a:r>
            <a:r>
              <a:rPr lang="en-US" baseline="0" dirty="0"/>
              <a:t>: </a:t>
            </a:r>
          </a:p>
          <a:p>
            <a:r>
              <a:rPr lang="en-US" dirty="0"/>
              <a:t>300 LOR from one medical school,</a:t>
            </a:r>
            <a:r>
              <a:rPr lang="en-US" baseline="0" dirty="0"/>
              <a:t> </a:t>
            </a:r>
            <a:r>
              <a:rPr lang="en-US" dirty="0"/>
              <a:t>Compared letters by gender</a:t>
            </a:r>
          </a:p>
          <a:p>
            <a:r>
              <a:rPr lang="en-US" dirty="0"/>
              <a:t>Letters for women: Shorter,</a:t>
            </a:r>
            <a:r>
              <a:rPr lang="en-US" baseline="0" dirty="0"/>
              <a:t> </a:t>
            </a:r>
            <a:r>
              <a:rPr lang="en-US" dirty="0"/>
              <a:t>Lack of one of the 3 basic features,</a:t>
            </a:r>
            <a:r>
              <a:rPr lang="en-US" baseline="0" dirty="0"/>
              <a:t> </a:t>
            </a:r>
            <a:r>
              <a:rPr lang="en-US" dirty="0"/>
              <a:t>More likely to portray as teachers and students  vs. Men as researchers and professionals,</a:t>
            </a:r>
            <a:r>
              <a:rPr lang="en-US" baseline="0" dirty="0"/>
              <a:t> </a:t>
            </a:r>
            <a:r>
              <a:rPr lang="en-US" dirty="0"/>
              <a:t>More doubt raisers</a:t>
            </a:r>
          </a:p>
          <a:p>
            <a:r>
              <a:rPr lang="en-US" i="1" dirty="0"/>
              <a:t>While not the best student I have had</a:t>
            </a:r>
          </a:p>
          <a:p>
            <a:r>
              <a:rPr lang="en-US" i="1" dirty="0"/>
              <a:t>She has a somewhat challenging personality</a:t>
            </a:r>
          </a:p>
          <a:p>
            <a:r>
              <a:rPr lang="en-US" i="1" dirty="0"/>
              <a:t>While his publications are not numerous as you know</a:t>
            </a:r>
          </a:p>
          <a:p>
            <a:r>
              <a:rPr lang="en-US" i="1" dirty="0"/>
              <a:t>He appears to be a highly motivated colleague</a:t>
            </a:r>
          </a:p>
          <a:p>
            <a:r>
              <a:rPr lang="en-US" i="1" dirty="0"/>
              <a:t>It appears that her health and personal life are stable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to Pam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1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 knowledge, clinical judgment, work habits, and motivation, were frequently left out of  NLORs,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along with other contextualizing information, such as depth of understanding about the applicant, numeric comparison of applicants to their classmates, and summary statements</a:t>
            </a:r>
            <a:r>
              <a:rPr lang="en-US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there such a thing as traditional? This sounds like there is a standard somewhere. I would leave this work out.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dirty="0"/>
              <a:t>Info about our work group:</a:t>
            </a:r>
            <a:r>
              <a:rPr lang="en-US" baseline="0" dirty="0"/>
              <a:t> </a:t>
            </a:r>
            <a:r>
              <a:rPr lang="en-US" dirty="0"/>
              <a:t>Re-examine current LOR for FM residency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How can we write better narrative LOR?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Is there any utility to a standardized letter of recommendation?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8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Use of LOR (medical school, residency, fellowships) </a:t>
            </a:r>
          </a:p>
          <a:p>
            <a:pPr lvl="0"/>
            <a:r>
              <a:rPr lang="en-US" dirty="0"/>
              <a:t>What part do you have in reading/writing/using LOR in application processes? </a:t>
            </a:r>
          </a:p>
          <a:p>
            <a:pPr lvl="0"/>
            <a:r>
              <a:rPr lang="en-US" dirty="0"/>
              <a:t>What are some issues you’ve experienced?</a:t>
            </a:r>
          </a:p>
          <a:p>
            <a:r>
              <a:rPr lang="en-US" dirty="0"/>
              <a:t>Who has a LOR that they are worried about?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19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1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69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  <a:p>
            <a:r>
              <a:rPr lang="en-US" dirty="0"/>
              <a:t>Avoid</a:t>
            </a:r>
            <a:r>
              <a:rPr lang="en-US" baseline="0" dirty="0"/>
              <a:t> damning with faint praise. Commenting on communication and work ethic without talking about clinical skills looks bad.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788C9-D6EF-3841-8A68-8CD7D76E9D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96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8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  <a:p>
            <a:endParaRPr lang="en-US" dirty="0"/>
          </a:p>
          <a:p>
            <a:r>
              <a:rPr lang="en-US" dirty="0"/>
              <a:t>Commitment and relationship with applicant</a:t>
            </a:r>
          </a:p>
          <a:p>
            <a:r>
              <a:rPr lang="en-US" dirty="0"/>
              <a:t>Specificity of focus</a:t>
            </a:r>
          </a:p>
          <a:p>
            <a:r>
              <a:rPr lang="en-US" dirty="0"/>
              <a:t>Evaluation of traits and accomplishments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788C9-D6EF-3841-8A68-8CD7D76E9D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6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788C9-D6EF-3841-8A68-8CD7D76E9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two bolded are in the 80-90% range in terms of proportion of programs that use</a:t>
            </a:r>
          </a:p>
          <a:p>
            <a:endParaRPr lang="en-US" b="1" dirty="0"/>
          </a:p>
          <a:p>
            <a:r>
              <a:rPr lang="en-US" b="1" dirty="0"/>
              <a:t>Family Medicine</a:t>
            </a:r>
          </a:p>
          <a:p>
            <a:r>
              <a:rPr lang="en-US" b="0" dirty="0">
                <a:effectLst/>
              </a:rPr>
              <a:t>USMLE Step 1 Score (90%) </a:t>
            </a:r>
          </a:p>
          <a:p>
            <a:r>
              <a:rPr lang="en-US" b="0" dirty="0">
                <a:effectLst/>
              </a:rPr>
              <a:t>Perceived commitment to specialty (89%) </a:t>
            </a:r>
          </a:p>
          <a:p>
            <a:r>
              <a:rPr lang="en-US" b="0" dirty="0">
                <a:effectLst/>
              </a:rPr>
              <a:t>USMLE Step 2 CK score (89%)</a:t>
            </a:r>
          </a:p>
          <a:p>
            <a:r>
              <a:rPr lang="en-US" b="0" dirty="0">
                <a:effectLst/>
              </a:rPr>
              <a:t>Specialty specific Letter of Recommendation (88%) </a:t>
            </a:r>
          </a:p>
          <a:p>
            <a:r>
              <a:rPr lang="en-US" b="0" dirty="0">
                <a:effectLst/>
              </a:rPr>
              <a:t>Personal Statement (88%)</a:t>
            </a:r>
          </a:p>
          <a:p>
            <a:r>
              <a:rPr lang="en-US" b="1" dirty="0"/>
              <a:t>Internal Medicine</a:t>
            </a:r>
          </a:p>
          <a:p>
            <a:r>
              <a:rPr lang="en-US" b="0" dirty="0">
                <a:effectLst/>
              </a:rPr>
              <a:t>USMLE Step 1 Score (93%)</a:t>
            </a:r>
          </a:p>
          <a:p>
            <a:r>
              <a:rPr lang="en-US" b="0" dirty="0">
                <a:effectLst/>
              </a:rPr>
              <a:t>USMLE Step 2 CK score (91%) </a:t>
            </a:r>
          </a:p>
          <a:p>
            <a:r>
              <a:rPr lang="en-US" b="0" dirty="0">
                <a:effectLst/>
              </a:rPr>
              <a:t>MSPE (90%) </a:t>
            </a:r>
          </a:p>
          <a:p>
            <a:r>
              <a:rPr lang="en-US" b="0" dirty="0">
                <a:effectLst/>
              </a:rPr>
              <a:t>Any failed attempt in USMLE (81%)</a:t>
            </a:r>
          </a:p>
          <a:p>
            <a:r>
              <a:rPr lang="en-US" b="0" dirty="0">
                <a:effectLst/>
              </a:rPr>
              <a:t>Specialty specific Letter of Recommendation (80%)</a:t>
            </a:r>
          </a:p>
          <a:p>
            <a:r>
              <a:rPr lang="en-US" b="1" dirty="0"/>
              <a:t>OBGYN</a:t>
            </a:r>
          </a:p>
          <a:p>
            <a:r>
              <a:rPr lang="en-US" b="0" dirty="0">
                <a:effectLst/>
              </a:rPr>
              <a:t>Grades in required clerkships (92%) </a:t>
            </a:r>
          </a:p>
          <a:p>
            <a:r>
              <a:rPr lang="en-US" b="0" dirty="0">
                <a:effectLst/>
              </a:rPr>
              <a:t>USMLE Step 1 Score (91%)</a:t>
            </a:r>
          </a:p>
          <a:p>
            <a:r>
              <a:rPr lang="en-US" b="0" dirty="0">
                <a:effectLst/>
              </a:rPr>
              <a:t>Specialty Specific Letter of Recommendation (87%) </a:t>
            </a:r>
          </a:p>
          <a:p>
            <a:r>
              <a:rPr lang="en-US" b="0" dirty="0">
                <a:effectLst/>
              </a:rPr>
              <a:t>USMLE Step 2 CK Score (83%)</a:t>
            </a:r>
          </a:p>
          <a:p>
            <a:r>
              <a:rPr lang="en-US" b="0" dirty="0">
                <a:effectLst/>
              </a:rPr>
              <a:t>MSPE (81%)</a:t>
            </a:r>
          </a:p>
          <a:p>
            <a:r>
              <a:rPr lang="en-US" b="1" dirty="0"/>
              <a:t>Pediatrics </a:t>
            </a:r>
          </a:p>
          <a:p>
            <a:r>
              <a:rPr lang="en-US" b="0" dirty="0">
                <a:effectLst/>
              </a:rPr>
              <a:t>USMLE Step 1 score (94%) </a:t>
            </a:r>
          </a:p>
          <a:p>
            <a:r>
              <a:rPr lang="en-US" b="0" dirty="0">
                <a:effectLst/>
              </a:rPr>
              <a:t>USMLE Step 2 CK score  (89%)</a:t>
            </a:r>
          </a:p>
          <a:p>
            <a:r>
              <a:rPr lang="en-US" b="0" dirty="0">
                <a:effectLst/>
              </a:rPr>
              <a:t>Grades in required clerkships (86%) </a:t>
            </a:r>
          </a:p>
          <a:p>
            <a:r>
              <a:rPr lang="en-US" b="0" dirty="0">
                <a:effectLst/>
              </a:rPr>
              <a:t>MSPE (84%)</a:t>
            </a:r>
          </a:p>
          <a:p>
            <a:r>
              <a:rPr lang="en-US" b="0" dirty="0">
                <a:effectLst/>
              </a:rPr>
              <a:t>Class ranking/quartile (83%)</a:t>
            </a:r>
          </a:p>
          <a:p>
            <a:r>
              <a:rPr lang="en-US" b="1" dirty="0"/>
              <a:t>Emergency Medicine </a:t>
            </a:r>
          </a:p>
          <a:p>
            <a:r>
              <a:rPr lang="en-US" b="0" dirty="0">
                <a:effectLst/>
              </a:rPr>
              <a:t>Specialty Specific Letter of Recommendation (97%) </a:t>
            </a:r>
          </a:p>
          <a:p>
            <a:r>
              <a:rPr lang="en-US" b="0" dirty="0">
                <a:effectLst/>
              </a:rPr>
              <a:t>USMLE Step 1 Score (96%) </a:t>
            </a:r>
          </a:p>
          <a:p>
            <a:r>
              <a:rPr lang="en-US" b="0" dirty="0">
                <a:effectLst/>
              </a:rPr>
              <a:t>USMLE Step 2 CK score (89%) </a:t>
            </a:r>
          </a:p>
          <a:p>
            <a:r>
              <a:rPr lang="en-US" b="0" dirty="0">
                <a:effectLst/>
              </a:rPr>
              <a:t>Grades in specialty related clerkship (81%)</a:t>
            </a:r>
          </a:p>
          <a:p>
            <a:r>
              <a:rPr lang="en-US" b="0" dirty="0">
                <a:effectLst/>
              </a:rPr>
              <a:t>MSPE (79%), Away rotation in your specialty at another institution (79%)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2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2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DDF3-8051-4C44-AF8F-BD21DF45A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0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  <a:p>
            <a:endParaRPr lang="en-US" dirty="0"/>
          </a:p>
          <a:p>
            <a:r>
              <a:rPr lang="en-US" dirty="0"/>
              <a:t>“Middle</a:t>
            </a:r>
            <a:r>
              <a:rPr lang="en-US" baseline="0" dirty="0"/>
              <a:t> of the road” is not “BAD.”</a:t>
            </a:r>
          </a:p>
          <a:p>
            <a:r>
              <a:rPr lang="en-US" baseline="0" dirty="0"/>
              <a:t>Highlight the student’s strengths</a:t>
            </a:r>
          </a:p>
          <a:p>
            <a:r>
              <a:rPr lang="en-US" baseline="0" dirty="0"/>
              <a:t>Use writing your formative comments as an opportunity to draft a LOR. Then the student knows exactly what he’s getting</a:t>
            </a:r>
          </a:p>
          <a:p>
            <a:r>
              <a:rPr lang="en-US" baseline="0" dirty="0"/>
              <a:t>Waiving the right to see the letter does not mean that you can’t SHOW the student the letter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788C9-D6EF-3841-8A68-8CD7D76E9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  <a:p>
            <a:endParaRPr lang="en-US" dirty="0"/>
          </a:p>
          <a:p>
            <a:r>
              <a:rPr lang="en-US" dirty="0"/>
              <a:t>FM</a:t>
            </a:r>
            <a:r>
              <a:rPr lang="en-US" baseline="0" dirty="0"/>
              <a:t> ACGME and PA have the same core 6.  the AAMC adds 2 more in italics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E5A62-BC62-9A4F-BC93-F9881EF427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9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3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ECB6-5C30-D740-84BA-B21D2E532220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8894-0957-3947-937A-6BA9250F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0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nkedin.com/pulse/5-tips-writing-great-letters-reference-avoiding-bias-sharonne-hay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0314" y="451554"/>
            <a:ext cx="11136605" cy="429824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Writing Evaluative Comments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for Any Student and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Translating Them into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Letters of Recommendation 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sz="4400" i="1" dirty="0">
                <a:latin typeface="Arial"/>
                <a:cs typeface="Arial"/>
              </a:rPr>
              <a:t>(aka “Leaving Lake Wobegon”)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23584" y="5003799"/>
            <a:ext cx="9144000" cy="1617749"/>
          </a:xfrm>
        </p:spPr>
        <p:txBody>
          <a:bodyPr rtlCol="0">
            <a:normAutofit/>
          </a:bodyPr>
          <a:lstStyle/>
          <a:p>
            <a:r>
              <a:rPr lang="en-US" dirty="0"/>
              <a:t>Jeanne Cawse-Lucas, MD</a:t>
            </a:r>
          </a:p>
          <a:p>
            <a:r>
              <a:rPr lang="en-US" dirty="0"/>
              <a:t>September 13, 2019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5310189" y="6053138"/>
            <a:ext cx="155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/>
          </a:p>
          <a:p>
            <a:pPr algn="ctr"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7140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258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do I do with THIS?! (or worse…)  </a:t>
            </a:r>
          </a:p>
        </p:txBody>
      </p:sp>
      <p:pic>
        <p:nvPicPr>
          <p:cNvPr id="4" name="Content Placeholder 3" descr="5IWentToMtFujiAndAllIGotWasThisLousyUmbrellaShotIG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1386" y="1013858"/>
            <a:ext cx="9308415" cy="5559773"/>
          </a:xfrm>
        </p:spPr>
      </p:pic>
    </p:spTree>
    <p:extLst>
      <p:ext uri="{BB962C8B-B14F-4D97-AF65-F5344CB8AC3E}">
        <p14:creationId xmlns:p14="http://schemas.microsoft.com/office/powerpoint/2010/main" val="174351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Frameworks in 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Possible references</a:t>
            </a:r>
          </a:p>
          <a:p>
            <a:pPr lvl="1"/>
            <a:r>
              <a:rPr lang="en-US" dirty="0"/>
              <a:t>Clerkship grade anchors (not quite competencies, but someday may be)</a:t>
            </a:r>
          </a:p>
          <a:p>
            <a:pPr lvl="1"/>
            <a:r>
              <a:rPr lang="en-US" dirty="0"/>
              <a:t>FM ACGME Core Competencies</a:t>
            </a:r>
          </a:p>
          <a:p>
            <a:pPr lvl="1"/>
            <a:r>
              <a:rPr lang="en-US" dirty="0"/>
              <a:t>PA Core Competencies</a:t>
            </a:r>
          </a:p>
          <a:p>
            <a:pPr lvl="1"/>
            <a:r>
              <a:rPr lang="en-US" dirty="0"/>
              <a:t>AAMC’s Physician Competency Reference Set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Patient Care</a:t>
            </a:r>
          </a:p>
          <a:p>
            <a:pPr lvl="1"/>
            <a:r>
              <a:rPr lang="en-US" dirty="0"/>
              <a:t>Medical Knowledge</a:t>
            </a:r>
          </a:p>
          <a:p>
            <a:pPr lvl="1"/>
            <a:r>
              <a:rPr lang="en-US" dirty="0"/>
              <a:t>Practice based learning</a:t>
            </a:r>
          </a:p>
          <a:p>
            <a:pPr lvl="1"/>
            <a:r>
              <a:rPr lang="en-US" dirty="0"/>
              <a:t>Interpersonal and Communication Skills</a:t>
            </a:r>
          </a:p>
          <a:p>
            <a:pPr lvl="1"/>
            <a:r>
              <a:rPr lang="en-US" dirty="0"/>
              <a:t>Professionalism</a:t>
            </a:r>
          </a:p>
          <a:p>
            <a:pPr lvl="1"/>
            <a:r>
              <a:rPr lang="en-US" dirty="0"/>
              <a:t>Systems based practice</a:t>
            </a:r>
          </a:p>
          <a:p>
            <a:pPr lvl="1"/>
            <a:r>
              <a:rPr lang="en-US" i="1" dirty="0" err="1"/>
              <a:t>Interprofessional</a:t>
            </a:r>
            <a:r>
              <a:rPr lang="en-US" i="1" dirty="0"/>
              <a:t> Collaboration</a:t>
            </a:r>
          </a:p>
          <a:p>
            <a:pPr lvl="1"/>
            <a:r>
              <a:rPr lang="en-US" i="1" dirty="0"/>
              <a:t>Personal and Professional Development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6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Anchors or milestones along the developmental trajectory of competencies can be standardized across institutions</a:t>
            </a:r>
          </a:p>
          <a:p>
            <a:r>
              <a:rPr lang="en-US" dirty="0"/>
              <a:t>Would capitalize on frameworks of achievement most people are already familiar with.</a:t>
            </a:r>
          </a:p>
          <a:p>
            <a:r>
              <a:rPr lang="en-US" dirty="0"/>
              <a:t>Could potentially avoid some bias through the use of standardized, competency based language</a:t>
            </a:r>
          </a:p>
          <a:p>
            <a:r>
              <a:rPr lang="en-US" dirty="0"/>
              <a:t>Could be used to develop intern learning and improvement plans once matched</a:t>
            </a:r>
          </a:p>
        </p:txBody>
      </p:sp>
    </p:spTree>
    <p:extLst>
      <p:ext uri="{BB962C8B-B14F-4D97-AF65-F5344CB8AC3E}">
        <p14:creationId xmlns:p14="http://schemas.microsoft.com/office/powerpoint/2010/main" val="141761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488C-082D-9340-9054-B2443A52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Grade Anchors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3E3E79-082C-D845-AC7B-CA9CDB23E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82"/>
          <a:stretch/>
        </p:blipFill>
        <p:spPr>
          <a:xfrm>
            <a:off x="1064303" y="1332970"/>
            <a:ext cx="10178358" cy="51556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4EF9A-CAE9-8D45-97ED-5DDE270AD86B}"/>
              </a:ext>
            </a:extLst>
          </p:cNvPr>
          <p:cNvSpPr txBox="1"/>
          <p:nvPr/>
        </p:nvSpPr>
        <p:spPr>
          <a:xfrm>
            <a:off x="1568989" y="6488668"/>
            <a:ext cx="916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depts.washington.edu</a:t>
            </a:r>
            <a:r>
              <a:rPr lang="en-US" dirty="0"/>
              <a:t>/</a:t>
            </a:r>
            <a:r>
              <a:rPr lang="en-US" dirty="0" err="1"/>
              <a:t>fammed</a:t>
            </a:r>
            <a:r>
              <a:rPr lang="en-US" dirty="0"/>
              <a:t>/wp-content/uploads/2015/03/FMC-Grade-Anchors-.pdf</a:t>
            </a:r>
          </a:p>
        </p:txBody>
      </p:sp>
    </p:spTree>
    <p:extLst>
      <p:ext uri="{BB962C8B-B14F-4D97-AF65-F5344CB8AC3E}">
        <p14:creationId xmlns:p14="http://schemas.microsoft.com/office/powerpoint/2010/main" val="310563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 ACGME Competencies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9B8E60-19CE-6D4C-864B-EAF98638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page2image13062832">
            <a:extLst>
              <a:ext uri="{FF2B5EF4-FFF2-40B4-BE49-F238E27FC236}">
                <a16:creationId xmlns:a16="http://schemas.microsoft.com/office/drawing/2014/main" id="{BD7F69A1-44F2-364B-8501-73E62E96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4292"/>
            <a:ext cx="10515600" cy="46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ED8AC0-7204-6147-A6FA-E916F058ADDD}"/>
              </a:ext>
            </a:extLst>
          </p:cNvPr>
          <p:cNvSpPr txBox="1"/>
          <p:nvPr/>
        </p:nvSpPr>
        <p:spPr>
          <a:xfrm>
            <a:off x="694842" y="6311900"/>
            <a:ext cx="1080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www.acgme.org</a:t>
            </a:r>
            <a:r>
              <a:rPr lang="en-US" dirty="0"/>
              <a:t>/Portals/0/PDFs/Milestones/</a:t>
            </a:r>
            <a:r>
              <a:rPr lang="en-US" dirty="0" err="1"/>
              <a:t>FamilyMedicineMilestones.pdf?ver</a:t>
            </a:r>
            <a:r>
              <a:rPr lang="en-US" dirty="0"/>
              <a:t>=2017-01-20-103353-463</a:t>
            </a:r>
          </a:p>
        </p:txBody>
      </p:sp>
    </p:spTree>
    <p:extLst>
      <p:ext uri="{BB962C8B-B14F-4D97-AF65-F5344CB8AC3E}">
        <p14:creationId xmlns:p14="http://schemas.microsoft.com/office/powerpoint/2010/main" val="364245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Well read.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He researched about clinical questions and included information from appropriate sources in his assessments and plans. </a:t>
            </a:r>
          </a:p>
        </p:txBody>
      </p:sp>
    </p:spTree>
    <p:extLst>
      <p:ext uri="{BB962C8B-B14F-4D97-AF65-F5344CB8AC3E}">
        <p14:creationId xmlns:p14="http://schemas.microsoft.com/office/powerpoint/2010/main" val="40667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792162"/>
          </a:xfrm>
        </p:spPr>
        <p:txBody>
          <a:bodyPr/>
          <a:lstStyle/>
          <a:p>
            <a:r>
              <a:rPr lang="en-US" b="1" dirty="0"/>
              <a:t>Unconscious 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66800"/>
            <a:ext cx="5991412" cy="57150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bias we are unaware of and that happens outside of our control</a:t>
            </a:r>
          </a:p>
          <a:p>
            <a:pPr marL="0" indent="0">
              <a:buNone/>
            </a:pPr>
            <a:endParaRPr lang="en-US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/>
              <a:t>Science faculty’s subtle gender biases favor male students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800" dirty="0"/>
              <a:t>Moss-</a:t>
            </a:r>
            <a:r>
              <a:rPr lang="en-US" sz="1800" dirty="0" err="1"/>
              <a:t>Racusin</a:t>
            </a:r>
            <a:r>
              <a:rPr lang="en-US" sz="1800" dirty="0"/>
              <a:t> et al, PNAS, Oct 2012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/>
              <a:t>Exploring the color of glass: Letters of recommendation for female and male medical faculty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 err="1"/>
              <a:t>Trix</a:t>
            </a:r>
            <a:r>
              <a:rPr lang="en-US" sz="2000" dirty="0"/>
              <a:t> and </a:t>
            </a:r>
            <a:r>
              <a:rPr lang="en-US" sz="2000" dirty="0" err="1"/>
              <a:t>Penska</a:t>
            </a:r>
            <a:r>
              <a:rPr lang="en-US" sz="2000" dirty="0"/>
              <a:t>  Discourse and Society, 2003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http://ecx.images-amazon.com/images/I/41dYcNELq3L._SX323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12" y="27895"/>
            <a:ext cx="4964207" cy="68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stronauts20161031.JPG">
            <a:extLst>
              <a:ext uri="{FF2B5EF4-FFF2-40B4-BE49-F238E27FC236}">
                <a16:creationId xmlns:a16="http://schemas.microsoft.com/office/drawing/2014/main" id="{0D667E26-C8D2-814F-B9D2-B6AFAF5AD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3" t="18301" r="24020" b="6318"/>
          <a:stretch/>
        </p:blipFill>
        <p:spPr>
          <a:xfrm>
            <a:off x="7583262" y="2705660"/>
            <a:ext cx="3447547" cy="40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Unconscious Bias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2931" y="5587881"/>
            <a:ext cx="1062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https://www.linkedin.com/pulse/5-tips-writing-great-letters-reference-avoiding-bias-sharonne-hayes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7448"/>
            <a:ext cx="3881488" cy="2783765"/>
          </a:xfrm>
        </p:spPr>
      </p:pic>
      <p:sp>
        <p:nvSpPr>
          <p:cNvPr id="3" name="TextBox 2"/>
          <p:cNvSpPr txBox="1"/>
          <p:nvPr/>
        </p:nvSpPr>
        <p:spPr>
          <a:xfrm>
            <a:off x="4719688" y="5232553"/>
            <a:ext cx="397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www.tomforth.co.uk</a:t>
            </a:r>
            <a:r>
              <a:rPr lang="en-US" dirty="0"/>
              <a:t>/</a:t>
            </a:r>
            <a:r>
              <a:rPr lang="en-US" dirty="0" err="1"/>
              <a:t>genderbias</a:t>
            </a:r>
            <a:r>
              <a:rPr lang="en-US" dirty="0"/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62" y="1537447"/>
            <a:ext cx="7446038" cy="37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3684" y="254000"/>
            <a:ext cx="10198741" cy="1002108"/>
          </a:xfrm>
        </p:spPr>
        <p:txBody>
          <a:bodyPr>
            <a:normAutofit/>
          </a:bodyPr>
          <a:lstStyle/>
          <a:p>
            <a:r>
              <a:rPr lang="en-US" sz="4400" dirty="0"/>
              <a:t>Letters of Recommendation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2903" y="1270065"/>
            <a:ext cx="7717472" cy="55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275"/>
          </a:xfrm>
        </p:spPr>
        <p:txBody>
          <a:bodyPr>
            <a:normAutofit/>
          </a:bodyPr>
          <a:lstStyle/>
          <a:p>
            <a:r>
              <a:rPr lang="en-US" sz="3200" dirty="0"/>
              <a:t>83% of programs used LOR to help select which applicants to interview and 67% to make ranking decisions</a:t>
            </a:r>
          </a:p>
          <a:p>
            <a:r>
              <a:rPr lang="en-US" sz="3200" dirty="0"/>
              <a:t>EM and Otolaryngology found that narrative letters of recommendation were not reliable - letters are positively biased and inter-rater reliability  is poor </a:t>
            </a:r>
          </a:p>
          <a:p>
            <a:r>
              <a:rPr lang="en-US" sz="3200" dirty="0"/>
              <a:t>Content and rated quality of letters are influenced by gender, both that of the writer and of the student</a:t>
            </a:r>
            <a:r>
              <a:rPr lang="en-US" sz="3200" dirty="0">
                <a:effectLst/>
              </a:rPr>
              <a:t>  </a:t>
            </a:r>
            <a:r>
              <a:rPr lang="en-US" sz="3200" dirty="0"/>
              <a:t> </a:t>
            </a:r>
          </a:p>
          <a:p>
            <a:r>
              <a:rPr lang="en-US" sz="3200" dirty="0"/>
              <a:t>Cognitive knowledge, clinical judgment, work habits, and motivation are frequently left out</a:t>
            </a:r>
          </a:p>
        </p:txBody>
      </p:sp>
    </p:spTree>
    <p:extLst>
      <p:ext uri="{BB962C8B-B14F-4D97-AF65-F5344CB8AC3E}">
        <p14:creationId xmlns:p14="http://schemas.microsoft.com/office/powerpoint/2010/main" val="309291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ＭＳ Ｐゴシック" charset="-128"/>
              </a:rPr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dirty="0">
                <a:ea typeface="ＭＳ Ｐゴシック" charset="-128"/>
              </a:rPr>
              <a:t>At the end of this activity, the participant will be able to:</a:t>
            </a:r>
          </a:p>
          <a:p>
            <a:pPr eaLnBrk="1" hangingPunct="1">
              <a:buFont typeface="Arial" charset="0"/>
              <a:buNone/>
            </a:pPr>
            <a:endParaRPr lang="en-US" altLang="en-US" dirty="0">
              <a:ea typeface="ＭＳ Ｐゴシック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Identify helpful and harmful characteristics in a evaluative documentation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/>
              <a:t>Incorporate use of competency-based frameworks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dirty="0"/>
              <a:t>Formulate elements of a concise, credible, contextual, concrete, and comparative LOR 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583" y="115442"/>
            <a:ext cx="7028712" cy="662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0797" y="1169971"/>
            <a:ext cx="15434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Writer</a:t>
            </a:r>
          </a:p>
          <a:p>
            <a:pPr algn="ctr"/>
            <a:r>
              <a:rPr lang="en-US" sz="2400" dirty="0"/>
              <a:t>Advocate</a:t>
            </a:r>
          </a:p>
          <a:p>
            <a:pPr algn="ctr"/>
            <a:r>
              <a:rPr lang="en-US" sz="2400" dirty="0"/>
              <a:t>Informant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3831" y="1133337"/>
            <a:ext cx="16979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Reader</a:t>
            </a:r>
          </a:p>
          <a:p>
            <a:pPr algn="ctr"/>
            <a:r>
              <a:rPr lang="en-US" sz="2400" dirty="0"/>
              <a:t>Interpreter</a:t>
            </a:r>
          </a:p>
          <a:p>
            <a:pPr algn="ctr"/>
            <a:r>
              <a:rPr lang="en-US" sz="2400" dirty="0"/>
              <a:t>Judge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087" y="4646557"/>
            <a:ext cx="18277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Student</a:t>
            </a:r>
          </a:p>
          <a:p>
            <a:pPr algn="ctr"/>
            <a:r>
              <a:rPr lang="en-US" sz="2400" dirty="0"/>
              <a:t>Optimist</a:t>
            </a:r>
          </a:p>
          <a:p>
            <a:pPr algn="ctr"/>
            <a:r>
              <a:rPr lang="en-US" sz="2400" dirty="0"/>
              <a:t>Marketer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883" y="4375233"/>
            <a:ext cx="1916512" cy="18745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371106" y="4798957"/>
            <a:ext cx="230118" cy="243918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88588" y="4402639"/>
            <a:ext cx="382518" cy="396318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36000" y="3869765"/>
            <a:ext cx="463176" cy="512711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204824" y="6093107"/>
            <a:ext cx="86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66FF"/>
                </a:solidFill>
              </a:rPr>
              <a:t>YOU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44633" y="2473089"/>
            <a:ext cx="1248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YOUR 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</a:rPr>
              <a:t>LETTER</a:t>
            </a:r>
          </a:p>
        </p:txBody>
      </p:sp>
    </p:spTree>
    <p:extLst>
      <p:ext uri="{BB962C8B-B14F-4D97-AF65-F5344CB8AC3E}">
        <p14:creationId xmlns:p14="http://schemas.microsoft.com/office/powerpoint/2010/main" val="378016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" r="3193"/>
          <a:stretch>
            <a:fillRect/>
          </a:stretch>
        </p:blipFill>
        <p:spPr>
          <a:xfrm>
            <a:off x="838200" y="1312332"/>
            <a:ext cx="10515600" cy="5348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1105647" y="3361765"/>
            <a:ext cx="2032000" cy="20917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61" y="1334390"/>
            <a:ext cx="11028539" cy="4645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197429" y="3111501"/>
            <a:ext cx="1983620" cy="172357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9143" y="185640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Always include the ERAS 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045" y="2333456"/>
            <a:ext cx="584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that the applicant has waived the right to see the letter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6286" y="4938467"/>
            <a:ext cx="481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introduce yourself (at the beginning) and your teaching role. DO NOT include your own CV.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87428" y="3283858"/>
            <a:ext cx="181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 examples!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0750" y="1876526"/>
            <a:ext cx="1429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Be specific about which specialty!</a:t>
            </a:r>
          </a:p>
        </p:txBody>
      </p:sp>
    </p:spTree>
    <p:extLst>
      <p:ext uri="{BB962C8B-B14F-4D97-AF65-F5344CB8AC3E}">
        <p14:creationId xmlns:p14="http://schemas.microsoft.com/office/powerpoint/2010/main" val="630887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014"/>
            <a:ext cx="10515600" cy="1325563"/>
          </a:xfrm>
        </p:spPr>
        <p:txBody>
          <a:bodyPr/>
          <a:lstStyle/>
          <a:p>
            <a:r>
              <a:rPr lang="en-US" dirty="0"/>
              <a:t>Do you want to hire this guy?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05" b="-9505"/>
          <a:stretch>
            <a:fillRect/>
          </a:stretch>
        </p:blipFill>
        <p:spPr>
          <a:xfrm>
            <a:off x="578728" y="762000"/>
            <a:ext cx="10972800" cy="6096000"/>
          </a:xfrm>
        </p:spPr>
      </p:pic>
      <p:sp>
        <p:nvSpPr>
          <p:cNvPr id="7" name="Rectangle 6"/>
          <p:cNvSpPr/>
          <p:nvPr/>
        </p:nvSpPr>
        <p:spPr>
          <a:xfrm>
            <a:off x="7347720" y="3481174"/>
            <a:ext cx="1444627" cy="17761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0200" y="4218258"/>
            <a:ext cx="29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So…. What are his strengths?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2027" y="6183527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professorawesome@uw.edu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0355" y="2134832"/>
            <a:ext cx="1700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Was he smart? </a:t>
            </a:r>
          </a:p>
          <a:p>
            <a:r>
              <a:rPr lang="en-US" dirty="0">
                <a:solidFill>
                  <a:srgbClr val="FF6600"/>
                </a:solidFill>
              </a:rPr>
              <a:t>Did he make </a:t>
            </a:r>
          </a:p>
          <a:p>
            <a:r>
              <a:rPr lang="en-US" dirty="0">
                <a:solidFill>
                  <a:srgbClr val="FF6600"/>
                </a:solidFill>
              </a:rPr>
              <a:t>good clinical</a:t>
            </a:r>
          </a:p>
          <a:p>
            <a:r>
              <a:rPr lang="en-US" dirty="0">
                <a:solidFill>
                  <a:srgbClr val="FF6600"/>
                </a:solidFill>
              </a:rPr>
              <a:t>decisions?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7813" y="4785360"/>
            <a:ext cx="2208107" cy="264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8220" y="5782235"/>
            <a:ext cx="2842015" cy="23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92347" y="2674471"/>
            <a:ext cx="919418" cy="14941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2026" y="2823882"/>
            <a:ext cx="1136193" cy="17929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can’t possibly write a good letter for this student!!! What do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/>
              <a:t>If you actually have not worked a lot with a student:</a:t>
            </a:r>
          </a:p>
          <a:p>
            <a:pPr lvl="1" fontAlgn="base"/>
            <a:r>
              <a:rPr lang="en-US" dirty="0"/>
              <a:t> "I don't have enough data.” </a:t>
            </a:r>
          </a:p>
          <a:p>
            <a:pPr lvl="1" fontAlgn="base"/>
            <a:r>
              <a:rPr lang="en-US" dirty="0"/>
              <a:t>“You worked a lot more with X, consider asking that person.”</a:t>
            </a:r>
          </a:p>
          <a:p>
            <a:pPr lvl="0" fontAlgn="base"/>
            <a:r>
              <a:rPr lang="en-US" dirty="0"/>
              <a:t>If you have given lots of feedback and it's at the end of the block: 	</a:t>
            </a:r>
          </a:p>
          <a:p>
            <a:pPr lvl="1" fontAlgn="base"/>
            <a:r>
              <a:rPr lang="en-US" dirty="0"/>
              <a:t>“We talked about a lot of things that you can do to improve. I would like to review your future clerkship evaluations later this year to demonstrate improvement and receptiveness to feedback.” </a:t>
            </a:r>
          </a:p>
          <a:p>
            <a:pPr fontAlgn="base"/>
            <a:r>
              <a:rPr lang="en-US" dirty="0"/>
              <a:t>Have the student return for 1-2 days later in the year to show improvement.</a:t>
            </a:r>
          </a:p>
        </p:txBody>
      </p:sp>
    </p:spTree>
    <p:extLst>
      <p:ext uri="{BB962C8B-B14F-4D97-AF65-F5344CB8AC3E}">
        <p14:creationId xmlns:p14="http://schemas.microsoft.com/office/powerpoint/2010/main" val="1511584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can’t possibly write a good letter for this student!!! What do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Our students need letters of recommendation …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and </a:t>
            </a:r>
            <a:r>
              <a:rPr lang="en-US" sz="3600" b="1" dirty="0">
                <a:solidFill>
                  <a:srgbClr val="FF0000"/>
                </a:solidFill>
              </a:rPr>
              <a:t>you</a:t>
            </a:r>
            <a:r>
              <a:rPr lang="en-US" sz="3600" dirty="0">
                <a:solidFill>
                  <a:srgbClr val="FF0000"/>
                </a:solidFill>
              </a:rPr>
              <a:t> may be their best option. </a:t>
            </a:r>
          </a:p>
          <a:p>
            <a:r>
              <a:rPr lang="en-US" dirty="0"/>
              <a:t>Honesty is the best policy.</a:t>
            </a:r>
          </a:p>
          <a:p>
            <a:r>
              <a:rPr lang="en-US" dirty="0"/>
              <a:t>Let them know that this will be an honest letter but you will highlight strengths.</a:t>
            </a:r>
          </a:p>
          <a:p>
            <a:r>
              <a:rPr lang="en-US" dirty="0"/>
              <a:t>Special Circumstances:</a:t>
            </a:r>
          </a:p>
          <a:p>
            <a:pPr lvl="1"/>
            <a:r>
              <a:rPr lang="en-US" dirty="0"/>
              <a:t>How does the </a:t>
            </a:r>
            <a:r>
              <a:rPr lang="en-US" b="1" dirty="0"/>
              <a:t>applicant </a:t>
            </a:r>
            <a:r>
              <a:rPr lang="en-US" dirty="0"/>
              <a:t>want to address the issue? </a:t>
            </a:r>
          </a:p>
          <a:p>
            <a:pPr lvl="1"/>
            <a:r>
              <a:rPr lang="en-US" dirty="0"/>
              <a:t>Use it as an opportunity to highlight the strengths of the applicant</a:t>
            </a:r>
          </a:p>
        </p:txBody>
      </p:sp>
    </p:spTree>
    <p:extLst>
      <p:ext uri="{BB962C8B-B14F-4D97-AF65-F5344CB8AC3E}">
        <p14:creationId xmlns:p14="http://schemas.microsoft.com/office/powerpoint/2010/main" val="72942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6330-DFDB-9541-9E3A-93BFEC91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evaluation comments can inform your 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D018-ED6A-244A-97B8-30799D4F2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their strengths?</a:t>
            </a:r>
          </a:p>
          <a:p>
            <a:r>
              <a:rPr lang="en-US" dirty="0"/>
              <a:t>What wasn’t so great but they were making progress and had a good attitude? Use the competencies to make it </a:t>
            </a:r>
            <a:r>
              <a:rPr lang="en-US"/>
              <a:t>sound great</a:t>
            </a:r>
            <a:r>
              <a:rPr lang="en-US">
                <a:sym typeface="Wingdings" pitchFamily="2" charset="2"/>
              </a:rPr>
              <a:t>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1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The “5 C’s” </a:t>
            </a:r>
          </a:p>
        </p:txBody>
      </p:sp>
      <p:pic>
        <p:nvPicPr>
          <p:cNvPr id="4" name="Picture 3" descr="cookie-monster-c-is-for-cook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80265"/>
            <a:ext cx="9589978" cy="49519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54571" y="1380265"/>
            <a:ext cx="4764855" cy="45334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dirty="0"/>
              <a:t>Concise </a:t>
            </a:r>
          </a:p>
          <a:p>
            <a:pPr marL="0" indent="0" algn="r">
              <a:buNone/>
            </a:pPr>
            <a:r>
              <a:rPr lang="en-US" sz="4000" dirty="0"/>
              <a:t>Credible </a:t>
            </a:r>
          </a:p>
          <a:p>
            <a:pPr marL="0" indent="0" algn="r">
              <a:buNone/>
            </a:pPr>
            <a:r>
              <a:rPr lang="en-US" sz="4000" dirty="0"/>
              <a:t>Contextual </a:t>
            </a:r>
          </a:p>
          <a:p>
            <a:pPr marL="0" indent="0" algn="r">
              <a:buNone/>
            </a:pPr>
            <a:r>
              <a:rPr lang="en-US" sz="4000" dirty="0"/>
              <a:t>Concrete </a:t>
            </a:r>
          </a:p>
          <a:p>
            <a:pPr marL="0" indent="0" algn="r">
              <a:buNone/>
            </a:pPr>
            <a:r>
              <a:rPr lang="en-US" sz="4000" dirty="0"/>
              <a:t>Comparative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38503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Created by Ken Steinberg, MD and Chris Knight, MD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0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Who are you?</a:t>
            </a:r>
          </a:p>
          <a:p>
            <a:pPr lvl="1"/>
            <a:r>
              <a:rPr lang="en-US" dirty="0"/>
              <a:t>Teaching role? </a:t>
            </a:r>
          </a:p>
          <a:p>
            <a:pPr lvl="1"/>
            <a:r>
              <a:rPr lang="en-US" dirty="0"/>
              <a:t>How well do you know the student?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42"/>
            <a:ext cx="12192000" cy="20678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5603625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Don’t forget the ERAS ID and that the student has waived the right to see the letter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85217" y="5100504"/>
            <a:ext cx="2226145" cy="13320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368241" y="365125"/>
            <a:ext cx="10515600" cy="4351338"/>
          </a:xfrm>
        </p:spPr>
        <p:txBody>
          <a:bodyPr/>
          <a:lstStyle/>
          <a:p>
            <a:r>
              <a:rPr lang="en-US" dirty="0"/>
              <a:t>Describe the student’s strength that you OBSERVED</a:t>
            </a:r>
          </a:p>
          <a:p>
            <a:r>
              <a:rPr lang="en-US" dirty="0"/>
              <a:t>Be as generous and specific as possible</a:t>
            </a:r>
          </a:p>
          <a:p>
            <a:r>
              <a:rPr lang="en-US" dirty="0"/>
              <a:t>Describe anything else that makes the students unique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74" y="2181412"/>
            <a:ext cx="11078927" cy="44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1"/>
            <a:ext cx="10972800" cy="648860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BlairMdITC TT-Medium"/>
                <a:cs typeface="BlairMdITC TT-Medium"/>
              </a:rPr>
              <a:t>Disclosure</a:t>
            </a:r>
          </a:p>
          <a:p>
            <a:pPr algn="ctr"/>
            <a:endParaRPr lang="en-US" sz="2800" dirty="0">
              <a:latin typeface="BlairMdITC TT-Medium"/>
              <a:cs typeface="BlairMdITC TT-Medium"/>
            </a:endParaRPr>
          </a:p>
          <a:p>
            <a:pPr algn="ctr"/>
            <a:r>
              <a:rPr lang="en-US" sz="2800" dirty="0">
                <a:latin typeface="BlairMdITC TT-Medium"/>
                <a:cs typeface="BlairMdITC TT-Medium"/>
              </a:rPr>
              <a:t>I am an academic advisor</a:t>
            </a:r>
          </a:p>
          <a:p>
            <a:pPr algn="ctr"/>
            <a:endParaRPr lang="en-US" sz="2800" dirty="0">
              <a:latin typeface="BlairMdITC TT-Medium"/>
              <a:cs typeface="BlairMdITC TT-Medium"/>
            </a:endParaRPr>
          </a:p>
          <a:p>
            <a:pPr algn="ctr"/>
            <a:r>
              <a:rPr lang="en-US" sz="2800" dirty="0">
                <a:latin typeface="BlairMdITC TT-Medium"/>
                <a:cs typeface="BlairMdITC TT-Medium"/>
              </a:rPr>
              <a:t>My goal is to get students matched into residency</a:t>
            </a:r>
          </a:p>
          <a:p>
            <a:pPr algn="ctr"/>
            <a:endParaRPr lang="en-US" sz="2800" dirty="0">
              <a:latin typeface="BlairMdITC TT-Medium"/>
              <a:cs typeface="BlairMdITC TT-Medium"/>
            </a:endParaRPr>
          </a:p>
          <a:p>
            <a:pPr algn="ctr"/>
            <a:endParaRPr lang="en-US" sz="2800" dirty="0">
              <a:latin typeface="BlairMdITC TT-Medium"/>
              <a:cs typeface="BlairMdITC TT-Medium"/>
            </a:endParaRPr>
          </a:p>
          <a:p>
            <a:pPr algn="ctr"/>
            <a:r>
              <a:rPr lang="en-US" sz="2800" dirty="0">
                <a:latin typeface="BlairMdITC TT-Medium"/>
                <a:cs typeface="BlairMdITC TT-Medium"/>
              </a:rPr>
              <a:t>I am also a clerkship director. </a:t>
            </a:r>
          </a:p>
          <a:p>
            <a:pPr algn="ctr"/>
            <a:endParaRPr lang="en-US" sz="2800" dirty="0">
              <a:latin typeface="BlairMdITC TT-Medium"/>
              <a:cs typeface="BlairMdITC TT-Medium"/>
            </a:endParaRPr>
          </a:p>
          <a:p>
            <a:pPr algn="ctr"/>
            <a:r>
              <a:rPr lang="en-US" sz="2800" dirty="0">
                <a:latin typeface="BlairMdITC TT-Medium"/>
                <a:cs typeface="BlairMdITC TT-Medium"/>
              </a:rPr>
              <a:t>I edit your written evaluation comments. </a:t>
            </a:r>
          </a:p>
          <a:p>
            <a:pPr algn="ctr"/>
            <a:r>
              <a:rPr lang="en-US" sz="2800" dirty="0">
                <a:latin typeface="BlairMdITC TT-Medium"/>
                <a:cs typeface="BlairMdITC TT-Medium"/>
              </a:rPr>
              <a:t>The better they are, the less work it is for me</a:t>
            </a:r>
            <a:r>
              <a:rPr lang="en-US" sz="2800" dirty="0">
                <a:latin typeface="BlairMdITC TT-Medium"/>
                <a:cs typeface="BlairMdITC TT-Medium"/>
                <a:sym typeface="Wingdings" pitchFamily="2" charset="2"/>
              </a:rPr>
              <a:t></a:t>
            </a:r>
            <a:endParaRPr lang="en-US" sz="2800" dirty="0"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499059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Recap the student’s strengths and what sets them apart</a:t>
            </a:r>
          </a:p>
          <a:p>
            <a:r>
              <a:rPr lang="en-US" dirty="0"/>
              <a:t>Do you want the student in your residency/specialty? Say so!</a:t>
            </a:r>
          </a:p>
          <a:p>
            <a:r>
              <a:rPr lang="en-US" dirty="0"/>
              <a:t>Comparative statements are often valued by residencies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2788"/>
            <a:ext cx="12192000" cy="1282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2189" y="4537959"/>
            <a:ext cx="1101232" cy="15096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FORGET THESE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the letter on letterhead</a:t>
            </a:r>
          </a:p>
          <a:p>
            <a:r>
              <a:rPr lang="en-US" dirty="0"/>
              <a:t>Make sure to sign it</a:t>
            </a:r>
          </a:p>
          <a:p>
            <a:r>
              <a:rPr lang="en-US" dirty="0"/>
              <a:t>Put the student's ERAS ID number on it at least once </a:t>
            </a:r>
          </a:p>
          <a:p>
            <a:pPr lvl="1"/>
            <a:r>
              <a:rPr lang="en-US" dirty="0"/>
              <a:t>“I am pleased to recommend Bob Smith (ERAS ######) for a position in your residency program”</a:t>
            </a:r>
          </a:p>
          <a:p>
            <a:r>
              <a:rPr lang="en-US" dirty="0"/>
              <a:t>State that the student has waived the right to see the letter</a:t>
            </a:r>
          </a:p>
          <a:p>
            <a:r>
              <a:rPr lang="en-US" dirty="0"/>
              <a:t>Don’t call the student “Dr.” unless she has earned a doctorate. Use student doctor, Mr./Ms., or first name.</a:t>
            </a:r>
          </a:p>
        </p:txBody>
      </p:sp>
    </p:spTree>
    <p:extLst>
      <p:ext uri="{BB962C8B-B14F-4D97-AF65-F5344CB8AC3E}">
        <p14:creationId xmlns:p14="http://schemas.microsoft.com/office/powerpoint/2010/main" val="2947035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Thanks to Drs. Tomoko </a:t>
            </a:r>
            <a:r>
              <a:rPr lang="en-US" sz="3200" dirty="0" err="1"/>
              <a:t>Sairenji</a:t>
            </a:r>
            <a:r>
              <a:rPr lang="en-US" sz="3200" dirty="0"/>
              <a:t>, Amanda </a:t>
            </a:r>
            <a:r>
              <a:rPr lang="en-US" sz="3200" dirty="0" err="1"/>
              <a:t>Kost</a:t>
            </a:r>
            <a:r>
              <a:rPr lang="en-US" sz="3200" dirty="0"/>
              <a:t>, and Pam </a:t>
            </a:r>
            <a:r>
              <a:rPr lang="en-US" sz="3200" dirty="0" err="1"/>
              <a:t>Pentin</a:t>
            </a:r>
            <a:r>
              <a:rPr lang="en-US" sz="3200" dirty="0"/>
              <a:t> for their contributions to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043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A844-4531-2245-9496-C2F6F2B0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Factors Used in Residency Selection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C1A0-7740-3248-8897-09424CE44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USMLE Step 1</a:t>
            </a:r>
          </a:p>
          <a:p>
            <a:r>
              <a:rPr lang="en-US" b="1" dirty="0"/>
              <a:t>Specialty Specific Letter of Recommendation </a:t>
            </a:r>
          </a:p>
          <a:p>
            <a:r>
              <a:rPr lang="en-US" b="1" dirty="0"/>
              <a:t>Medical Student Performance Evaluation (MSPE/Dean’s Letter) </a:t>
            </a:r>
          </a:p>
          <a:p>
            <a:r>
              <a:rPr lang="en-US" dirty="0"/>
              <a:t>USMLE Step 2 CK</a:t>
            </a:r>
          </a:p>
          <a:p>
            <a:r>
              <a:rPr lang="en-US" dirty="0"/>
              <a:t>Grades in required clerkships </a:t>
            </a:r>
          </a:p>
          <a:p>
            <a:r>
              <a:rPr lang="en-US" dirty="0"/>
              <a:t>Personal Statement </a:t>
            </a:r>
          </a:p>
          <a:p>
            <a:r>
              <a:rPr lang="en-US" dirty="0"/>
              <a:t>Class ranking/quartile</a:t>
            </a:r>
          </a:p>
          <a:p>
            <a:r>
              <a:rPr lang="en-US" dirty="0"/>
              <a:t>Any failed attempt in USMLE</a:t>
            </a:r>
          </a:p>
          <a:p>
            <a:r>
              <a:rPr lang="en-US" dirty="0"/>
              <a:t>Grades in clerkship in desired specialty </a:t>
            </a:r>
          </a:p>
          <a:p>
            <a:r>
              <a:rPr lang="en-US" dirty="0"/>
              <a:t>Evidence of professionalism and ethics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1F4B3-CDCC-5042-AD18-376C13142E05}"/>
              </a:ext>
            </a:extLst>
          </p:cNvPr>
          <p:cNvSpPr txBox="1"/>
          <p:nvPr/>
        </p:nvSpPr>
        <p:spPr>
          <a:xfrm>
            <a:off x="7061200" y="6127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2016NRMP Program Directors survey</a:t>
            </a:r>
          </a:p>
        </p:txBody>
      </p:sp>
    </p:spTree>
    <p:extLst>
      <p:ext uri="{BB962C8B-B14F-4D97-AF65-F5344CB8AC3E}">
        <p14:creationId xmlns:p14="http://schemas.microsoft.com/office/powerpoint/2010/main" val="217204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BFD0-B660-D940-BAB3-2DC7361B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your evaluations used?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4F70-D8D2-FA40-B752-EA92FF7A3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Formative comments = Required Feedback section. </a:t>
            </a:r>
          </a:p>
          <a:p>
            <a:pPr lvl="1"/>
            <a:r>
              <a:rPr lang="en-US" dirty="0"/>
              <a:t>Helpful for the student in their subsequent clerkships, names things to build on or deficits</a:t>
            </a:r>
          </a:p>
          <a:p>
            <a:pPr lvl="1"/>
            <a:r>
              <a:rPr lang="en-US" dirty="0"/>
              <a:t>If this is really fleshed out, you can use this as the basis of an </a:t>
            </a:r>
            <a:r>
              <a:rPr lang="en-US"/>
              <a:t>LOR later</a:t>
            </a:r>
            <a:endParaRPr lang="en-US" dirty="0"/>
          </a:p>
          <a:p>
            <a:r>
              <a:rPr lang="en-US" dirty="0"/>
              <a:t>Summative comments become the Med Student Performance Evaluation (MSPE)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0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B5C3-223B-5842-B121-7083AE7A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Summative Comments </a:t>
            </a:r>
            <a:r>
              <a:rPr lang="en-US" dirty="0"/>
              <a:t>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AC4F-0551-EC48-B5F7-D32185A33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tense</a:t>
            </a:r>
          </a:p>
          <a:p>
            <a:r>
              <a:rPr lang="en-US" dirty="0"/>
              <a:t>Complete sentences</a:t>
            </a:r>
          </a:p>
          <a:p>
            <a:r>
              <a:rPr lang="en-US" dirty="0"/>
              <a:t>Third person</a:t>
            </a:r>
          </a:p>
          <a:p>
            <a:r>
              <a:rPr lang="en-US" dirty="0"/>
              <a:t>Minimum of 3 sentences </a:t>
            </a:r>
            <a:r>
              <a:rPr lang="en-US" i="1" dirty="0"/>
              <a:t>of substance</a:t>
            </a:r>
          </a:p>
          <a:p>
            <a:r>
              <a:rPr lang="en-US" dirty="0"/>
              <a:t>Maximum of 350 words</a:t>
            </a:r>
          </a:p>
          <a:p>
            <a:r>
              <a:rPr lang="en-US" dirty="0"/>
              <a:t>This is not a LOR – “I would be happy to write a LOR” goes in the formative section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0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362" y="6046573"/>
            <a:ext cx="1010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Schneiderman</a:t>
            </a:r>
            <a:r>
              <a:rPr lang="en-US" dirty="0"/>
              <a:t>, H.  </a:t>
            </a:r>
            <a:r>
              <a:rPr lang="en-US" i="1" dirty="0"/>
              <a:t>Le Mot </a:t>
            </a:r>
            <a:r>
              <a:rPr lang="en-US" i="1" dirty="0" err="1"/>
              <a:t>Juste</a:t>
            </a:r>
            <a:r>
              <a:rPr lang="en-US" i="1" dirty="0"/>
              <a:t>.  </a:t>
            </a:r>
            <a:r>
              <a:rPr lang="en-US" dirty="0"/>
              <a:t>JAMA. 1988;259(1):87.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31A817-53FA-284D-83FF-612F29160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32" b="7536"/>
          <a:stretch/>
        </p:blipFill>
        <p:spPr>
          <a:xfrm>
            <a:off x="2679230" y="3997682"/>
            <a:ext cx="6833538" cy="230946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479E9F-3828-3146-8B8C-6CAEE91B8D3C}"/>
              </a:ext>
            </a:extLst>
          </p:cNvPr>
          <p:cNvGraphicFramePr>
            <a:graphicFrameLocks noGrp="1"/>
          </p:cNvGraphicFramePr>
          <p:nvPr/>
        </p:nvGraphicFramePr>
        <p:xfrm>
          <a:off x="1625599" y="1484571"/>
          <a:ext cx="958574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514">
                  <a:extLst>
                    <a:ext uri="{9D8B030D-6E8A-4147-A177-3AD203B41FA5}">
                      <a16:colId xmlns:a16="http://schemas.microsoft.com/office/drawing/2014/main" val="1957531923"/>
                    </a:ext>
                  </a:extLst>
                </a:gridCol>
                <a:gridCol w="2753139">
                  <a:extLst>
                    <a:ext uri="{9D8B030D-6E8A-4147-A177-3AD203B41FA5}">
                      <a16:colId xmlns:a16="http://schemas.microsoft.com/office/drawing/2014/main" val="2309309159"/>
                    </a:ext>
                  </a:extLst>
                </a:gridCol>
                <a:gridCol w="3578088">
                  <a:extLst>
                    <a:ext uri="{9D8B030D-6E8A-4147-A177-3AD203B41FA5}">
                      <a16:colId xmlns:a16="http://schemas.microsoft.com/office/drawing/2014/main" val="1368376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Magnificent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Superlative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Extraordinarily strong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Notable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Wonderful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Humble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Accomplished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Well read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Capable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Friendly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Well groomed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About to blossom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English speaking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Ambulatory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Well perfused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Charmingly fresh in outlook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Eukaryotic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29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3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Efficient.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 algn="l"/>
            <a:r>
              <a:rPr lang="en-US" dirty="0"/>
              <a:t>A.  Gets the work done quickly so he can see more patients</a:t>
            </a:r>
          </a:p>
          <a:p>
            <a:pPr lvl="0" algn="l"/>
            <a:r>
              <a:rPr lang="en-US" dirty="0"/>
              <a:t>B.  So anxious about interacting with patients that he escapes from the exam room as soon as he is able</a:t>
            </a:r>
          </a:p>
          <a:p>
            <a:pPr lvl="0" algn="l"/>
            <a:r>
              <a:rPr lang="en-US" dirty="0"/>
              <a:t>C.  Notes never longer than 20 words from start to finish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Arrived early and stayed late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/>
            <a:r>
              <a:rPr lang="en-US" dirty="0"/>
              <a:t>A.  Wanted to make a great impression on his preceptors</a:t>
            </a:r>
          </a:p>
          <a:p>
            <a:pPr lvl="0" algn="l"/>
            <a:r>
              <a:rPr lang="en-US" dirty="0"/>
              <a:t>B.  Extremely interested in giving good patient care</a:t>
            </a:r>
          </a:p>
          <a:p>
            <a:pPr lvl="0" algn="l"/>
            <a:r>
              <a:rPr lang="en-US" dirty="0"/>
              <a:t>C.  Struggles with time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20312</TotalTime>
  <Words>1958</Words>
  <Application>Microsoft Macintosh PowerPoint</Application>
  <PresentationFormat>Widescreen</PresentationFormat>
  <Paragraphs>315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BlairMdITC TT-Medium</vt:lpstr>
      <vt:lpstr>Calibri</vt:lpstr>
      <vt:lpstr>Calibri Light</vt:lpstr>
      <vt:lpstr>Office Theme</vt:lpstr>
      <vt:lpstr>Writing Evaluative Comments for Any Student and  Translating Them into  Letters of Recommendation   (aka “Leaving Lake Wobegon”)</vt:lpstr>
      <vt:lpstr>Learning Objectives</vt:lpstr>
      <vt:lpstr>PowerPoint Presentation</vt:lpstr>
      <vt:lpstr>Top 10 Factors Used in Residency Selection </vt:lpstr>
      <vt:lpstr>How are your evaluations used? </vt:lpstr>
      <vt:lpstr>Basic Summative Comments Guidelines </vt:lpstr>
      <vt:lpstr>Descriptors</vt:lpstr>
      <vt:lpstr>Efficient. </vt:lpstr>
      <vt:lpstr>Arrived early and stayed late </vt:lpstr>
      <vt:lpstr>What do I do with THIS?! (or worse…)  </vt:lpstr>
      <vt:lpstr>Competency Frameworks in LOR</vt:lpstr>
      <vt:lpstr>Use of competencies</vt:lpstr>
      <vt:lpstr>FM Grade Anchors</vt:lpstr>
      <vt:lpstr>Family Medicine ACGME Competencies</vt:lpstr>
      <vt:lpstr>Well read. </vt:lpstr>
      <vt:lpstr>Unconscious  Bias</vt:lpstr>
      <vt:lpstr>Unconscious Bias</vt:lpstr>
      <vt:lpstr>Letters of Recommendation</vt:lpstr>
      <vt:lpstr>Background</vt:lpstr>
      <vt:lpstr>PowerPoint Presentation</vt:lpstr>
      <vt:lpstr>What’s Missing?</vt:lpstr>
      <vt:lpstr>What’s missing?</vt:lpstr>
      <vt:lpstr>Do you want to hire this guy? </vt:lpstr>
      <vt:lpstr>I can’t possibly write a good letter for this student!!! What do I do?</vt:lpstr>
      <vt:lpstr>I can’t possibly write a good letter for this student!!! What do I do?</vt:lpstr>
      <vt:lpstr>Your evaluation comments can inform your LOR</vt:lpstr>
      <vt:lpstr>Best Practices: The “5 C’s” </vt:lpstr>
      <vt:lpstr>Best Practices</vt:lpstr>
      <vt:lpstr>Body</vt:lpstr>
      <vt:lpstr>Summary</vt:lpstr>
      <vt:lpstr>NEVER FORGET THESE THINGS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Tomoko Sairenji</dc:creator>
  <cp:lastModifiedBy>Jeanne Cawse-Lucas</cp:lastModifiedBy>
  <cp:revision>72</cp:revision>
  <dcterms:created xsi:type="dcterms:W3CDTF">2016-11-28T15:04:01Z</dcterms:created>
  <dcterms:modified xsi:type="dcterms:W3CDTF">2019-09-10T22:57:15Z</dcterms:modified>
</cp:coreProperties>
</file>