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76" r:id="rId4"/>
    <p:sldId id="277" r:id="rId5"/>
    <p:sldId id="275" r:id="rId6"/>
    <p:sldId id="285" r:id="rId7"/>
    <p:sldId id="328" r:id="rId8"/>
    <p:sldId id="326" r:id="rId9"/>
    <p:sldId id="327" r:id="rId10"/>
    <p:sldId id="330" r:id="rId11"/>
    <p:sldId id="333" r:id="rId12"/>
    <p:sldId id="332" r:id="rId13"/>
    <p:sldId id="331" r:id="rId14"/>
    <p:sldId id="334" r:id="rId15"/>
    <p:sldId id="300" r:id="rId16"/>
    <p:sldId id="283" r:id="rId17"/>
    <p:sldId id="313" r:id="rId18"/>
    <p:sldId id="316" r:id="rId19"/>
    <p:sldId id="317" r:id="rId20"/>
    <p:sldId id="274" r:id="rId21"/>
    <p:sldId id="269" r:id="rId22"/>
    <p:sldId id="267" r:id="rId23"/>
    <p:sldId id="263" r:id="rId24"/>
    <p:sldId id="305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79494" autoAdjust="0"/>
  </p:normalViewPr>
  <p:slideViewPr>
    <p:cSldViewPr snapToGrid="0" snapToObjects="1">
      <p:cViewPr varScale="1">
        <p:scale>
          <a:sx n="59" d="100"/>
          <a:sy n="59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19AF-8D2B-4E46-ABC1-BBCA4F76ED85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565B-5C87-2F42-9559-52A9DDE2D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Co-director FM Clerkship</a:t>
            </a:r>
          </a:p>
          <a:p>
            <a:r>
              <a:rPr lang="en-US" dirty="0"/>
              <a:t>Director</a:t>
            </a:r>
            <a:r>
              <a:rPr lang="en-US" baseline="0" dirty="0"/>
              <a:t> PCP</a:t>
            </a:r>
          </a:p>
          <a:p>
            <a:endParaRPr lang="en-US" baseline="0" dirty="0"/>
          </a:p>
          <a:p>
            <a:r>
              <a:rPr lang="en-US" baseline="0" dirty="0"/>
              <a:t>This talk is based on feedback from clerkship and PCP students, as well as best practices developed by PCP faculty as well as clerkship faculty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Serena </a:t>
            </a:r>
          </a:p>
          <a:p>
            <a:r>
              <a:rPr lang="en-US" dirty="0"/>
              <a:t>Have participants offer any additions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Serena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9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people offer their suggestions  </a:t>
            </a:r>
            <a:r>
              <a:rPr lang="en-US" dirty="0" err="1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5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7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77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3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Serena to introduce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9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</a:t>
            </a:r>
            <a:r>
              <a:rPr lang="en-US" b="1" dirty="0"/>
              <a:t>Goals </a:t>
            </a:r>
            <a:r>
              <a:rPr lang="en-US" dirty="0"/>
              <a:t>and expectations for this mentorship? What are your goals and expectations for your career? What do you feel are your content deficiencies and skill challenges?</a:t>
            </a:r>
          </a:p>
          <a:p>
            <a:r>
              <a:rPr lang="en-US" dirty="0"/>
              <a:t>How do you </a:t>
            </a:r>
            <a:r>
              <a:rPr lang="en-US" b="1" dirty="0"/>
              <a:t>Learn</a:t>
            </a:r>
            <a:r>
              <a:rPr lang="en-US" dirty="0"/>
              <a:t> most effectively? What has helped you succeed? What did you find challenging?</a:t>
            </a:r>
            <a:r>
              <a:rPr lang="en-US" baseline="0" dirty="0"/>
              <a:t> </a:t>
            </a:r>
            <a:r>
              <a:rPr lang="en-US" dirty="0"/>
              <a:t>How do you like to receive feedback? What is your learning style? How do you best assimilate material and experience? </a:t>
            </a:r>
          </a:p>
          <a:p>
            <a:r>
              <a:rPr lang="en-US" dirty="0"/>
              <a:t>What previous patient </a:t>
            </a:r>
            <a:r>
              <a:rPr lang="en-US" b="1" dirty="0"/>
              <a:t>Experiences</a:t>
            </a:r>
            <a:r>
              <a:rPr lang="en-US" dirty="0"/>
              <a:t> have been meaningful to you? What worked for you and helped you learn? What seemed to derail you? Have there been other mentors who seemed to be particularly helpful? </a:t>
            </a:r>
          </a:p>
          <a:p>
            <a:r>
              <a:rPr lang="en-US" dirty="0"/>
              <a:t>What </a:t>
            </a:r>
            <a:r>
              <a:rPr lang="en-US" b="1" dirty="0"/>
              <a:t>Activities</a:t>
            </a:r>
            <a:r>
              <a:rPr lang="en-US" dirty="0"/>
              <a:t> are you involved in outside of medicine? Consider exploring the student’s support system. What other roles/responsibilities do you have in your family and community?</a:t>
            </a:r>
          </a:p>
          <a:p>
            <a:r>
              <a:rPr lang="en-US" dirty="0"/>
              <a:t>What </a:t>
            </a:r>
            <a:r>
              <a:rPr lang="en-US" b="1" dirty="0"/>
              <a:t>More</a:t>
            </a:r>
            <a:r>
              <a:rPr lang="en-US" dirty="0"/>
              <a:t> do I need to know about you to make this an optimal mentorship experience for you? What have I forgotten to ask you? Do you have any questions for 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9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8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www.teachingphysician.org</a:t>
            </a:r>
            <a:r>
              <a:rPr lang="en-US" dirty="0"/>
              <a:t>/content/teaching-strategies/</a:t>
            </a:r>
            <a:r>
              <a:rPr lang="en-US" dirty="0" err="1"/>
              <a:t>tipps</a:t>
            </a:r>
            <a:r>
              <a:rPr lang="en-US" dirty="0"/>
              <a:t>-teaching-in-the-presence-of-patients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55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4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6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You, clinic manager, whom to call if the student can’t make it, etc.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 that this is ALL</a:t>
            </a:r>
            <a:r>
              <a:rPr lang="en-US" baseline="0" dirty="0"/>
              <a:t> NEW to the student. Don’t assume that they know anything.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Invite participants to share their experiences as we go through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2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 </a:t>
            </a:r>
          </a:p>
          <a:p>
            <a:endParaRPr lang="en-US" dirty="0"/>
          </a:p>
          <a:p>
            <a:r>
              <a:rPr lang="en-US" dirty="0"/>
              <a:t>The GLEAM</a:t>
            </a:r>
            <a:r>
              <a:rPr lang="en-US" baseline="0" dirty="0"/>
              <a:t> is a tool that is particularly useful when you will be with a student for more than 1 session</a:t>
            </a:r>
          </a:p>
          <a:p>
            <a:r>
              <a:rPr lang="en-US" baseline="0" dirty="0"/>
              <a:t>You can also use a couple of pieces of this for your </a:t>
            </a:r>
            <a:r>
              <a:rPr lang="en-US" baseline="0" dirty="0" err="1"/>
              <a:t>preclinic</a:t>
            </a:r>
            <a:r>
              <a:rPr lang="en-US" baseline="0" dirty="0"/>
              <a:t> huddle (Goals, Experiences in particular)</a:t>
            </a:r>
          </a:p>
          <a:p>
            <a:endParaRPr lang="en-US" baseline="0" dirty="0"/>
          </a:p>
          <a:p>
            <a:r>
              <a:rPr lang="en-US" dirty="0"/>
              <a:t>What are your </a:t>
            </a:r>
            <a:r>
              <a:rPr lang="en-US" b="1" dirty="0"/>
              <a:t>Goals </a:t>
            </a:r>
            <a:r>
              <a:rPr lang="en-US" dirty="0"/>
              <a:t>and expectations for this mentorship? What are your goals and expectations for your career? What do you feel are your content deficiencies and skill challenges?</a:t>
            </a:r>
          </a:p>
          <a:p>
            <a:r>
              <a:rPr lang="en-US" dirty="0"/>
              <a:t>How do you </a:t>
            </a:r>
            <a:r>
              <a:rPr lang="en-US" b="1" dirty="0"/>
              <a:t>Learn</a:t>
            </a:r>
            <a:r>
              <a:rPr lang="en-US" dirty="0"/>
              <a:t> most effectively? What has helped you succeed? What did you find challenging?</a:t>
            </a:r>
            <a:r>
              <a:rPr lang="en-US" baseline="0" dirty="0"/>
              <a:t> </a:t>
            </a:r>
            <a:r>
              <a:rPr lang="en-US" dirty="0"/>
              <a:t>How do you like to receive feedback? What is your learning style? How do you best assimilate material and experience? </a:t>
            </a:r>
          </a:p>
          <a:p>
            <a:r>
              <a:rPr lang="en-US" dirty="0"/>
              <a:t>What previous patient </a:t>
            </a:r>
            <a:r>
              <a:rPr lang="en-US" b="1" dirty="0"/>
              <a:t>Experiences</a:t>
            </a:r>
            <a:r>
              <a:rPr lang="en-US" dirty="0"/>
              <a:t> have been meaningful to you? What worked for you and helped you learn? What seemed to derail you? Have there been other mentors who seemed to be particularly helpful? </a:t>
            </a:r>
          </a:p>
          <a:p>
            <a:r>
              <a:rPr lang="en-US" dirty="0"/>
              <a:t>What </a:t>
            </a:r>
            <a:r>
              <a:rPr lang="en-US" b="1" dirty="0"/>
              <a:t>Activities</a:t>
            </a:r>
            <a:r>
              <a:rPr lang="en-US" dirty="0"/>
              <a:t> are you involved in outside of medicine? Consider exploring the student’s support system. What other roles/responsibilities do you have in your family and community?</a:t>
            </a:r>
          </a:p>
          <a:p>
            <a:r>
              <a:rPr lang="en-US" dirty="0"/>
              <a:t>What </a:t>
            </a:r>
            <a:r>
              <a:rPr lang="en-US" b="1" dirty="0"/>
              <a:t>More</a:t>
            </a:r>
            <a:r>
              <a:rPr lang="en-US" dirty="0"/>
              <a:t> do I need to know about you to make this an optimal mentorship experience for you? What have I forgotten to ask you? Do you have any questions for 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Serena </a:t>
            </a:r>
          </a:p>
          <a:p>
            <a:endParaRPr lang="en-US" dirty="0"/>
          </a:p>
          <a:p>
            <a:r>
              <a:rPr lang="en-US" dirty="0"/>
              <a:t>If heavy residency audience, this could also</a:t>
            </a:r>
            <a:r>
              <a:rPr lang="en-US" baseline="0" dirty="0"/>
              <a:t> be useful to talk about which pts to see, pregame if residents have any questions about patients</a:t>
            </a:r>
          </a:p>
          <a:p>
            <a:r>
              <a:rPr lang="en-US" baseline="0" dirty="0"/>
              <a:t>Finding out what the student is working on makes it easier to provide feedback at the end, too. </a:t>
            </a:r>
          </a:p>
          <a:p>
            <a:r>
              <a:rPr lang="en-US" baseline="0" dirty="0"/>
              <a:t>How might the day go? Will they shadow you some? Make first contact always? Do you want to present in the room or outside of the room? </a:t>
            </a:r>
          </a:p>
          <a:p>
            <a:r>
              <a:rPr lang="en-US" baseline="0" dirty="0"/>
              <a:t>This is also a moment in which you can spend a minute teaching about good questions to ask for a particular concern, like red flags for low back pain or indications for antibiotics for respiratory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7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0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6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54E8-18F1-F64F-8885-7B357A4571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5AB95-A1E2-E447-8A6F-8562A149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XgMobMU8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l.uw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fammed/administration/clinical-faculty-appointmen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awse@uw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brewer@swmtch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7475"/>
            <a:ext cx="7772400" cy="2212976"/>
          </a:xfrm>
        </p:spPr>
        <p:txBody>
          <a:bodyPr>
            <a:normAutofit/>
          </a:bodyPr>
          <a:lstStyle/>
          <a:p>
            <a:r>
              <a:rPr lang="en-US" dirty="0"/>
              <a:t>Teaching </a:t>
            </a:r>
            <a:br>
              <a:rPr lang="en-US" dirty="0"/>
            </a:br>
            <a:r>
              <a:rPr lang="en-US" dirty="0"/>
              <a:t>in a </a:t>
            </a:r>
            <a:br>
              <a:rPr lang="en-US" dirty="0"/>
            </a:br>
            <a:r>
              <a:rPr lang="en-US" dirty="0"/>
              <a:t>Busy Clinical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Serena Brewer, DO</a:t>
            </a:r>
          </a:p>
          <a:p>
            <a:r>
              <a:rPr lang="en-US" dirty="0"/>
              <a:t>Jeanne Cawse-Lucas, MD</a:t>
            </a:r>
          </a:p>
          <a:p>
            <a:r>
              <a:rPr lang="en-US"/>
              <a:t>September 13, 2018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8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A60C5-59CD-A84D-9ADB-B48EC3A3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Schedule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BFD19A-87B2-6243-9D5D-DBC3EE12A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338"/>
          </a:xfrm>
        </p:spPr>
        <p:txBody>
          <a:bodyPr>
            <a:normAutofit fontScale="92500"/>
          </a:bodyPr>
          <a:lstStyle/>
          <a:p>
            <a:r>
              <a:rPr lang="en-US" dirty="0"/>
              <a:t>Create a parallel schedule for your student. Visit template is 1 hour, slightly staggered from yours </a:t>
            </a:r>
          </a:p>
          <a:p>
            <a:pPr marL="457200" lvl="1" indent="0">
              <a:buNone/>
            </a:pPr>
            <a:r>
              <a:rPr lang="en-US" dirty="0"/>
              <a:t>(make sure to decrease your own schedule a little bit since you have to see and examine every patient!)</a:t>
            </a:r>
          </a:p>
          <a:p>
            <a:r>
              <a:rPr lang="en-US" dirty="0"/>
              <a:t>Block a catch-up slot in the middle of a half-day session</a:t>
            </a:r>
          </a:p>
          <a:p>
            <a:r>
              <a:rPr lang="en-US" dirty="0"/>
              <a:t>Wave scheduling: double book at the top of the hour and see 2-3 patients while your student sees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D7190-4C79-9F4B-A7FF-0D78F183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Students at Once?!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11F26D-78D0-DE49-BEAF-240E8579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of different levels or disciplines teach each other</a:t>
            </a:r>
          </a:p>
          <a:p>
            <a:r>
              <a:rPr lang="en-US" dirty="0"/>
              <a:t>Stagger the students’ patients </a:t>
            </a:r>
          </a:p>
          <a:p>
            <a:r>
              <a:rPr lang="en-US" dirty="0"/>
              <a:t>Have students observe each other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6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2C5C4F-B912-CD4F-B44E-6C35F20D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for Student Continuity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ACD3FB-388D-5745-A77D-8CC3FAC2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 students to an OB patient and help the student follow that patient through delivery</a:t>
            </a:r>
          </a:p>
          <a:p>
            <a:r>
              <a:rPr lang="en-US" dirty="0"/>
              <a:t>Schedule follow up visits for days that students will be with you</a:t>
            </a:r>
          </a:p>
          <a:p>
            <a:r>
              <a:rPr lang="en-US" dirty="0"/>
              <a:t>If students sees a patient in hospital, have the student see them for hospital follow up as well</a:t>
            </a:r>
          </a:p>
          <a:p>
            <a:r>
              <a:rPr lang="en-US" dirty="0"/>
              <a:t>Give the students an opportunity to follow patients to specialists, imaging, and therapies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0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D69F4-4644-DF48-9146-7F1D5A4F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for the </a:t>
            </a:r>
            <a:br>
              <a:rPr lang="en-US" dirty="0"/>
            </a:br>
            <a:r>
              <a:rPr lang="en-US" dirty="0"/>
              <a:t>Patient Centered Observation 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C61BE-248A-9145-B188-7B20F71F9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Focus on a couple of sections of the form and observe and give feedback on those only</a:t>
            </a:r>
          </a:p>
          <a:p>
            <a:pPr lvl="1"/>
            <a:r>
              <a:rPr lang="en-US" dirty="0"/>
              <a:t>Consider the encounter to have 3 parts: rapport and agenda setting, history and physical, and decision making and closure. Please observe each part at least once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ABFM is piloting education-oriented Part IV modules and the FM clerkship team is developing a module on the PCOF</a:t>
            </a:r>
          </a:p>
        </p:txBody>
      </p:sp>
    </p:spTree>
    <p:extLst>
      <p:ext uri="{BB962C8B-B14F-4D97-AF65-F5344CB8AC3E}">
        <p14:creationId xmlns:p14="http://schemas.microsoft.com/office/powerpoint/2010/main" val="377555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A69FF5-9CD9-714B-B38F-7B1E6C55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Documentation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3C0E8-F50E-7C4E-8FC6-D659F8C2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 continues to pay only for those services provided by the Teaching Physician, but </a:t>
            </a:r>
            <a:r>
              <a:rPr lang="en-US" i="1" dirty="0">
                <a:solidFill>
                  <a:srgbClr val="FF0000"/>
                </a:solidFill>
              </a:rPr>
              <a:t>after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>
                <a:solidFill>
                  <a:srgbClr val="FF0000"/>
                </a:solidFill>
              </a:rPr>
              <a:t>verifying the history of present illness and re-performing the exam and medical decision making, the teaching physician may now verify and attest to the medical student’s documentation without having to re-document the findings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52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99" r="-31999"/>
          <a:stretch>
            <a:fillRect/>
          </a:stretch>
        </p:blipFill>
        <p:spPr>
          <a:xfrm>
            <a:off x="-828759" y="429411"/>
            <a:ext cx="11008233" cy="6054104"/>
          </a:xfrm>
        </p:spPr>
      </p:pic>
      <p:sp>
        <p:nvSpPr>
          <p:cNvPr id="5" name="TextBox 4"/>
          <p:cNvSpPr txBox="1"/>
          <p:nvPr/>
        </p:nvSpPr>
        <p:spPr>
          <a:xfrm>
            <a:off x="840618" y="6066584"/>
            <a:ext cx="7656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Choose the method that works best for you! </a:t>
            </a:r>
          </a:p>
        </p:txBody>
      </p:sp>
    </p:spTree>
    <p:extLst>
      <p:ext uri="{BB962C8B-B14F-4D97-AF65-F5344CB8AC3E}">
        <p14:creationId xmlns:p14="http://schemas.microsoft.com/office/powerpoint/2010/main" val="6073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Ask-Tell-Ask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Ask the trainee to assess his/her own performance</a:t>
            </a:r>
          </a:p>
          <a:p>
            <a:pPr lvl="1"/>
            <a:r>
              <a:rPr lang="en-US" dirty="0"/>
              <a:t>What went well? What areas need improvement?</a:t>
            </a:r>
          </a:p>
          <a:p>
            <a:r>
              <a:rPr lang="en-US" dirty="0"/>
              <a:t>Tell</a:t>
            </a:r>
          </a:p>
          <a:p>
            <a:pPr lvl="1"/>
            <a:r>
              <a:rPr lang="en-US" dirty="0"/>
              <a:t>Share your impression of positive behaviors and areas of concern</a:t>
            </a:r>
          </a:p>
          <a:p>
            <a:pPr lvl="1"/>
            <a:r>
              <a:rPr lang="en-US" dirty="0"/>
              <a:t>Provide suggestions for problem solving</a:t>
            </a:r>
          </a:p>
          <a:p>
            <a:r>
              <a:rPr lang="en-US" dirty="0"/>
              <a:t>Ask</a:t>
            </a:r>
          </a:p>
          <a:p>
            <a:pPr lvl="1"/>
            <a:r>
              <a:rPr lang="en-US" dirty="0"/>
              <a:t>Ask what areas could be improved</a:t>
            </a:r>
          </a:p>
          <a:p>
            <a:pPr lvl="1"/>
            <a:r>
              <a:rPr lang="en-US" dirty="0"/>
              <a:t>Allow the trainee to develop a specific plan for improvement</a:t>
            </a:r>
          </a:p>
          <a:p>
            <a:r>
              <a:rPr lang="en-US" dirty="0"/>
              <a:t>Add</a:t>
            </a:r>
          </a:p>
          <a:p>
            <a:pPr lvl="1"/>
            <a:r>
              <a:rPr lang="en-US" dirty="0"/>
              <a:t>Add any other things you think could be improved</a:t>
            </a:r>
          </a:p>
          <a:p>
            <a:pPr lvl="1"/>
            <a:r>
              <a:rPr lang="en-US" dirty="0"/>
              <a:t>Summarize the positives and areas for future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3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Ask-Tell-Ask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u="sng" dirty="0">
                <a:hlinkClick r:id="rId3"/>
              </a:rPr>
              <a:t>https://www.youtube.com/watch?v=SYXgMobMU8U</a:t>
            </a:r>
            <a:endParaRPr lang="en-US" sz="2800" u="sng" dirty="0"/>
          </a:p>
          <a:p>
            <a:pPr marL="0" indent="0" algn="ctr">
              <a:buNone/>
            </a:pPr>
            <a:r>
              <a:rPr lang="en-US" sz="2800" dirty="0"/>
              <a:t>(or google “Ask-Tell-Ask Columbia” </a:t>
            </a:r>
          </a:p>
          <a:p>
            <a:pPr marL="0" indent="0" algn="ctr">
              <a:buNone/>
            </a:pPr>
            <a:r>
              <a:rPr lang="en-US" sz="2800" dirty="0"/>
              <a:t>and click the </a:t>
            </a:r>
            <a:r>
              <a:rPr lang="en-US" sz="2800" dirty="0" err="1"/>
              <a:t>youtube</a:t>
            </a:r>
            <a:r>
              <a:rPr lang="en-US" sz="2800" dirty="0"/>
              <a:t> link)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OMP?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501317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ko-KR" sz="1200" dirty="0">
                <a:solidFill>
                  <a:srgbClr val="000000"/>
                </a:solidFill>
                <a:latin typeface="Times New Roman" charset="0"/>
              </a:rPr>
              <a:t>Salerno et al. Faculty Development Seminars Based on the One-Minute Preceptor Improve Feedback in the Ambulatory Setting. JGIM. 17 (10) :779-787. 2002.</a:t>
            </a:r>
            <a:endParaRPr lang="en-US" altLang="ko-KR" sz="1200" dirty="0">
              <a:latin typeface="Times New Roman" charset="0"/>
            </a:endParaRPr>
          </a:p>
          <a:p>
            <a:pPr lvl="1"/>
            <a:r>
              <a:rPr lang="en-US" altLang="ko-KR" sz="1200" dirty="0" err="1">
                <a:solidFill>
                  <a:srgbClr val="000000"/>
                </a:solidFill>
                <a:latin typeface="Times New Roman" charset="0"/>
              </a:rPr>
              <a:t>Aagaard</a:t>
            </a:r>
            <a:r>
              <a:rPr lang="en-US" altLang="ko-KR" sz="1200" dirty="0">
                <a:solidFill>
                  <a:srgbClr val="000000"/>
                </a:solidFill>
                <a:latin typeface="Times New Roman" charset="0"/>
              </a:rPr>
              <a:t>, et al. Effectiveness of </a:t>
            </a:r>
            <a:r>
              <a:rPr lang="en-US" altLang="ko-KR" sz="1200" dirty="0" err="1">
                <a:solidFill>
                  <a:srgbClr val="000000"/>
                </a:solidFill>
                <a:latin typeface="Times New Roman" charset="0"/>
              </a:rPr>
              <a:t>ghe</a:t>
            </a:r>
            <a:r>
              <a:rPr lang="en-US" altLang="ko-KR" sz="1200" dirty="0">
                <a:solidFill>
                  <a:srgbClr val="000000"/>
                </a:solidFill>
                <a:latin typeface="Times New Roman" charset="0"/>
              </a:rPr>
              <a:t> One-Minute </a:t>
            </a:r>
            <a:r>
              <a:rPr lang="en-US" altLang="ko-KR" sz="1200" dirty="0" err="1">
                <a:solidFill>
                  <a:srgbClr val="000000"/>
                </a:solidFill>
                <a:latin typeface="Times New Roman" charset="0"/>
              </a:rPr>
              <a:t>Preceotor</a:t>
            </a:r>
            <a:r>
              <a:rPr lang="en-US" altLang="ko-KR" sz="1200" dirty="0">
                <a:solidFill>
                  <a:srgbClr val="000000"/>
                </a:solidFill>
                <a:latin typeface="Times New Roman" charset="0"/>
              </a:rPr>
              <a:t> Model for Diagnosing the Patient and the Learner: Proof of Concept. Academic Medicine. 79 (1): 42-49. 2004.</a:t>
            </a:r>
            <a:endParaRPr lang="ko-KR" altLang="en-US" sz="1200" dirty="0">
              <a:latin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Condensed way to streamline assessments, instructions, and feedback</a:t>
            </a:r>
          </a:p>
          <a:p>
            <a:r>
              <a:rPr lang="en-US" dirty="0"/>
              <a:t>Saves time when a full case presentation is not necessary</a:t>
            </a:r>
          </a:p>
          <a:p>
            <a:r>
              <a:rPr lang="en-US" dirty="0"/>
              <a:t>Using OMP improves the quality of feedback in ambulatory settings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One Minute Preceptor (OMP)?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 commitment</a:t>
            </a:r>
          </a:p>
          <a:p>
            <a:r>
              <a:rPr lang="en-US" dirty="0"/>
              <a:t>Probe for supporting evidence</a:t>
            </a:r>
          </a:p>
          <a:p>
            <a:r>
              <a:rPr lang="en-US" dirty="0"/>
              <a:t>Teach general rules</a:t>
            </a:r>
          </a:p>
          <a:p>
            <a:r>
              <a:rPr lang="en-US" dirty="0"/>
              <a:t>Reinforce what is right</a:t>
            </a:r>
          </a:p>
          <a:p>
            <a:r>
              <a:rPr lang="en-US" dirty="0"/>
              <a:t>Correct mistakes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1" y="57332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altLang="ko-KR" sz="1400" dirty="0" err="1">
                <a:solidFill>
                  <a:srgbClr val="000000"/>
                </a:solidFill>
                <a:latin typeface="Times New Roman" charset="0"/>
              </a:rPr>
              <a:t>Neher</a:t>
            </a:r>
            <a:r>
              <a:rPr lang="en-US" altLang="ko-KR" sz="1400" dirty="0">
                <a:solidFill>
                  <a:srgbClr val="000000"/>
                </a:solidFill>
                <a:latin typeface="Times New Roman" charset="0"/>
              </a:rPr>
              <a:t>, et al. A Five-Step "</a:t>
            </a:r>
            <a:r>
              <a:rPr lang="en-US" altLang="ko-KR" sz="1400" dirty="0" err="1">
                <a:solidFill>
                  <a:srgbClr val="000000"/>
                </a:solidFill>
                <a:latin typeface="Times New Roman" charset="0"/>
              </a:rPr>
              <a:t>Microskills</a:t>
            </a:r>
            <a:r>
              <a:rPr lang="en-US" altLang="ko-KR" sz="1400" dirty="0">
                <a:solidFill>
                  <a:srgbClr val="000000"/>
                </a:solidFill>
                <a:latin typeface="Times New Roman" charset="0"/>
              </a:rPr>
              <a:t>" Model of  Clinical Teaching.  Journal of the American Board of Family Medicine. 5:419-424, 1992.</a:t>
            </a:r>
            <a:endParaRPr lang="ko-KR" alt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a tool for setting goals and expectations:  </a:t>
            </a:r>
            <a:r>
              <a:rPr lang="en-US" dirty="0">
                <a:solidFill>
                  <a:srgbClr val="FF0000"/>
                </a:solidFill>
              </a:rPr>
              <a:t>GLEAM</a:t>
            </a:r>
            <a:endParaRPr lang="en-US" dirty="0"/>
          </a:p>
          <a:p>
            <a:r>
              <a:rPr lang="en-US" dirty="0"/>
              <a:t>Describe best practices for the </a:t>
            </a:r>
            <a:r>
              <a:rPr lang="en-US" dirty="0">
                <a:solidFill>
                  <a:srgbClr val="FF0000"/>
                </a:solidFill>
              </a:rPr>
              <a:t>pre-clinic huddle </a:t>
            </a:r>
            <a:r>
              <a:rPr lang="en-US" dirty="0"/>
              <a:t>for clinical student teaching</a:t>
            </a:r>
          </a:p>
          <a:p>
            <a:r>
              <a:rPr lang="en-US" dirty="0"/>
              <a:t>Describe strategies for </a:t>
            </a:r>
            <a:r>
              <a:rPr lang="en-US" dirty="0">
                <a:solidFill>
                  <a:srgbClr val="FF0000"/>
                </a:solidFill>
              </a:rPr>
              <a:t>student scheduling</a:t>
            </a:r>
          </a:p>
          <a:p>
            <a:r>
              <a:rPr lang="en-US" dirty="0">
                <a:effectLst/>
              </a:rPr>
              <a:t>Demonstrate at least one method of in-the-moment feedback </a:t>
            </a:r>
            <a:r>
              <a:rPr lang="en-US" dirty="0">
                <a:solidFill>
                  <a:srgbClr val="FF0000"/>
                </a:solidFill>
                <a:effectLst/>
              </a:rPr>
              <a:t>Ask-Te</a:t>
            </a:r>
            <a:r>
              <a:rPr lang="en-US" dirty="0">
                <a:solidFill>
                  <a:srgbClr val="FF0000"/>
                </a:solidFill>
              </a:rPr>
              <a:t>ll-Ask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1-Minute Preceptor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837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8AD3A-EAC5-A245-8D7B-CA79D938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itconnect.uw.edu</a:t>
            </a:r>
            <a:r>
              <a:rPr lang="en-US" dirty="0"/>
              <a:t>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6957D4D-3F91-4C4C-B119-E389C4921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2" y="1600200"/>
            <a:ext cx="7758841" cy="52578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796CF3-E754-704B-A807-B4A8366EC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24" y="1356188"/>
            <a:ext cx="4650160" cy="4964663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BC12F849-3DF0-8C47-95A6-3589AB48D15A}"/>
              </a:ext>
            </a:extLst>
          </p:cNvPr>
          <p:cNvCxnSpPr>
            <a:cxnSpLocks/>
          </p:cNvCxnSpPr>
          <p:nvPr/>
        </p:nvCxnSpPr>
        <p:spPr>
          <a:xfrm flipV="1">
            <a:off x="3928277" y="4912758"/>
            <a:ext cx="642135" cy="522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7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5F7B5E-FB0C-384D-AA64-8384669B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Physician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769B39-39C0-994C-AE99-1C9B57D05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" action="ppaction://noaction"/>
            </a:endParaRPr>
          </a:p>
          <a:p>
            <a:pPr marL="0" indent="0" algn="ctr">
              <a:buNone/>
            </a:pPr>
            <a:r>
              <a:rPr lang="en-US" dirty="0">
                <a:hlinkClick r:id="" action="ppaction://noaction"/>
              </a:rPr>
              <a:t>www.teachingphysician.org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username</a:t>
            </a:r>
            <a:r>
              <a:rPr lang="en-US" dirty="0"/>
              <a:t>: </a:t>
            </a:r>
            <a:r>
              <a:rPr lang="en-US" dirty="0" err="1"/>
              <a:t>uwfamedmse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password:</a:t>
            </a:r>
            <a:r>
              <a:rPr lang="en-US" dirty="0"/>
              <a:t> </a:t>
            </a:r>
            <a:r>
              <a:rPr lang="en-US" dirty="0" err="1"/>
              <a:t>uwfamedpassword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9E5164-245E-434A-AB5F-8E187D217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24" y="3961245"/>
            <a:ext cx="3913347" cy="27581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420457-BAD0-9C4F-983B-3944D5218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5" y="3961245"/>
            <a:ext cx="3945276" cy="276843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0877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F9F00-8DF8-1B4E-9945-DB5704D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www.hsl.uw.edu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2024C3A-1E59-1943-9F5B-D8C159511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9" y="1600200"/>
            <a:ext cx="6921890" cy="437319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C73DD89-8B75-0E4F-8AF6-886D69EBBDAA}"/>
              </a:ext>
            </a:extLst>
          </p:cNvPr>
          <p:cNvCxnSpPr/>
          <p:nvPr/>
        </p:nvCxnSpPr>
        <p:spPr>
          <a:xfrm>
            <a:off x="3637052" y="2948683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59902A0-569A-F041-B0D4-6D4E5A33B51F}"/>
              </a:ext>
            </a:extLst>
          </p:cNvPr>
          <p:cNvCxnSpPr/>
          <p:nvPr/>
        </p:nvCxnSpPr>
        <p:spPr>
          <a:xfrm>
            <a:off x="3609654" y="3179850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D81039F5-23E2-EF47-9FEE-309D274AB880}"/>
              </a:ext>
            </a:extLst>
          </p:cNvPr>
          <p:cNvCxnSpPr/>
          <p:nvPr/>
        </p:nvCxnSpPr>
        <p:spPr>
          <a:xfrm>
            <a:off x="2655870" y="3361361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nut 11">
            <a:extLst>
              <a:ext uri="{FF2B5EF4-FFF2-40B4-BE49-F238E27FC236}">
                <a16:creationId xmlns="" xmlns:a16="http://schemas.microsoft.com/office/drawing/2014/main" id="{29D7DA16-A582-324B-BB6E-016D19545057}"/>
              </a:ext>
            </a:extLst>
          </p:cNvPr>
          <p:cNvSpPr/>
          <p:nvPr/>
        </p:nvSpPr>
        <p:spPr>
          <a:xfrm>
            <a:off x="1058238" y="4510355"/>
            <a:ext cx="1428108" cy="1463043"/>
          </a:xfrm>
          <a:prstGeom prst="donut">
            <a:avLst>
              <a:gd name="adj" fmla="val 58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11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51" y="107576"/>
            <a:ext cx="8517276" cy="889017"/>
          </a:xfrm>
        </p:spPr>
        <p:txBody>
          <a:bodyPr/>
          <a:lstStyle/>
          <a:p>
            <a:r>
              <a:rPr lang="en-US" sz="3200" dirty="0"/>
              <a:t>https://</a:t>
            </a:r>
            <a:r>
              <a:rPr lang="en-US" sz="3200" dirty="0" err="1"/>
              <a:t>hsl.uw.edu</a:t>
            </a:r>
            <a:r>
              <a:rPr lang="en-US" sz="3200" dirty="0"/>
              <a:t>/toolkits/care-provider/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2EC1C4D-732D-A945-BE87-3623D25D3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1180815"/>
            <a:ext cx="7530957" cy="5368960"/>
          </a:xfrm>
        </p:spPr>
      </p:pic>
    </p:spTree>
    <p:extLst>
      <p:ext uri="{BB962C8B-B14F-4D97-AF65-F5344CB8AC3E}">
        <p14:creationId xmlns:p14="http://schemas.microsoft.com/office/powerpoint/2010/main" val="296388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Faculty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http://depts.washington.edu/fammed/administration/clinical-faculty-appointments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give you a UW Net ID</a:t>
            </a:r>
          </a:p>
        </p:txBody>
      </p:sp>
    </p:spTree>
    <p:extLst>
      <p:ext uri="{BB962C8B-B14F-4D97-AF65-F5344CB8AC3E}">
        <p14:creationId xmlns:p14="http://schemas.microsoft.com/office/powerpoint/2010/main" val="282255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Jeanne Cawse-Lucas 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cawse@uw.edu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Serena Brewer</a:t>
            </a:r>
          </a:p>
          <a:p>
            <a:pPr marL="0" indent="0" algn="ctr">
              <a:buNone/>
            </a:pPr>
            <a:r>
              <a:rPr lang="en-US" smtClean="0">
                <a:hlinkClick r:id="rId4"/>
              </a:rPr>
              <a:t>sbrewer@swmtchc.org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Clinic </a:t>
            </a:r>
            <a:r>
              <a:rPr lang="en-US" dirty="0"/>
              <a:t>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  <a:p>
            <a:r>
              <a:rPr lang="en-US" dirty="0"/>
              <a:t>Preceptors</a:t>
            </a:r>
          </a:p>
          <a:p>
            <a:r>
              <a:rPr lang="en-US" dirty="0"/>
              <a:t>Contacts</a:t>
            </a:r>
          </a:p>
          <a:p>
            <a:r>
              <a:rPr lang="en-US" dirty="0"/>
              <a:t>IT</a:t>
            </a:r>
          </a:p>
          <a:p>
            <a:r>
              <a:rPr lang="en-US" dirty="0"/>
              <a:t>Hydrate</a:t>
            </a:r>
          </a:p>
          <a:p>
            <a:r>
              <a:rPr lang="en-US" dirty="0"/>
              <a:t>Caffeinate</a:t>
            </a:r>
          </a:p>
          <a:p>
            <a:r>
              <a:rPr lang="en-US" dirty="0" err="1"/>
              <a:t>Micturate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ompass_rose_by_draconicparagon-d6rjgq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37" y="1600200"/>
            <a:ext cx="3594996" cy="34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1560"/>
            <a:ext cx="8229600" cy="2147563"/>
          </a:xfrm>
        </p:spPr>
        <p:txBody>
          <a:bodyPr>
            <a:normAutofit fontScale="90000"/>
          </a:bodyPr>
          <a:lstStyle/>
          <a:p>
            <a:r>
              <a:rPr lang="en-US" dirty="0"/>
              <a:t>“I'd like [my faculty] to … sit down with me and go over </a:t>
            </a:r>
            <a:r>
              <a:rPr lang="en-US" dirty="0">
                <a:solidFill>
                  <a:srgbClr val="4BACC6"/>
                </a:solidFill>
              </a:rPr>
              <a:t>goals and expectations</a:t>
            </a:r>
            <a:r>
              <a:rPr lang="en-US" dirty="0"/>
              <a:t>.”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dirty="0"/>
              <a:t>oals</a:t>
            </a:r>
          </a:p>
          <a:p>
            <a:r>
              <a:rPr lang="en-US" b="1" dirty="0"/>
              <a:t>L</a:t>
            </a:r>
            <a:r>
              <a:rPr lang="en-US" dirty="0"/>
              <a:t>earning style</a:t>
            </a:r>
          </a:p>
          <a:p>
            <a:r>
              <a:rPr lang="en-US" b="1" dirty="0"/>
              <a:t>E</a:t>
            </a:r>
            <a:r>
              <a:rPr lang="en-US" dirty="0"/>
              <a:t>xperiences</a:t>
            </a:r>
          </a:p>
          <a:p>
            <a:r>
              <a:rPr lang="en-US" b="1" dirty="0"/>
              <a:t>A</a:t>
            </a:r>
            <a:r>
              <a:rPr lang="en-US" dirty="0"/>
              <a:t>ctivities</a:t>
            </a:r>
          </a:p>
          <a:p>
            <a:r>
              <a:rPr lang="en-US" b="1" dirty="0"/>
              <a:t>M</a:t>
            </a:r>
            <a:r>
              <a:rPr lang="en-US" dirty="0"/>
              <a:t>ore</a:t>
            </a:r>
          </a:p>
        </p:txBody>
      </p:sp>
    </p:spTree>
    <p:extLst>
      <p:ext uri="{BB962C8B-B14F-4D97-AF65-F5344CB8AC3E}">
        <p14:creationId xmlns:p14="http://schemas.microsoft.com/office/powerpoint/2010/main" val="90730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Pre-Clinic Huddle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7276" cy="4525963"/>
          </a:xfrm>
        </p:spPr>
        <p:txBody>
          <a:bodyPr>
            <a:normAutofit/>
          </a:bodyPr>
          <a:lstStyle/>
          <a:p>
            <a:r>
              <a:rPr lang="en-US" dirty="0"/>
              <a:t>What is the student working on?</a:t>
            </a:r>
          </a:p>
          <a:p>
            <a:r>
              <a:rPr lang="en-US" dirty="0"/>
              <a:t>Are there any particular expectations (from student or faculty) for that day?</a:t>
            </a:r>
          </a:p>
          <a:p>
            <a:r>
              <a:rPr lang="en-US" dirty="0"/>
              <a:t>Which patients* may help meet those goals?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B92BCE-5C39-014A-AAA7-71F5D238EF76}"/>
              </a:ext>
            </a:extLst>
          </p:cNvPr>
          <p:cNvSpPr txBox="1"/>
          <p:nvPr/>
        </p:nvSpPr>
        <p:spPr>
          <a:xfrm>
            <a:off x="326571" y="6126163"/>
            <a:ext cx="743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*Primary Care Practicum students should interview 1-2 patients per half day; </a:t>
            </a:r>
          </a:p>
          <a:p>
            <a:r>
              <a:rPr lang="en-US" dirty="0"/>
              <a:t>   clerkship expectation is 3-4 per half day  </a:t>
            </a:r>
          </a:p>
        </p:txBody>
      </p:sp>
    </p:spTree>
    <p:extLst>
      <p:ext uri="{BB962C8B-B14F-4D97-AF65-F5344CB8AC3E}">
        <p14:creationId xmlns:p14="http://schemas.microsoft.com/office/powerpoint/2010/main" val="191438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Shadowing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4"/>
            <a:ext cx="4970994" cy="48092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interviewing, ask the student if s/he has any additional questions for the patient</a:t>
            </a:r>
          </a:p>
          <a:p>
            <a:r>
              <a:rPr lang="en-US" dirty="0"/>
              <a:t>Include the student in the physical exam. Point out abnormal findings! </a:t>
            </a:r>
          </a:p>
          <a:p>
            <a:r>
              <a:rPr lang="en-US" dirty="0"/>
              <a:t>Talk through your clinical reasoning. (Patients like this, too!)</a:t>
            </a:r>
          </a:p>
          <a:p>
            <a:r>
              <a:rPr lang="en-US" dirty="0"/>
              <a:t>Ask your colleagues to keep an eye out for good cases and come grab the student</a:t>
            </a:r>
          </a:p>
        </p:txBody>
      </p:sp>
    </p:spTree>
    <p:extLst>
      <p:ext uri="{BB962C8B-B14F-4D97-AF65-F5344CB8AC3E}">
        <p14:creationId xmlns:p14="http://schemas.microsoft.com/office/powerpoint/2010/main" val="57956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518"/>
            <a:ext cx="8229600" cy="16333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“I would like [my faculty] to </a:t>
            </a:r>
            <a:r>
              <a:rPr lang="en-US" dirty="0">
                <a:solidFill>
                  <a:schemeClr val="accent5"/>
                </a:solidFill>
              </a:rPr>
              <a:t>teach me and test me</a:t>
            </a:r>
            <a:r>
              <a:rPr lang="en-US" dirty="0"/>
              <a:t>. Give me a small doable specific task and then evaluate me on the spot.”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8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88" y="2693100"/>
            <a:ext cx="9026411" cy="399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“Let’s go in together. You take the history and I’ll be your scribe.”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“I want you to take 10 minutes to interview the patient. I’ll knock on the door and you present what you’ve found.”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“I don’t know what the best next step is. Can you look it up and we can talk after I see the next patient by myself?”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42" y="119805"/>
            <a:ext cx="5922067" cy="2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6769</TotalTime>
  <Words>1468</Words>
  <Application>Microsoft Office PowerPoint</Application>
  <PresentationFormat>On-screen Show (4:3)</PresentationFormat>
  <Paragraphs>173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맑은 고딕</vt:lpstr>
      <vt:lpstr>Arial</vt:lpstr>
      <vt:lpstr>Calibri</vt:lpstr>
      <vt:lpstr>Times New Roman</vt:lpstr>
      <vt:lpstr>Office Theme</vt:lpstr>
      <vt:lpstr>Teaching  in a  Busy Clinical Practice</vt:lpstr>
      <vt:lpstr>Learning Objectives</vt:lpstr>
      <vt:lpstr>Day 1 Clinic Orientation</vt:lpstr>
      <vt:lpstr>“I'd like [my faculty] to … sit down with me and go over goals and expectations.”  </vt:lpstr>
      <vt:lpstr>GLEAM</vt:lpstr>
      <vt:lpstr>Pre-Clinic Huddle</vt:lpstr>
      <vt:lpstr>Active Shadowing</vt:lpstr>
      <vt:lpstr>PowerPoint Presentation</vt:lpstr>
      <vt:lpstr>PowerPoint Presentation</vt:lpstr>
      <vt:lpstr>Other Ways to Schedule Students</vt:lpstr>
      <vt:lpstr>Two Students at Once?!</vt:lpstr>
      <vt:lpstr>Opportunities for Student Continuity </vt:lpstr>
      <vt:lpstr>Best Practices for the  Patient Centered Observation Form </vt:lpstr>
      <vt:lpstr>CMS Documentation Update </vt:lpstr>
      <vt:lpstr>PowerPoint Presentation</vt:lpstr>
      <vt:lpstr>Ask-Tell-Ask</vt:lpstr>
      <vt:lpstr>Ask-Tell-Ask</vt:lpstr>
      <vt:lpstr>Why OMP?</vt:lpstr>
      <vt:lpstr>What is the One Minute Preceptor (OMP)?</vt:lpstr>
      <vt:lpstr>https://itconnect.uw.edu/</vt:lpstr>
      <vt:lpstr>Teaching Physician </vt:lpstr>
      <vt:lpstr>www.hsl.uw.edu </vt:lpstr>
      <vt:lpstr>https://hsl.uw.edu/toolkits/care-provider/</vt:lpstr>
      <vt:lpstr>Clinical Faculty Appointments</vt:lpstr>
      <vt:lpstr>Contact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UWSOM Primary Care Practicum Faculty Development</dc:title>
  <dc:creator>Jeane Cawse-Lucas</dc:creator>
  <cp:lastModifiedBy>Michelle Fleming</cp:lastModifiedBy>
  <cp:revision>84</cp:revision>
  <cp:lastPrinted>2018-09-13T22:02:13Z</cp:lastPrinted>
  <dcterms:created xsi:type="dcterms:W3CDTF">2015-04-10T17:59:42Z</dcterms:created>
  <dcterms:modified xsi:type="dcterms:W3CDTF">2018-10-02T23:09:20Z</dcterms:modified>
</cp:coreProperties>
</file>