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60" r:id="rId6"/>
    <p:sldId id="259" r:id="rId7"/>
    <p:sldId id="261" r:id="rId8"/>
    <p:sldId id="266" r:id="rId9"/>
    <p:sldId id="262" r:id="rId10"/>
    <p:sldId id="263" r:id="rId11"/>
    <p:sldId id="268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86279" autoAdjust="0"/>
  </p:normalViewPr>
  <p:slideViewPr>
    <p:cSldViewPr snapToGrid="0">
      <p:cViewPr varScale="1">
        <p:scale>
          <a:sx n="99" d="100"/>
          <a:sy n="99" d="100"/>
        </p:scale>
        <p:origin x="7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53942-5B10-4127-B9DF-835E9BAB08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5FFF2-C76A-49C4-809F-B7A431360DE8}">
      <dgm:prSet phldrT="[Text]" custT="1"/>
      <dgm:spPr/>
      <dgm:t>
        <a:bodyPr/>
        <a:lstStyle/>
        <a:p>
          <a:r>
            <a:rPr lang="en-US" sz="2000" dirty="0"/>
            <a:t>Diversity </a:t>
          </a:r>
        </a:p>
      </dgm:t>
    </dgm:pt>
    <dgm:pt modelId="{ABC7D13E-98C4-407E-A644-E48590D50777}" type="parTrans" cxnId="{196CD269-C0C8-4243-876A-72471745801F}">
      <dgm:prSet/>
      <dgm:spPr/>
      <dgm:t>
        <a:bodyPr/>
        <a:lstStyle/>
        <a:p>
          <a:endParaRPr lang="en-US"/>
        </a:p>
      </dgm:t>
    </dgm:pt>
    <dgm:pt modelId="{93DD03BE-2B7F-4513-AE27-6D200F3700B6}" type="sibTrans" cxnId="{196CD269-C0C8-4243-876A-72471745801F}">
      <dgm:prSet/>
      <dgm:spPr/>
      <dgm:t>
        <a:bodyPr/>
        <a:lstStyle/>
        <a:p>
          <a:endParaRPr lang="en-US"/>
        </a:p>
      </dgm:t>
    </dgm:pt>
    <dgm:pt modelId="{A132FA88-F6B8-4456-851A-F9BB19BB47C5}">
      <dgm:prSet phldrT="[Text]" custT="1"/>
      <dgm:spPr/>
      <dgm:t>
        <a:bodyPr/>
        <a:lstStyle/>
        <a:p>
          <a:r>
            <a:rPr lang="en-US" sz="2000" dirty="0"/>
            <a:t>Ethics</a:t>
          </a:r>
        </a:p>
      </dgm:t>
    </dgm:pt>
    <dgm:pt modelId="{90262D88-CA97-4DEA-BE9F-8E5826F6BDF8}" type="parTrans" cxnId="{7319E632-E1F1-4B9A-9A63-253A0C3BE67E}">
      <dgm:prSet/>
      <dgm:spPr/>
      <dgm:t>
        <a:bodyPr/>
        <a:lstStyle/>
        <a:p>
          <a:endParaRPr lang="en-US"/>
        </a:p>
      </dgm:t>
    </dgm:pt>
    <dgm:pt modelId="{0C83CA1F-120A-4CC3-A11E-A009C32FE204}" type="sibTrans" cxnId="{7319E632-E1F1-4B9A-9A63-253A0C3BE67E}">
      <dgm:prSet/>
      <dgm:spPr/>
      <dgm:t>
        <a:bodyPr/>
        <a:lstStyle/>
        <a:p>
          <a:endParaRPr lang="en-US"/>
        </a:p>
      </dgm:t>
    </dgm:pt>
    <dgm:pt modelId="{BEB92DD5-9811-42C2-A81E-5D59A31069D7}">
      <dgm:prSet phldrT="[Text]" custT="1"/>
      <dgm:spPr/>
      <dgm:t>
        <a:bodyPr/>
        <a:lstStyle/>
        <a:p>
          <a:r>
            <a:rPr lang="en-US" sz="1900" dirty="0"/>
            <a:t>Global, Population &amp; Public Health</a:t>
          </a:r>
        </a:p>
      </dgm:t>
    </dgm:pt>
    <dgm:pt modelId="{FDCA8211-8B0B-4664-9C5C-F68EA3DEE17D}" type="parTrans" cxnId="{AAB930E1-6991-40E1-B1D5-5A18FC700A70}">
      <dgm:prSet/>
      <dgm:spPr/>
      <dgm:t>
        <a:bodyPr/>
        <a:lstStyle/>
        <a:p>
          <a:endParaRPr lang="en-US"/>
        </a:p>
      </dgm:t>
    </dgm:pt>
    <dgm:pt modelId="{6E008598-C88E-4770-9434-72D80A178636}" type="sibTrans" cxnId="{AAB930E1-6991-40E1-B1D5-5A18FC700A70}">
      <dgm:prSet/>
      <dgm:spPr/>
      <dgm:t>
        <a:bodyPr/>
        <a:lstStyle/>
        <a:p>
          <a:endParaRPr lang="en-US"/>
        </a:p>
      </dgm:t>
    </dgm:pt>
    <dgm:pt modelId="{09EB3016-CF32-4648-AB9E-5F07CA6471C6}">
      <dgm:prSet phldrT="[Text]" custT="1"/>
      <dgm:spPr/>
      <dgm:t>
        <a:bodyPr/>
        <a:lstStyle/>
        <a:p>
          <a:r>
            <a:rPr lang="en-US" sz="2000" dirty="0"/>
            <a:t>Health Equity</a:t>
          </a:r>
        </a:p>
      </dgm:t>
    </dgm:pt>
    <dgm:pt modelId="{FEF15897-DFD6-4768-BAB1-9E47007C949F}" type="parTrans" cxnId="{A040119A-71DC-4C33-9FCF-3830E12D8E60}">
      <dgm:prSet/>
      <dgm:spPr/>
      <dgm:t>
        <a:bodyPr/>
        <a:lstStyle/>
        <a:p>
          <a:endParaRPr lang="en-US"/>
        </a:p>
      </dgm:t>
    </dgm:pt>
    <dgm:pt modelId="{C31E9E3D-D8CC-402F-BCB9-E0DF3BB48691}" type="sibTrans" cxnId="{A040119A-71DC-4C33-9FCF-3830E12D8E60}">
      <dgm:prSet/>
      <dgm:spPr/>
      <dgm:t>
        <a:bodyPr/>
        <a:lstStyle/>
        <a:p>
          <a:endParaRPr lang="en-US"/>
        </a:p>
      </dgm:t>
    </dgm:pt>
    <dgm:pt modelId="{8FC745FE-816F-4D57-B25B-95F3160578C6}">
      <dgm:prSet phldrT="[Text]" custT="1"/>
      <dgm:spPr/>
      <dgm:t>
        <a:bodyPr/>
        <a:lstStyle/>
        <a:p>
          <a:r>
            <a:rPr lang="en-US" sz="2000" dirty="0"/>
            <a:t>Healthcare systems</a:t>
          </a:r>
        </a:p>
      </dgm:t>
    </dgm:pt>
    <dgm:pt modelId="{AFF063E6-E527-4D16-AD2D-A57AF97EF041}" type="parTrans" cxnId="{C40561E1-431E-47C6-8C50-890CBDDC68BF}">
      <dgm:prSet/>
      <dgm:spPr/>
      <dgm:t>
        <a:bodyPr/>
        <a:lstStyle/>
        <a:p>
          <a:endParaRPr lang="en-US"/>
        </a:p>
      </dgm:t>
    </dgm:pt>
    <dgm:pt modelId="{A797B076-4648-4701-8648-05EA467AF58B}" type="sibTrans" cxnId="{C40561E1-431E-47C6-8C50-890CBDDC68BF}">
      <dgm:prSet/>
      <dgm:spPr/>
      <dgm:t>
        <a:bodyPr/>
        <a:lstStyle/>
        <a:p>
          <a:endParaRPr lang="en-US"/>
        </a:p>
      </dgm:t>
    </dgm:pt>
    <dgm:pt modelId="{6557CDC7-BFBA-45EC-AC4E-400C677A7B5A}">
      <dgm:prSet phldrT="[Text]" custT="1"/>
      <dgm:spPr/>
      <dgm:t>
        <a:bodyPr/>
        <a:lstStyle/>
        <a:p>
          <a:r>
            <a:rPr lang="en-US" sz="1600" dirty="0" err="1"/>
            <a:t>Interprofessional</a:t>
          </a:r>
          <a:r>
            <a:rPr lang="en-US" sz="1600" dirty="0"/>
            <a:t> Education (IPE)/Communication </a:t>
          </a:r>
        </a:p>
      </dgm:t>
    </dgm:pt>
    <dgm:pt modelId="{B8BE8CF1-7E03-49BA-A03D-2E259C764395}" type="parTrans" cxnId="{F23E42FA-5551-4072-B934-D9F1A9FC3AA4}">
      <dgm:prSet/>
      <dgm:spPr/>
      <dgm:t>
        <a:bodyPr/>
        <a:lstStyle/>
        <a:p>
          <a:endParaRPr lang="en-US"/>
        </a:p>
      </dgm:t>
    </dgm:pt>
    <dgm:pt modelId="{D236DFD9-64CC-4C47-A9A4-21FE92802E39}" type="sibTrans" cxnId="{F23E42FA-5551-4072-B934-D9F1A9FC3AA4}">
      <dgm:prSet/>
      <dgm:spPr/>
      <dgm:t>
        <a:bodyPr/>
        <a:lstStyle/>
        <a:p>
          <a:endParaRPr lang="en-US"/>
        </a:p>
      </dgm:t>
    </dgm:pt>
    <dgm:pt modelId="{DEB37EA0-837B-45E2-B9DF-6582D0B0B7F9}">
      <dgm:prSet phldrT="[Text]" custT="1"/>
      <dgm:spPr/>
      <dgm:t>
        <a:bodyPr/>
        <a:lstStyle/>
        <a:p>
          <a:r>
            <a:rPr lang="en-US" sz="2000" dirty="0"/>
            <a:t>Lifelong learning</a:t>
          </a:r>
        </a:p>
      </dgm:t>
    </dgm:pt>
    <dgm:pt modelId="{4A3041D6-39CB-49C9-AEDB-225541CAA19A}" type="parTrans" cxnId="{6EA14A33-5A30-4E47-B488-73AC6F08500A}">
      <dgm:prSet/>
      <dgm:spPr/>
      <dgm:t>
        <a:bodyPr/>
        <a:lstStyle/>
        <a:p>
          <a:endParaRPr lang="en-US"/>
        </a:p>
      </dgm:t>
    </dgm:pt>
    <dgm:pt modelId="{5A7C7C35-7C5A-4B8D-949A-79ABC22D1CA2}" type="sibTrans" cxnId="{6EA14A33-5A30-4E47-B488-73AC6F08500A}">
      <dgm:prSet/>
      <dgm:spPr/>
      <dgm:t>
        <a:bodyPr/>
        <a:lstStyle/>
        <a:p>
          <a:endParaRPr lang="en-US"/>
        </a:p>
      </dgm:t>
    </dgm:pt>
    <dgm:pt modelId="{094B6D63-FEAE-4899-8DBB-ABB3FE801BCC}">
      <dgm:prSet phldrT="[Text]" custT="1"/>
      <dgm:spPr/>
      <dgm:t>
        <a:bodyPr/>
        <a:lstStyle/>
        <a:p>
          <a:r>
            <a:rPr lang="en-US" sz="2000" dirty="0"/>
            <a:t>Professionalism</a:t>
          </a:r>
        </a:p>
      </dgm:t>
    </dgm:pt>
    <dgm:pt modelId="{50D16735-73CB-4082-A8B9-1FE32EA32971}" type="parTrans" cxnId="{6EFF8036-D118-4303-99C4-52AB1A743639}">
      <dgm:prSet/>
      <dgm:spPr/>
      <dgm:t>
        <a:bodyPr/>
        <a:lstStyle/>
        <a:p>
          <a:endParaRPr lang="en-US"/>
        </a:p>
      </dgm:t>
    </dgm:pt>
    <dgm:pt modelId="{A4C1EEFA-F39E-4D95-883E-D52514B8CC24}" type="sibTrans" cxnId="{6EFF8036-D118-4303-99C4-52AB1A743639}">
      <dgm:prSet/>
      <dgm:spPr/>
      <dgm:t>
        <a:bodyPr/>
        <a:lstStyle/>
        <a:p>
          <a:endParaRPr lang="en-US"/>
        </a:p>
      </dgm:t>
    </dgm:pt>
    <dgm:pt modelId="{F2AE63B0-C2F5-4DCE-A43C-3E2FC9340D11}">
      <dgm:prSet phldrT="[Text]" custT="1"/>
      <dgm:spPr/>
      <dgm:t>
        <a:bodyPr/>
        <a:lstStyle/>
        <a:p>
          <a:r>
            <a:rPr lang="en-US" sz="2000" dirty="0"/>
            <a:t>Social Determinants of Health</a:t>
          </a:r>
        </a:p>
      </dgm:t>
    </dgm:pt>
    <dgm:pt modelId="{CBEB3BBA-8A74-4C9E-B18C-48A66F8BC307}" type="parTrans" cxnId="{FFC63D88-D055-4CAA-9C82-4520F3D06ECD}">
      <dgm:prSet/>
      <dgm:spPr/>
      <dgm:t>
        <a:bodyPr/>
        <a:lstStyle/>
        <a:p>
          <a:endParaRPr lang="en-US"/>
        </a:p>
      </dgm:t>
    </dgm:pt>
    <dgm:pt modelId="{CB883896-2E96-444C-A134-A85F8315DDA4}" type="sibTrans" cxnId="{FFC63D88-D055-4CAA-9C82-4520F3D06ECD}">
      <dgm:prSet/>
      <dgm:spPr/>
      <dgm:t>
        <a:bodyPr/>
        <a:lstStyle/>
        <a:p>
          <a:endParaRPr lang="en-US"/>
        </a:p>
      </dgm:t>
    </dgm:pt>
    <dgm:pt modelId="{B7C2D0E2-D5F9-41F5-BDBB-707BD48FEE56}">
      <dgm:prSet phldrT="[Text]" custT="1"/>
      <dgm:spPr/>
      <dgm:t>
        <a:bodyPr/>
        <a:lstStyle/>
        <a:p>
          <a:r>
            <a:rPr lang="en-US" sz="2000" dirty="0"/>
            <a:t>Systems Improvement</a:t>
          </a:r>
        </a:p>
      </dgm:t>
    </dgm:pt>
    <dgm:pt modelId="{869BEA8E-8D5C-4517-BE4A-FFA7BB84B8EE}" type="parTrans" cxnId="{21EF013A-DAC7-497B-878A-FE9E272DCF83}">
      <dgm:prSet/>
      <dgm:spPr/>
      <dgm:t>
        <a:bodyPr/>
        <a:lstStyle/>
        <a:p>
          <a:endParaRPr lang="en-US"/>
        </a:p>
      </dgm:t>
    </dgm:pt>
    <dgm:pt modelId="{08FDDBF6-1DF9-4CD5-A1C9-4CD828083A1A}" type="sibTrans" cxnId="{21EF013A-DAC7-497B-878A-FE9E272DCF83}">
      <dgm:prSet/>
      <dgm:spPr/>
      <dgm:t>
        <a:bodyPr/>
        <a:lstStyle/>
        <a:p>
          <a:endParaRPr lang="en-US"/>
        </a:p>
      </dgm:t>
    </dgm:pt>
    <dgm:pt modelId="{F44DCBC6-93B1-4A97-972B-BC6BD5BFDDFF}" type="pres">
      <dgm:prSet presAssocID="{20C53942-5B10-4127-B9DF-835E9BAB08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ABFB7-E586-4F85-8532-5328DAD2660B}" type="pres">
      <dgm:prSet presAssocID="{10D5FFF2-C76A-49C4-809F-B7A431360DE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02BE1-BA2A-4BA0-B6B9-3152171600F7}" type="pres">
      <dgm:prSet presAssocID="{93DD03BE-2B7F-4513-AE27-6D200F3700B6}" presName="sibTrans" presStyleCnt="0"/>
      <dgm:spPr/>
    </dgm:pt>
    <dgm:pt modelId="{CE962921-2273-454A-9844-FC8A6BE54AC8}" type="pres">
      <dgm:prSet presAssocID="{A132FA88-F6B8-4456-851A-F9BB19BB47C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D0A2-26EE-46F6-A5AA-536E6D9B0796}" type="pres">
      <dgm:prSet presAssocID="{0C83CA1F-120A-4CC3-A11E-A009C32FE204}" presName="sibTrans" presStyleCnt="0"/>
      <dgm:spPr/>
    </dgm:pt>
    <dgm:pt modelId="{7ADEA918-964A-49BB-A550-D93B9E151374}" type="pres">
      <dgm:prSet presAssocID="{BEB92DD5-9811-42C2-A81E-5D59A31069D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6D6D26-F712-4C4D-9669-A22814E08120}" type="pres">
      <dgm:prSet presAssocID="{6E008598-C88E-4770-9434-72D80A178636}" presName="sibTrans" presStyleCnt="0"/>
      <dgm:spPr/>
    </dgm:pt>
    <dgm:pt modelId="{7BDD0DBF-EBAA-42B6-AD43-DFB1592BE5F2}" type="pres">
      <dgm:prSet presAssocID="{09EB3016-CF32-4648-AB9E-5F07CA6471C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8ED03-C893-487C-8CF2-528749A77C79}" type="pres">
      <dgm:prSet presAssocID="{C31E9E3D-D8CC-402F-BCB9-E0DF3BB48691}" presName="sibTrans" presStyleCnt="0"/>
      <dgm:spPr/>
    </dgm:pt>
    <dgm:pt modelId="{0046ABC2-3B00-40F3-A582-2F248BCC2C33}" type="pres">
      <dgm:prSet presAssocID="{8FC745FE-816F-4D57-B25B-95F3160578C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3A618-73BE-463A-92E8-5E4C405DE4DA}" type="pres">
      <dgm:prSet presAssocID="{A797B076-4648-4701-8648-05EA467AF58B}" presName="sibTrans" presStyleCnt="0"/>
      <dgm:spPr/>
    </dgm:pt>
    <dgm:pt modelId="{D47CD4C7-7B1A-4897-9813-A4F91B088E63}" type="pres">
      <dgm:prSet presAssocID="{6557CDC7-BFBA-45EC-AC4E-400C677A7B5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43A7-1A05-48FA-A675-6CA99E74CE2F}" type="pres">
      <dgm:prSet presAssocID="{D236DFD9-64CC-4C47-A9A4-21FE92802E39}" presName="sibTrans" presStyleCnt="0"/>
      <dgm:spPr/>
    </dgm:pt>
    <dgm:pt modelId="{639E778D-A6F7-48A9-8A82-8AB904008585}" type="pres">
      <dgm:prSet presAssocID="{DEB37EA0-837B-45E2-B9DF-6582D0B0B7F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48428-5C61-4FBB-9711-1367CDED2A08}" type="pres">
      <dgm:prSet presAssocID="{5A7C7C35-7C5A-4B8D-949A-79ABC22D1CA2}" presName="sibTrans" presStyleCnt="0"/>
      <dgm:spPr/>
    </dgm:pt>
    <dgm:pt modelId="{D3A819E2-8115-4EAF-B003-0069C3903548}" type="pres">
      <dgm:prSet presAssocID="{094B6D63-FEAE-4899-8DBB-ABB3FE801BC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C2323-8C7E-4A1B-9D10-0D21170754D6}" type="pres">
      <dgm:prSet presAssocID="{A4C1EEFA-F39E-4D95-883E-D52514B8CC24}" presName="sibTrans" presStyleCnt="0"/>
      <dgm:spPr/>
    </dgm:pt>
    <dgm:pt modelId="{CE48489B-CEC4-41DC-9421-E9BEDBFBE882}" type="pres">
      <dgm:prSet presAssocID="{F2AE63B0-C2F5-4DCE-A43C-3E2FC9340D1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75A4A-0DA1-491B-A2EE-B0B1D1AB056F}" type="pres">
      <dgm:prSet presAssocID="{CB883896-2E96-444C-A134-A85F8315DDA4}" presName="sibTrans" presStyleCnt="0"/>
      <dgm:spPr/>
    </dgm:pt>
    <dgm:pt modelId="{7F582C7E-FC64-4A6D-8D3D-D5257ADE375A}" type="pres">
      <dgm:prSet presAssocID="{B7C2D0E2-D5F9-41F5-BDBB-707BD48FEE5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72696A-B883-47A7-B6E7-634D27BAA999}" type="presOf" srcId="{B7C2D0E2-D5F9-41F5-BDBB-707BD48FEE56}" destId="{7F582C7E-FC64-4A6D-8D3D-D5257ADE375A}" srcOrd="0" destOrd="0" presId="urn:microsoft.com/office/officeart/2005/8/layout/default"/>
    <dgm:cxn modelId="{196CD269-C0C8-4243-876A-72471745801F}" srcId="{20C53942-5B10-4127-B9DF-835E9BAB0863}" destId="{10D5FFF2-C76A-49C4-809F-B7A431360DE8}" srcOrd="0" destOrd="0" parTransId="{ABC7D13E-98C4-407E-A644-E48590D50777}" sibTransId="{93DD03BE-2B7F-4513-AE27-6D200F3700B6}"/>
    <dgm:cxn modelId="{681C738C-98AA-46FE-A61A-B3E686719A60}" type="presOf" srcId="{DEB37EA0-837B-45E2-B9DF-6582D0B0B7F9}" destId="{639E778D-A6F7-48A9-8A82-8AB904008585}" srcOrd="0" destOrd="0" presId="urn:microsoft.com/office/officeart/2005/8/layout/default"/>
    <dgm:cxn modelId="{6EA14A33-5A30-4E47-B488-73AC6F08500A}" srcId="{20C53942-5B10-4127-B9DF-835E9BAB0863}" destId="{DEB37EA0-837B-45E2-B9DF-6582D0B0B7F9}" srcOrd="6" destOrd="0" parTransId="{4A3041D6-39CB-49C9-AEDB-225541CAA19A}" sibTransId="{5A7C7C35-7C5A-4B8D-949A-79ABC22D1CA2}"/>
    <dgm:cxn modelId="{26D3C21F-DBDB-47DF-BC2D-1C5485100F5A}" type="presOf" srcId="{F2AE63B0-C2F5-4DCE-A43C-3E2FC9340D11}" destId="{CE48489B-CEC4-41DC-9421-E9BEDBFBE882}" srcOrd="0" destOrd="0" presId="urn:microsoft.com/office/officeart/2005/8/layout/default"/>
    <dgm:cxn modelId="{FFC63D88-D055-4CAA-9C82-4520F3D06ECD}" srcId="{20C53942-5B10-4127-B9DF-835E9BAB0863}" destId="{F2AE63B0-C2F5-4DCE-A43C-3E2FC9340D11}" srcOrd="8" destOrd="0" parTransId="{CBEB3BBA-8A74-4C9E-B18C-48A66F8BC307}" sibTransId="{CB883896-2E96-444C-A134-A85F8315DDA4}"/>
    <dgm:cxn modelId="{2F279D22-EF35-43A7-A7B9-2228C84BFDEE}" type="presOf" srcId="{09EB3016-CF32-4648-AB9E-5F07CA6471C6}" destId="{7BDD0DBF-EBAA-42B6-AD43-DFB1592BE5F2}" srcOrd="0" destOrd="0" presId="urn:microsoft.com/office/officeart/2005/8/layout/default"/>
    <dgm:cxn modelId="{888E9262-9333-4D4B-8410-6BB91052C89C}" type="presOf" srcId="{10D5FFF2-C76A-49C4-809F-B7A431360DE8}" destId="{25BABFB7-E586-4F85-8532-5328DAD2660B}" srcOrd="0" destOrd="0" presId="urn:microsoft.com/office/officeart/2005/8/layout/default"/>
    <dgm:cxn modelId="{7319E632-E1F1-4B9A-9A63-253A0C3BE67E}" srcId="{20C53942-5B10-4127-B9DF-835E9BAB0863}" destId="{A132FA88-F6B8-4456-851A-F9BB19BB47C5}" srcOrd="1" destOrd="0" parTransId="{90262D88-CA97-4DEA-BE9F-8E5826F6BDF8}" sibTransId="{0C83CA1F-120A-4CC3-A11E-A009C32FE204}"/>
    <dgm:cxn modelId="{21EF013A-DAC7-497B-878A-FE9E272DCF83}" srcId="{20C53942-5B10-4127-B9DF-835E9BAB0863}" destId="{B7C2D0E2-D5F9-41F5-BDBB-707BD48FEE56}" srcOrd="9" destOrd="0" parTransId="{869BEA8E-8D5C-4517-BE4A-FFA7BB84B8EE}" sibTransId="{08FDDBF6-1DF9-4CD5-A1C9-4CD828083A1A}"/>
    <dgm:cxn modelId="{F23E42FA-5551-4072-B934-D9F1A9FC3AA4}" srcId="{20C53942-5B10-4127-B9DF-835E9BAB0863}" destId="{6557CDC7-BFBA-45EC-AC4E-400C677A7B5A}" srcOrd="5" destOrd="0" parTransId="{B8BE8CF1-7E03-49BA-A03D-2E259C764395}" sibTransId="{D236DFD9-64CC-4C47-A9A4-21FE92802E39}"/>
    <dgm:cxn modelId="{6EFF8036-D118-4303-99C4-52AB1A743639}" srcId="{20C53942-5B10-4127-B9DF-835E9BAB0863}" destId="{094B6D63-FEAE-4899-8DBB-ABB3FE801BCC}" srcOrd="7" destOrd="0" parTransId="{50D16735-73CB-4082-A8B9-1FE32EA32971}" sibTransId="{A4C1EEFA-F39E-4D95-883E-D52514B8CC24}"/>
    <dgm:cxn modelId="{AAB930E1-6991-40E1-B1D5-5A18FC700A70}" srcId="{20C53942-5B10-4127-B9DF-835E9BAB0863}" destId="{BEB92DD5-9811-42C2-A81E-5D59A31069D7}" srcOrd="2" destOrd="0" parTransId="{FDCA8211-8B0B-4664-9C5C-F68EA3DEE17D}" sibTransId="{6E008598-C88E-4770-9434-72D80A178636}"/>
    <dgm:cxn modelId="{BBEF0A46-11A9-48B4-BA04-7B66985E29F7}" type="presOf" srcId="{BEB92DD5-9811-42C2-A81E-5D59A31069D7}" destId="{7ADEA918-964A-49BB-A550-D93B9E151374}" srcOrd="0" destOrd="0" presId="urn:microsoft.com/office/officeart/2005/8/layout/default"/>
    <dgm:cxn modelId="{8E3C1845-329B-4B8C-8824-C9FB8041AF43}" type="presOf" srcId="{6557CDC7-BFBA-45EC-AC4E-400C677A7B5A}" destId="{D47CD4C7-7B1A-4897-9813-A4F91B088E63}" srcOrd="0" destOrd="0" presId="urn:microsoft.com/office/officeart/2005/8/layout/default"/>
    <dgm:cxn modelId="{C40561E1-431E-47C6-8C50-890CBDDC68BF}" srcId="{20C53942-5B10-4127-B9DF-835E9BAB0863}" destId="{8FC745FE-816F-4D57-B25B-95F3160578C6}" srcOrd="4" destOrd="0" parTransId="{AFF063E6-E527-4D16-AD2D-A57AF97EF041}" sibTransId="{A797B076-4648-4701-8648-05EA467AF58B}"/>
    <dgm:cxn modelId="{E892C394-DA96-459E-9F3B-3ACF2FEA636F}" type="presOf" srcId="{20C53942-5B10-4127-B9DF-835E9BAB0863}" destId="{F44DCBC6-93B1-4A97-972B-BC6BD5BFDDFF}" srcOrd="0" destOrd="0" presId="urn:microsoft.com/office/officeart/2005/8/layout/default"/>
    <dgm:cxn modelId="{E3E08511-B6D6-4038-8F92-DCE999AC0C50}" type="presOf" srcId="{094B6D63-FEAE-4899-8DBB-ABB3FE801BCC}" destId="{D3A819E2-8115-4EAF-B003-0069C3903548}" srcOrd="0" destOrd="0" presId="urn:microsoft.com/office/officeart/2005/8/layout/default"/>
    <dgm:cxn modelId="{42749D71-FC6D-42E2-829C-F503548F9D88}" type="presOf" srcId="{A132FA88-F6B8-4456-851A-F9BB19BB47C5}" destId="{CE962921-2273-454A-9844-FC8A6BE54AC8}" srcOrd="0" destOrd="0" presId="urn:microsoft.com/office/officeart/2005/8/layout/default"/>
    <dgm:cxn modelId="{255E7393-C1D2-42B9-B9E7-2157AA761606}" type="presOf" srcId="{8FC745FE-816F-4D57-B25B-95F3160578C6}" destId="{0046ABC2-3B00-40F3-A582-2F248BCC2C33}" srcOrd="0" destOrd="0" presId="urn:microsoft.com/office/officeart/2005/8/layout/default"/>
    <dgm:cxn modelId="{A040119A-71DC-4C33-9FCF-3830E12D8E60}" srcId="{20C53942-5B10-4127-B9DF-835E9BAB0863}" destId="{09EB3016-CF32-4648-AB9E-5F07CA6471C6}" srcOrd="3" destOrd="0" parTransId="{FEF15897-DFD6-4768-BAB1-9E47007C949F}" sibTransId="{C31E9E3D-D8CC-402F-BCB9-E0DF3BB48691}"/>
    <dgm:cxn modelId="{4B132D1A-E323-4F70-A692-66F31D1F3C0C}" type="presParOf" srcId="{F44DCBC6-93B1-4A97-972B-BC6BD5BFDDFF}" destId="{25BABFB7-E586-4F85-8532-5328DAD2660B}" srcOrd="0" destOrd="0" presId="urn:microsoft.com/office/officeart/2005/8/layout/default"/>
    <dgm:cxn modelId="{2B42AE3A-5905-4806-9259-A81F5B837399}" type="presParOf" srcId="{F44DCBC6-93B1-4A97-972B-BC6BD5BFDDFF}" destId="{91002BE1-BA2A-4BA0-B6B9-3152171600F7}" srcOrd="1" destOrd="0" presId="urn:microsoft.com/office/officeart/2005/8/layout/default"/>
    <dgm:cxn modelId="{801BA08C-EBCB-460D-9B67-B7E997E01683}" type="presParOf" srcId="{F44DCBC6-93B1-4A97-972B-BC6BD5BFDDFF}" destId="{CE962921-2273-454A-9844-FC8A6BE54AC8}" srcOrd="2" destOrd="0" presId="urn:microsoft.com/office/officeart/2005/8/layout/default"/>
    <dgm:cxn modelId="{CD6042A7-26A5-47B0-98CC-9C0143322184}" type="presParOf" srcId="{F44DCBC6-93B1-4A97-972B-BC6BD5BFDDFF}" destId="{1926D0A2-26EE-46F6-A5AA-536E6D9B0796}" srcOrd="3" destOrd="0" presId="urn:microsoft.com/office/officeart/2005/8/layout/default"/>
    <dgm:cxn modelId="{165B32F9-EC78-48A8-9483-2D77E4495C1D}" type="presParOf" srcId="{F44DCBC6-93B1-4A97-972B-BC6BD5BFDDFF}" destId="{7ADEA918-964A-49BB-A550-D93B9E151374}" srcOrd="4" destOrd="0" presId="urn:microsoft.com/office/officeart/2005/8/layout/default"/>
    <dgm:cxn modelId="{24DD7D5C-CD98-456A-B8A4-9DE106BD165D}" type="presParOf" srcId="{F44DCBC6-93B1-4A97-972B-BC6BD5BFDDFF}" destId="{246D6D26-F712-4C4D-9669-A22814E08120}" srcOrd="5" destOrd="0" presId="urn:microsoft.com/office/officeart/2005/8/layout/default"/>
    <dgm:cxn modelId="{2D254C31-D617-4165-AB65-33FF61229A60}" type="presParOf" srcId="{F44DCBC6-93B1-4A97-972B-BC6BD5BFDDFF}" destId="{7BDD0DBF-EBAA-42B6-AD43-DFB1592BE5F2}" srcOrd="6" destOrd="0" presId="urn:microsoft.com/office/officeart/2005/8/layout/default"/>
    <dgm:cxn modelId="{68E04065-3012-4D8B-B569-CD3581789659}" type="presParOf" srcId="{F44DCBC6-93B1-4A97-972B-BC6BD5BFDDFF}" destId="{DE98ED03-C893-487C-8CF2-528749A77C79}" srcOrd="7" destOrd="0" presId="urn:microsoft.com/office/officeart/2005/8/layout/default"/>
    <dgm:cxn modelId="{CCC66BFF-5AD5-429C-A7AF-F0B988B4FAF2}" type="presParOf" srcId="{F44DCBC6-93B1-4A97-972B-BC6BD5BFDDFF}" destId="{0046ABC2-3B00-40F3-A582-2F248BCC2C33}" srcOrd="8" destOrd="0" presId="urn:microsoft.com/office/officeart/2005/8/layout/default"/>
    <dgm:cxn modelId="{313C2911-8825-4079-9B00-2682CAE7DFF2}" type="presParOf" srcId="{F44DCBC6-93B1-4A97-972B-BC6BD5BFDDFF}" destId="{E093A618-73BE-463A-92E8-5E4C405DE4DA}" srcOrd="9" destOrd="0" presId="urn:microsoft.com/office/officeart/2005/8/layout/default"/>
    <dgm:cxn modelId="{116C255A-FE2D-4EA3-9AFE-79A803F7DBE3}" type="presParOf" srcId="{F44DCBC6-93B1-4A97-972B-BC6BD5BFDDFF}" destId="{D47CD4C7-7B1A-4897-9813-A4F91B088E63}" srcOrd="10" destOrd="0" presId="urn:microsoft.com/office/officeart/2005/8/layout/default"/>
    <dgm:cxn modelId="{60636078-5590-4A19-9EFE-8CB18A9E2817}" type="presParOf" srcId="{F44DCBC6-93B1-4A97-972B-BC6BD5BFDDFF}" destId="{EA6843A7-1A05-48FA-A675-6CA99E74CE2F}" srcOrd="11" destOrd="0" presId="urn:microsoft.com/office/officeart/2005/8/layout/default"/>
    <dgm:cxn modelId="{37FF0C58-59FE-42D5-B011-40780A7E73EC}" type="presParOf" srcId="{F44DCBC6-93B1-4A97-972B-BC6BD5BFDDFF}" destId="{639E778D-A6F7-48A9-8A82-8AB904008585}" srcOrd="12" destOrd="0" presId="urn:microsoft.com/office/officeart/2005/8/layout/default"/>
    <dgm:cxn modelId="{6ACF4193-1E51-4070-ABB4-7166CD59DC5B}" type="presParOf" srcId="{F44DCBC6-93B1-4A97-972B-BC6BD5BFDDFF}" destId="{8D748428-5C61-4FBB-9711-1367CDED2A08}" srcOrd="13" destOrd="0" presId="urn:microsoft.com/office/officeart/2005/8/layout/default"/>
    <dgm:cxn modelId="{4DADCD79-DA31-4910-9DBC-B5C2AEF2D49A}" type="presParOf" srcId="{F44DCBC6-93B1-4A97-972B-BC6BD5BFDDFF}" destId="{D3A819E2-8115-4EAF-B003-0069C3903548}" srcOrd="14" destOrd="0" presId="urn:microsoft.com/office/officeart/2005/8/layout/default"/>
    <dgm:cxn modelId="{A0E1BEC7-E61F-49A5-AC70-0C8700C92150}" type="presParOf" srcId="{F44DCBC6-93B1-4A97-972B-BC6BD5BFDDFF}" destId="{2D3C2323-8C7E-4A1B-9D10-0D21170754D6}" srcOrd="15" destOrd="0" presId="urn:microsoft.com/office/officeart/2005/8/layout/default"/>
    <dgm:cxn modelId="{069F8BF9-B95A-4498-9032-9D99FDF30312}" type="presParOf" srcId="{F44DCBC6-93B1-4A97-972B-BC6BD5BFDDFF}" destId="{CE48489B-CEC4-41DC-9421-E9BEDBFBE882}" srcOrd="16" destOrd="0" presId="urn:microsoft.com/office/officeart/2005/8/layout/default"/>
    <dgm:cxn modelId="{2FBF1501-E9DA-4145-B095-721B54FDF4E3}" type="presParOf" srcId="{F44DCBC6-93B1-4A97-972B-BC6BD5BFDDFF}" destId="{7A675A4A-0DA1-491B-A2EE-B0B1D1AB056F}" srcOrd="17" destOrd="0" presId="urn:microsoft.com/office/officeart/2005/8/layout/default"/>
    <dgm:cxn modelId="{75AD8814-56C6-4095-93D7-3C02AA1E4698}" type="presParOf" srcId="{F44DCBC6-93B1-4A97-972B-BC6BD5BFDDFF}" destId="{7F582C7E-FC64-4A6D-8D3D-D5257ADE375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BFB7-E586-4F85-8532-5328DAD2660B}">
      <dsp:nvSpPr>
        <dsp:cNvPr id="0" name=""/>
        <dsp:cNvSpPr/>
      </dsp:nvSpPr>
      <dsp:spPr>
        <a:xfrm>
          <a:off x="3594" y="539003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Diversity </a:t>
          </a:r>
        </a:p>
      </dsp:txBody>
      <dsp:txXfrm>
        <a:off x="3594" y="539003"/>
        <a:ext cx="1946001" cy="1167601"/>
      </dsp:txXfrm>
    </dsp:sp>
    <dsp:sp modelId="{CE962921-2273-454A-9844-FC8A6BE54AC8}">
      <dsp:nvSpPr>
        <dsp:cNvPr id="0" name=""/>
        <dsp:cNvSpPr/>
      </dsp:nvSpPr>
      <dsp:spPr>
        <a:xfrm>
          <a:off x="2144196" y="539003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Ethics</a:t>
          </a:r>
        </a:p>
      </dsp:txBody>
      <dsp:txXfrm>
        <a:off x="2144196" y="539003"/>
        <a:ext cx="1946001" cy="1167601"/>
      </dsp:txXfrm>
    </dsp:sp>
    <dsp:sp modelId="{7ADEA918-964A-49BB-A550-D93B9E151374}">
      <dsp:nvSpPr>
        <dsp:cNvPr id="0" name=""/>
        <dsp:cNvSpPr/>
      </dsp:nvSpPr>
      <dsp:spPr>
        <a:xfrm>
          <a:off x="4284798" y="539003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Global, Population &amp; Public Health</a:t>
          </a:r>
        </a:p>
      </dsp:txBody>
      <dsp:txXfrm>
        <a:off x="4284798" y="539003"/>
        <a:ext cx="1946001" cy="1167601"/>
      </dsp:txXfrm>
    </dsp:sp>
    <dsp:sp modelId="{7BDD0DBF-EBAA-42B6-AD43-DFB1592BE5F2}">
      <dsp:nvSpPr>
        <dsp:cNvPr id="0" name=""/>
        <dsp:cNvSpPr/>
      </dsp:nvSpPr>
      <dsp:spPr>
        <a:xfrm>
          <a:off x="6425400" y="539003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 Equity</a:t>
          </a:r>
        </a:p>
      </dsp:txBody>
      <dsp:txXfrm>
        <a:off x="6425400" y="539003"/>
        <a:ext cx="1946001" cy="1167601"/>
      </dsp:txXfrm>
    </dsp:sp>
    <dsp:sp modelId="{0046ABC2-3B00-40F3-A582-2F248BCC2C33}">
      <dsp:nvSpPr>
        <dsp:cNvPr id="0" name=""/>
        <dsp:cNvSpPr/>
      </dsp:nvSpPr>
      <dsp:spPr>
        <a:xfrm>
          <a:off x="8566002" y="539003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Healthcare systems</a:t>
          </a:r>
        </a:p>
      </dsp:txBody>
      <dsp:txXfrm>
        <a:off x="8566002" y="539003"/>
        <a:ext cx="1946001" cy="1167601"/>
      </dsp:txXfrm>
    </dsp:sp>
    <dsp:sp modelId="{D47CD4C7-7B1A-4897-9813-A4F91B088E63}">
      <dsp:nvSpPr>
        <dsp:cNvPr id="0" name=""/>
        <dsp:cNvSpPr/>
      </dsp:nvSpPr>
      <dsp:spPr>
        <a:xfrm>
          <a:off x="3594" y="1901205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Interprofessional</a:t>
          </a:r>
          <a:r>
            <a:rPr lang="en-US" sz="1600" kern="1200" dirty="0"/>
            <a:t> Education (IPE)/Communication </a:t>
          </a:r>
        </a:p>
      </dsp:txBody>
      <dsp:txXfrm>
        <a:off x="3594" y="1901205"/>
        <a:ext cx="1946001" cy="1167601"/>
      </dsp:txXfrm>
    </dsp:sp>
    <dsp:sp modelId="{639E778D-A6F7-48A9-8A82-8AB904008585}">
      <dsp:nvSpPr>
        <dsp:cNvPr id="0" name=""/>
        <dsp:cNvSpPr/>
      </dsp:nvSpPr>
      <dsp:spPr>
        <a:xfrm>
          <a:off x="2144196" y="1901205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Lifelong learning</a:t>
          </a:r>
        </a:p>
      </dsp:txBody>
      <dsp:txXfrm>
        <a:off x="2144196" y="1901205"/>
        <a:ext cx="1946001" cy="1167601"/>
      </dsp:txXfrm>
    </dsp:sp>
    <dsp:sp modelId="{D3A819E2-8115-4EAF-B003-0069C3903548}">
      <dsp:nvSpPr>
        <dsp:cNvPr id="0" name=""/>
        <dsp:cNvSpPr/>
      </dsp:nvSpPr>
      <dsp:spPr>
        <a:xfrm>
          <a:off x="4284798" y="1901205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Professionalism</a:t>
          </a:r>
        </a:p>
      </dsp:txBody>
      <dsp:txXfrm>
        <a:off x="4284798" y="1901205"/>
        <a:ext cx="1946001" cy="1167601"/>
      </dsp:txXfrm>
    </dsp:sp>
    <dsp:sp modelId="{CE48489B-CEC4-41DC-9421-E9BEDBFBE882}">
      <dsp:nvSpPr>
        <dsp:cNvPr id="0" name=""/>
        <dsp:cNvSpPr/>
      </dsp:nvSpPr>
      <dsp:spPr>
        <a:xfrm>
          <a:off x="6425400" y="1901205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Social Determinants of Health</a:t>
          </a:r>
        </a:p>
      </dsp:txBody>
      <dsp:txXfrm>
        <a:off x="6425400" y="1901205"/>
        <a:ext cx="1946001" cy="1167601"/>
      </dsp:txXfrm>
    </dsp:sp>
    <dsp:sp modelId="{7F582C7E-FC64-4A6D-8D3D-D5257ADE375A}">
      <dsp:nvSpPr>
        <dsp:cNvPr id="0" name=""/>
        <dsp:cNvSpPr/>
      </dsp:nvSpPr>
      <dsp:spPr>
        <a:xfrm>
          <a:off x="8566002" y="1901205"/>
          <a:ext cx="1946001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Systems Improvement</a:t>
          </a:r>
        </a:p>
      </dsp:txBody>
      <dsp:txXfrm>
        <a:off x="8566002" y="1901205"/>
        <a:ext cx="1946001" cy="1167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62651-FF98-4053-AB0B-D0096C2F9CB9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C1396-AD1A-4A48-8DDD-6CA908537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Group Introduction</a:t>
            </a:r>
            <a:r>
              <a:rPr lang="en-US" b="1" baseline="0" dirty="0"/>
              <a:t> (names &amp; role)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4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(Kim</a:t>
            </a:r>
            <a:r>
              <a:rPr lang="en-US" b="1" baseline="0" dirty="0" smtClean="0"/>
              <a:t> </a:t>
            </a:r>
            <a:r>
              <a:rPr lang="en-US" b="1" baseline="0" dirty="0"/>
              <a:t>&amp; </a:t>
            </a:r>
            <a:r>
              <a:rPr lang="en-US" b="1" baseline="0" dirty="0" smtClean="0"/>
              <a:t>Toby)</a:t>
            </a:r>
            <a:endParaRPr lang="en-US" b="1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To </a:t>
            </a:r>
            <a:r>
              <a:rPr lang="en-US" baseline="0" dirty="0"/>
              <a:t>include: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Instructions for group activity 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All students need to meet objectives, pre-work, assessments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We have flexibility of how they carry out the assignment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How would you modify this curricula for this particular session, be mindful of the session time (e.g. this is a 90 min session and how will this session be the same for TRUST) </a:t>
            </a:r>
          </a:p>
          <a:p>
            <a:pPr marL="457200" lvl="1" indent="0">
              <a:buFontTx/>
              <a:buNone/>
            </a:pPr>
            <a:r>
              <a:rPr lang="en-US" baseline="0" dirty="0"/>
              <a:t>- Facilitators guide for the 2 sessions (ASK JAIME) otherwise use session objectives only </a:t>
            </a:r>
          </a:p>
          <a:p>
            <a:pPr marL="457200" lvl="1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(Kim &amp; Toby)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5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(Kim </a:t>
            </a:r>
            <a:r>
              <a:rPr lang="en-US" b="1" dirty="0"/>
              <a:t>&amp; </a:t>
            </a:r>
            <a:r>
              <a:rPr lang="en-US" b="1" dirty="0" smtClean="0"/>
              <a:t>Toby</a:t>
            </a:r>
            <a:r>
              <a:rPr lang="en-US" b="1" baseline="0" dirty="0"/>
              <a:t>)</a:t>
            </a: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dirty="0"/>
              <a:t>EHM is</a:t>
            </a:r>
            <a:r>
              <a:rPr lang="en-US" baseline="0" dirty="0"/>
              <a:t> here to stay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Course is evolving, we are collaborating to ensure TRUST goals are being met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This work new course and modified curricula could not happen without the support TRUST preceptors. We look forward to your continuous support as it relates to required EHM curricula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Students feedback are enjoying this content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Brenda</a:t>
            </a:r>
            <a:r>
              <a:rPr lang="en-US" b="1" baseline="0" dirty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(Danielle)</a:t>
            </a:r>
            <a:r>
              <a:rPr lang="en-US" b="1" baseline="0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(Kim)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(Danielle)</a:t>
            </a:r>
            <a:r>
              <a:rPr lang="en-US" b="1" baseline="0" dirty="0"/>
              <a:t> 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dirty="0" smtClean="0"/>
              <a:t>Course </a:t>
            </a:r>
            <a:r>
              <a:rPr lang="en-US" dirty="0"/>
              <a:t>content is dispersed throughout</a:t>
            </a:r>
            <a:r>
              <a:rPr lang="en-US" baseline="0" dirty="0"/>
              <a:t> the four years of medical school, one week at a time throughout Foundations, Patience Care phase, and Explore &amp; Focus phase. </a:t>
            </a:r>
          </a:p>
          <a:p>
            <a:endParaRPr lang="en-US" baseline="0" dirty="0"/>
          </a:p>
          <a:p>
            <a:r>
              <a:rPr lang="en-US" baseline="0" dirty="0"/>
              <a:t>Intersession was a time students would take a break or register non-clinical </a:t>
            </a:r>
            <a:r>
              <a:rPr lang="en-US" baseline="0" dirty="0" err="1"/>
              <a:t>selectives</a:t>
            </a:r>
            <a:r>
              <a:rPr lang="en-US" baseline="0" dirty="0"/>
              <a:t>. For TRUST students would use this time to go out their TRUST site. 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WWAMI-wide student interaction is lacking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6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(Danielle)</a:t>
            </a:r>
            <a:r>
              <a:rPr lang="en-US" b="1" baseline="0" dirty="0"/>
              <a:t> </a:t>
            </a:r>
            <a:r>
              <a:rPr lang="en-US" dirty="0"/>
              <a:t>The EHM course integrates 10</a:t>
            </a:r>
            <a:r>
              <a:rPr lang="en-US" baseline="0" dirty="0"/>
              <a:t> themes throughout the four year curriculum. These themes are listed.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(Danielle)</a:t>
            </a:r>
            <a:r>
              <a:rPr lang="en-US" b="1" baseline="0" dirty="0"/>
              <a:t> </a:t>
            </a:r>
            <a:endParaRPr lang="en-US" b="1" baseline="0" dirty="0" smtClean="0"/>
          </a:p>
          <a:p>
            <a:endParaRPr lang="en-US" b="1" baseline="0" dirty="0" smtClean="0"/>
          </a:p>
          <a:p>
            <a:r>
              <a:rPr lang="en-US" dirty="0" smtClean="0"/>
              <a:t>With </a:t>
            </a:r>
            <a:r>
              <a:rPr lang="en-US" dirty="0"/>
              <a:t>this curriculum schedule schematic,</a:t>
            </a:r>
            <a:r>
              <a:rPr lang="en-US" baseline="0" dirty="0"/>
              <a:t> we would like to highlight how the EHM course fits into the overall UWSOM curriculum.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Emphasis this is visual applies for the E-18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Subject to change and communication about changes will be shared by TRUST team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(Brenda) </a:t>
            </a:r>
            <a:r>
              <a:rPr lang="en-US" dirty="0"/>
              <a:t>Despite</a:t>
            </a:r>
            <a:r>
              <a:rPr lang="en-US" baseline="0" dirty="0"/>
              <a:t> EHM being a new course, the TRUST team </a:t>
            </a:r>
            <a:r>
              <a:rPr lang="en-US" baseline="0" dirty="0" smtClean="0"/>
              <a:t>meets with the </a:t>
            </a:r>
            <a:r>
              <a:rPr lang="en-US" baseline="0" dirty="0"/>
              <a:t>EHM course leads and team every month to ensure the course goals are met through </a:t>
            </a:r>
            <a:r>
              <a:rPr lang="en-US" baseline="0" dirty="0" smtClean="0"/>
              <a:t>TRUST’s experiential </a:t>
            </a:r>
            <a:r>
              <a:rPr lang="en-US" baseline="0" dirty="0"/>
              <a:t>assignments </a:t>
            </a:r>
            <a:r>
              <a:rPr lang="en-US" baseline="0" dirty="0" smtClean="0"/>
              <a:t>while at their site.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(Brenda)</a:t>
            </a:r>
            <a:r>
              <a:rPr lang="en-US" b="1" baseline="0" dirty="0" smtClean="0"/>
              <a:t> </a:t>
            </a:r>
            <a:r>
              <a:rPr lang="en-US" dirty="0" smtClean="0"/>
              <a:t>One example of how the TRUST team has</a:t>
            </a:r>
            <a:r>
              <a:rPr lang="en-US" baseline="0" dirty="0" smtClean="0"/>
              <a:t> worked with the EHM course leads to modify an EHM session was during week 2 of EHM. The TRUST students were at their respective sites and for the </a:t>
            </a:r>
            <a:r>
              <a:rPr lang="en-US" baseline="0" dirty="0" err="1" smtClean="0"/>
              <a:t>SDoH</a:t>
            </a:r>
            <a:r>
              <a:rPr lang="en-US" baseline="0" dirty="0" smtClean="0"/>
              <a:t> in US Populations sessions TRUST students had a slightly different experience in meeting this sessions goals.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Danielle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pPr lvl="0"/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 (both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groups)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**Pause for questions once discussing this slide***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Equity Quiz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 group session –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 to answer the following:</a:t>
            </a: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social determinants at play in each case?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a causes of causes approach help to identify the fundamental causes of each case?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components of the social ecological model can be applied to each case? (Students can use worksheet for this)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structural changes might help improve health and at what tiers of the social ecological model?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–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Determinants of Equity </a:t>
            </a: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an article that address the health impact of a social determinant of equity. After reading, propose an intervention to address this issue in healthcare.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1396-AD1A-4A48-8DDD-6CA908537D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nmb107@uw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TRUST &amp;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75551" cy="1637610"/>
          </a:xfrm>
        </p:spPr>
        <p:txBody>
          <a:bodyPr anchor="ctr">
            <a:noAutofit/>
          </a:bodyPr>
          <a:lstStyle/>
          <a:p>
            <a:r>
              <a:rPr lang="en-US" sz="5000" dirty="0"/>
              <a:t>Ecology of Health and Medicine (EHM)</a:t>
            </a:r>
          </a:p>
        </p:txBody>
      </p:sp>
    </p:spTree>
    <p:extLst>
      <p:ext uri="{BB962C8B-B14F-4D97-AF65-F5344CB8AC3E}">
        <p14:creationId xmlns:p14="http://schemas.microsoft.com/office/powerpoint/2010/main" val="118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341" y="2435329"/>
            <a:ext cx="1057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Week 4 Session – Ethics</a:t>
            </a:r>
            <a:r>
              <a:rPr lang="en-US" sz="2800" b="1" dirty="0">
                <a:solidFill>
                  <a:srgbClr val="000000"/>
                </a:solidFill>
              </a:rPr>
              <a:t>: Complexity of Decisional Capacity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In small groups review the following materials: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Session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Summary points of the readings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Cases that will be used by non-TRUST </a:t>
            </a:r>
            <a:r>
              <a:rPr lang="en-US" sz="2800" dirty="0" smtClean="0">
                <a:solidFill>
                  <a:srgbClr val="000000"/>
                </a:solidFill>
              </a:rPr>
              <a:t>students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779" y="743595"/>
            <a:ext cx="78922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Group Activity</a:t>
            </a:r>
          </a:p>
          <a:p>
            <a:pPr algn="ctr"/>
            <a:r>
              <a:rPr lang="en-US" sz="3600" i="1" dirty="0">
                <a:solidFill>
                  <a:srgbClr val="000000"/>
                </a:solidFill>
              </a:rPr>
              <a:t>Help us develop </a:t>
            </a:r>
            <a:r>
              <a:rPr lang="en-US" sz="3600" i="1" dirty="0" smtClean="0">
                <a:solidFill>
                  <a:srgbClr val="000000"/>
                </a:solidFill>
              </a:rPr>
              <a:t>a </a:t>
            </a:r>
            <a:r>
              <a:rPr lang="en-US" sz="3600" i="1" dirty="0">
                <a:solidFill>
                  <a:srgbClr val="000000"/>
                </a:solidFill>
              </a:rPr>
              <a:t>TRUST EHM week-4 </a:t>
            </a:r>
            <a:r>
              <a:rPr lang="en-US" sz="3600" i="1" dirty="0" smtClean="0">
                <a:solidFill>
                  <a:srgbClr val="000000"/>
                </a:solidFill>
              </a:rPr>
              <a:t>session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341" y="5621154"/>
            <a:ext cx="1022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NOTE: EHM Week 4 dates are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Monday, November 5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 – Thursday, November 8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800100"/>
            <a:ext cx="5852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Group Activity </a:t>
            </a:r>
            <a:r>
              <a:rPr lang="en-US" sz="4000" b="1" i="1" dirty="0"/>
              <a:t>Continued…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902" y="1966229"/>
            <a:ext cx="10225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 small </a:t>
            </a:r>
            <a:r>
              <a:rPr lang="en-US" sz="2800" b="1" dirty="0" smtClean="0">
                <a:solidFill>
                  <a:srgbClr val="000000"/>
                </a:solidFill>
              </a:rPr>
              <a:t>groups brainstorm </a:t>
            </a:r>
            <a:r>
              <a:rPr lang="en-US" sz="2800" b="1" dirty="0">
                <a:solidFill>
                  <a:srgbClr val="000000"/>
                </a:solidFill>
              </a:rPr>
              <a:t>an activity idea to translate this EHM </a:t>
            </a:r>
            <a:r>
              <a:rPr lang="en-US" sz="2800" b="1" dirty="0" smtClean="0">
                <a:solidFill>
                  <a:srgbClr val="000000"/>
                </a:solidFill>
              </a:rPr>
              <a:t>session </a:t>
            </a:r>
            <a:r>
              <a:rPr lang="en-US" sz="2800" b="1" dirty="0">
                <a:solidFill>
                  <a:srgbClr val="000000"/>
                </a:solidFill>
              </a:rPr>
              <a:t>for TRUST students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Session guidelines: </a:t>
            </a:r>
            <a:endParaRPr lang="en-US" sz="28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Activity should take about one hour to complete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Activity should align with the session objectives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Activity could take place in the clinic, community or an interactive video conference call via Zoom with UW faculty and other TRUST Students</a:t>
            </a:r>
            <a:r>
              <a:rPr lang="en-US" sz="2800" dirty="0" smtClean="0">
                <a:solidFill>
                  <a:srgbClr val="000000"/>
                </a:solidFill>
              </a:rPr>
              <a:t>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0376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 dirty="0"/>
              <a:t>Summary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EHM has been integrated into seven week-long sessions across all three stages of the curriculum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This new course continues to evolve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TRUST sites and preceptors are key stakeholders for EHM-TRUST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1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1261264"/>
            <a:ext cx="9592732" cy="235783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QUESTIONS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i="1" dirty="0"/>
              <a:t>Thank you for your continued support!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491" y="4239492"/>
            <a:ext cx="9705109" cy="1816484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Further Questions – Contact:</a:t>
            </a:r>
          </a:p>
          <a:p>
            <a:r>
              <a:rPr lang="en-US" sz="2200" b="1" dirty="0"/>
              <a:t>Brenda Martinez: </a:t>
            </a:r>
            <a:r>
              <a:rPr lang="en-US" sz="2200" b="1" dirty="0">
                <a:hlinkClick r:id="rId3"/>
              </a:rPr>
              <a:t>bnmb107@uw.edu</a:t>
            </a: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513769" cy="17166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tx1"/>
                </a:solidFill>
              </a:rPr>
              <a:t>There is no actual or potential conflict of interest in relation to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0521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the Session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5029" y="2577084"/>
            <a:ext cx="930194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Summarize Ecology of Health &amp; Medicine (EHM) goals/objectives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Explain the collaboration between EHM Course leads and TRUST team to meet EHM &amp; TRUST objectives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Provide examples on how EHM content has been modified to meet TRUST objectives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Engage and obtain input from session attendees to discuss next steps and how we move forward as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952" y="604007"/>
            <a:ext cx="6157520" cy="5620624"/>
          </a:xfrm>
        </p:spPr>
        <p:txBody>
          <a:bodyPr/>
          <a:lstStyle/>
          <a:p>
            <a:r>
              <a:rPr lang="en-US" dirty="0"/>
              <a:t>Themes have been a curricular gap</a:t>
            </a:r>
          </a:p>
          <a:p>
            <a:pPr lvl="1"/>
            <a:r>
              <a:rPr lang="en-US" dirty="0"/>
              <a:t>Students desire more robust theme material</a:t>
            </a:r>
          </a:p>
          <a:p>
            <a:r>
              <a:rPr lang="en-US" dirty="0"/>
              <a:t>EHM will occur across all four years of curriculum (7 weeks total)</a:t>
            </a:r>
          </a:p>
          <a:p>
            <a:pPr lvl="1"/>
            <a:r>
              <a:rPr lang="en-US" dirty="0"/>
              <a:t>Allows for integration, development of skills and depth of content</a:t>
            </a:r>
          </a:p>
          <a:p>
            <a:r>
              <a:rPr lang="en-US" dirty="0"/>
              <a:t>Occupies time blocks formally known as “intersession weeks”</a:t>
            </a:r>
          </a:p>
          <a:p>
            <a:r>
              <a:rPr lang="en-US" dirty="0"/>
              <a:t>All students must complete course requirements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4622" y="2180287"/>
            <a:ext cx="3718455" cy="1371600"/>
          </a:xfrm>
        </p:spPr>
        <p:txBody>
          <a:bodyPr>
            <a:normAutofit/>
          </a:bodyPr>
          <a:lstStyle/>
          <a:p>
            <a:r>
              <a:rPr lang="en-US" sz="4000" b="1" dirty="0"/>
              <a:t>History of EHM Course </a:t>
            </a:r>
          </a:p>
        </p:txBody>
      </p:sp>
    </p:spTree>
    <p:extLst>
      <p:ext uri="{BB962C8B-B14F-4D97-AF65-F5344CB8AC3E}">
        <p14:creationId xmlns:p14="http://schemas.microsoft.com/office/powerpoint/2010/main" val="4125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EHM Course Themes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498755"/>
              </p:ext>
            </p:extLst>
          </p:nvPr>
        </p:nvGraphicFramePr>
        <p:xfrm>
          <a:off x="838200" y="2466108"/>
          <a:ext cx="10515599" cy="3607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3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50" y="489691"/>
            <a:ext cx="8283721" cy="587027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02145" y="1336431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980065" y="1336431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88495" y="1336431"/>
            <a:ext cx="306713" cy="7837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07205" y="2681248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43424" y="3910483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90645" y="3910483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43424" y="4975609"/>
            <a:ext cx="341644" cy="803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TRUST, EHM, and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2479964"/>
            <a:ext cx="9033165" cy="3366654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Collaboration with EHM Team and Curriculum Committee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Ensure TRUST and EHM course goals are met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Confirm weekly session objectives are met via modified curricula for TRUST scholars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Allow TRUST scholars to complete EHM content through experiential or student-led assignments in the clinic and/or community at their TRUST site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EHM WEEK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8" y="2556931"/>
            <a:ext cx="10148834" cy="342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Session Objectives: Social Determinants of Health in US Populations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Describe the US epidemiological profile.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Identify and describe social determinants and how they operate at different levels of social organization (e.g., community, society).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Define and explain the difference between disparities, inequalities, and inequities.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Utilize a “causes of cause” approach to identify how structural changes might minimize health inequities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7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667934"/>
          </a:xfrm>
        </p:spPr>
        <p:txBody>
          <a:bodyPr>
            <a:normAutofit/>
          </a:bodyPr>
          <a:lstStyle/>
          <a:p>
            <a:r>
              <a:rPr lang="en-US" sz="4000" dirty="0"/>
              <a:t>TRUST-EHM Curricula Modified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369" y="2507815"/>
            <a:ext cx="4882894" cy="576262"/>
          </a:xfrm>
        </p:spPr>
        <p:txBody>
          <a:bodyPr/>
          <a:lstStyle/>
          <a:p>
            <a:r>
              <a:rPr lang="en-US" sz="2400" b="1" u="sng" dirty="0"/>
              <a:t>Foundation Campus: Small Groups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7959" y="2944168"/>
            <a:ext cx="4718304" cy="2831828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Pre-work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Reading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Video</a:t>
            </a:r>
            <a:endParaRPr lang="en-US" sz="16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Large Group Session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Review Social Determinants of Health PPT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Discussion on “fundamental causes” of diseases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Small Group Session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Review cases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Assessment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1187" y="2546846"/>
            <a:ext cx="4738399" cy="498199"/>
          </a:xfrm>
        </p:spPr>
        <p:txBody>
          <a:bodyPr/>
          <a:lstStyle/>
          <a:p>
            <a:r>
              <a:rPr lang="en-US" sz="2400" b="1" u="sng" dirty="0"/>
              <a:t>TRUST Scholar: Interview Patient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13740" y="2944168"/>
            <a:ext cx="4505846" cy="296090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Pre-work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Reading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Video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Social Determinants of Health Voiceover PPT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Preceptor/Student Involvement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Set up patient interview prior to EHM Week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Session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Interview patient with provided questions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Debrief interview with preceptor (optional)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Assessment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3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668</TotalTime>
  <Words>983</Words>
  <Application>Microsoft Office PowerPoint</Application>
  <PresentationFormat>Widescreen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</vt:lpstr>
      <vt:lpstr>Organic</vt:lpstr>
      <vt:lpstr>TRUST &amp;</vt:lpstr>
      <vt:lpstr>Disclosure</vt:lpstr>
      <vt:lpstr>Goals for the Session</vt:lpstr>
      <vt:lpstr>History of EHM Course </vt:lpstr>
      <vt:lpstr>Integrated EHM Course Themes</vt:lpstr>
      <vt:lpstr>PowerPoint Presentation</vt:lpstr>
      <vt:lpstr>TRUST, EHM, and Curriculum</vt:lpstr>
      <vt:lpstr>EHM WEEK 2 </vt:lpstr>
      <vt:lpstr>TRUST-EHM Curricula Modified </vt:lpstr>
      <vt:lpstr>PowerPoint Presentation</vt:lpstr>
      <vt:lpstr>PowerPoint Presentation</vt:lpstr>
      <vt:lpstr>Summary </vt:lpstr>
      <vt:lpstr>QUESTIONS  Thank you for your continued support!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&amp;</dc:title>
  <dc:creator>Brenda Martinez</dc:creator>
  <cp:lastModifiedBy>Danielle Bienz</cp:lastModifiedBy>
  <cp:revision>39</cp:revision>
  <dcterms:created xsi:type="dcterms:W3CDTF">2018-09-07T14:42:42Z</dcterms:created>
  <dcterms:modified xsi:type="dcterms:W3CDTF">2018-10-02T20:26:15Z</dcterms:modified>
</cp:coreProperties>
</file>