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3" r:id="rId4"/>
    <p:sldId id="274" r:id="rId5"/>
    <p:sldId id="269" r:id="rId6"/>
    <p:sldId id="267" r:id="rId7"/>
    <p:sldId id="263" r:id="rId8"/>
    <p:sldId id="268" r:id="rId9"/>
    <p:sldId id="257" r:id="rId10"/>
    <p:sldId id="259" r:id="rId11"/>
    <p:sldId id="262" r:id="rId12"/>
    <p:sldId id="270" r:id="rId13"/>
    <p:sldId id="272" r:id="rId14"/>
    <p:sldId id="258" r:id="rId15"/>
    <p:sldId id="276" r:id="rId16"/>
    <p:sldId id="266" r:id="rId17"/>
    <p:sldId id="265" r:id="rId18"/>
    <p:sldId id="260" r:id="rId19"/>
    <p:sldId id="261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6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668B-2E65-B94A-AB48-910D795E01A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B5442-2367-F445-8253-DF0283C0F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www.teachingphysician.org</a:t>
            </a:r>
            <a:r>
              <a:rPr lang="en-US" dirty="0"/>
              <a:t>/content/teaching-strategies/</a:t>
            </a:r>
            <a:r>
              <a:rPr lang="en-US" dirty="0" err="1"/>
              <a:t>tipps</a:t>
            </a:r>
            <a:r>
              <a:rPr lang="en-US" dirty="0"/>
              <a:t>-teaching-in-the-presence-of-patients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8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5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Traveler’s Health</a:t>
            </a:r>
          </a:p>
          <a:p>
            <a:r>
              <a:rPr lang="en-US" dirty="0"/>
              <a:t>CDC Immunization Schedules</a:t>
            </a:r>
          </a:p>
          <a:p>
            <a:r>
              <a:rPr lang="en-US" dirty="0" err="1"/>
              <a:t>Antibiograms</a:t>
            </a:r>
            <a:endParaRPr lang="en-US" dirty="0"/>
          </a:p>
          <a:p>
            <a:r>
              <a:rPr lang="en-US" dirty="0" err="1"/>
              <a:t>Familydoc.org</a:t>
            </a:r>
            <a:r>
              <a:rPr lang="en-US" dirty="0"/>
              <a:t> patient information</a:t>
            </a:r>
          </a:p>
          <a:p>
            <a:r>
              <a:rPr lang="en-US" dirty="0" err="1"/>
              <a:t>Ethnomed</a:t>
            </a:r>
            <a:r>
              <a:rPr lang="en-US" dirty="0"/>
              <a:t> (browse by topic or culture)</a:t>
            </a:r>
          </a:p>
          <a:p>
            <a:r>
              <a:rPr lang="en-US" dirty="0"/>
              <a:t>Chronic pain resources (all in one place)</a:t>
            </a:r>
          </a:p>
          <a:p>
            <a:r>
              <a:rPr lang="en-US" dirty="0"/>
              <a:t>Anticoagulation services</a:t>
            </a:r>
          </a:p>
          <a:p>
            <a:r>
              <a:rPr lang="en-US" dirty="0"/>
              <a:t>Scroll down for chronic pain resources, CDC travelers health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Put in disease name and get photos, information about disease including differential,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8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--lists by specialty</a:t>
            </a:r>
          </a:p>
          <a:p>
            <a:pPr marL="0" indent="0">
              <a:buNone/>
            </a:pPr>
            <a:r>
              <a:rPr lang="en-US" dirty="0"/>
              <a:t>--includes video, quick review, full details, checklist and post procedure care/complications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5442-2367-F445-8253-DF0283C0F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pts.washington.edu/fammed/about/clinical-faculty-appointments/applicatio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physicia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sl.uw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Resources for Clinical Faculty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7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 </a:t>
            </a:r>
            <a:r>
              <a:rPr lang="en-US" dirty="0" err="1"/>
              <a:t>yo</a:t>
            </a:r>
            <a:r>
              <a:rPr lang="en-US" dirty="0"/>
              <a:t> F with malar rash and </a:t>
            </a:r>
            <a:r>
              <a:rPr lang="en-US" dirty="0" err="1"/>
              <a:t>arthralgias</a:t>
            </a:r>
            <a:r>
              <a:rPr lang="en-US" dirty="0"/>
              <a:t>.  Your practice is mostly geriatric and you suspect SLE and would like to review the topic: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UpToDate</a:t>
            </a:r>
            <a:r>
              <a:rPr lang="en-US" dirty="0"/>
              <a:t> (author’s opinion, many references)</a:t>
            </a:r>
          </a:p>
          <a:p>
            <a:pPr lvl="1"/>
            <a:r>
              <a:rPr lang="en-US" b="1" dirty="0" err="1"/>
              <a:t>DynaMed</a:t>
            </a:r>
            <a:r>
              <a:rPr lang="en-US" dirty="0"/>
              <a:t> (in good summary format)</a:t>
            </a:r>
          </a:p>
          <a:p>
            <a:pPr lvl="1"/>
            <a:r>
              <a:rPr lang="en-US" b="1" dirty="0"/>
              <a:t>Access Medicine </a:t>
            </a:r>
            <a:r>
              <a:rPr lang="en-US" dirty="0"/>
              <a:t>(books, images)</a:t>
            </a:r>
          </a:p>
          <a:p>
            <a:pPr lvl="1"/>
            <a:r>
              <a:rPr lang="en-US" b="1" dirty="0"/>
              <a:t>Clinical Key </a:t>
            </a:r>
            <a:r>
              <a:rPr lang="en-US" dirty="0"/>
              <a:t>(First consult gives summary)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r>
              <a:rPr lang="en-US" dirty="0"/>
              <a:t>All have high quality information that is regularly updated</a:t>
            </a:r>
          </a:p>
        </p:txBody>
      </p:sp>
    </p:spTree>
    <p:extLst>
      <p:ext uri="{BB962C8B-B14F-4D97-AF65-F5344CB8AC3E}">
        <p14:creationId xmlns:p14="http://schemas.microsoft.com/office/powerpoint/2010/main" val="5848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65 year old man with atrial fibrillation with difficulty with warfarin management.  You haven’t used </a:t>
            </a:r>
            <a:r>
              <a:rPr lang="en-US" dirty="0" err="1"/>
              <a:t>dabigatran</a:t>
            </a:r>
            <a:r>
              <a:rPr lang="en-US" dirty="0"/>
              <a:t> before and need to decide if this is a good choice for him.</a:t>
            </a:r>
          </a:p>
          <a:p>
            <a:r>
              <a:rPr lang="en-US" b="1" dirty="0"/>
              <a:t>Anticoagulation Services</a:t>
            </a:r>
          </a:p>
          <a:p>
            <a:r>
              <a:rPr lang="en-US" b="1" dirty="0" err="1"/>
              <a:t>MicroMedex</a:t>
            </a:r>
            <a:endParaRPr lang="en-US" b="1" dirty="0"/>
          </a:p>
          <a:p>
            <a:r>
              <a:rPr lang="en-US" b="1" dirty="0"/>
              <a:t>Cochrane Review</a:t>
            </a:r>
          </a:p>
          <a:p>
            <a:r>
              <a:rPr lang="en-US" b="1" dirty="0" err="1"/>
              <a:t>UpToDate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41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4517-E0EB-7E44-A6EA-14DB93F9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067E5-D26F-884D-96FB-F1D4A0DD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3" y="1600199"/>
            <a:ext cx="8065678" cy="4996723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D11C6C-376B-644A-A087-65E55C46301C}"/>
              </a:ext>
            </a:extLst>
          </p:cNvPr>
          <p:cNvCxnSpPr/>
          <p:nvPr/>
        </p:nvCxnSpPr>
        <p:spPr>
          <a:xfrm>
            <a:off x="6760396" y="3226086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4517-E0EB-7E44-A6EA-14DB93F9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Warfarin Dosing Nomogram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067E5-D26F-884D-96FB-F1D4A0DD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76" y="1444532"/>
            <a:ext cx="5460441" cy="33827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14039-D734-E34D-8E1D-1C69E24B6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3" y="2536829"/>
            <a:ext cx="6370738" cy="4321171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D11C6C-376B-644A-A087-65E55C46301C}"/>
              </a:ext>
            </a:extLst>
          </p:cNvPr>
          <p:cNvCxnSpPr>
            <a:cxnSpLocks/>
          </p:cNvCxnSpPr>
          <p:nvPr/>
        </p:nvCxnSpPr>
        <p:spPr>
          <a:xfrm flipH="1">
            <a:off x="5506948" y="3020602"/>
            <a:ext cx="2250041" cy="6061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decision making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156" y="1851992"/>
            <a:ext cx="8042276" cy="4343400"/>
          </a:xfrm>
        </p:spPr>
        <p:txBody>
          <a:bodyPr/>
          <a:lstStyle/>
          <a:p>
            <a:r>
              <a:rPr lang="en-US" dirty="0"/>
              <a:t>50 </a:t>
            </a:r>
            <a:r>
              <a:rPr lang="en-US" dirty="0" err="1"/>
              <a:t>yo</a:t>
            </a:r>
            <a:r>
              <a:rPr lang="en-US" dirty="0"/>
              <a:t> F with: DM, SOB, fever.  +smoker.</a:t>
            </a:r>
          </a:p>
          <a:p>
            <a:r>
              <a:rPr lang="en-US" dirty="0"/>
              <a:t>T=102.5, RR 26, BP 130/85, HR 105, mental status </a:t>
            </a:r>
            <a:r>
              <a:rPr lang="en-US" dirty="0" err="1"/>
              <a:t>wnl</a:t>
            </a:r>
            <a:endParaRPr lang="en-US" dirty="0"/>
          </a:p>
          <a:p>
            <a:r>
              <a:rPr lang="en-US" dirty="0"/>
              <a:t>L sided crackles, CXR: L consolidation</a:t>
            </a:r>
          </a:p>
          <a:p>
            <a:r>
              <a:rPr lang="en-US" dirty="0"/>
              <a:t>PaO2=58 (~90% SaO2), </a:t>
            </a:r>
            <a:r>
              <a:rPr lang="en-US" dirty="0" err="1"/>
              <a:t>glu</a:t>
            </a:r>
            <a:r>
              <a:rPr lang="en-US" dirty="0"/>
              <a:t>=300, WBC=16K</a:t>
            </a:r>
          </a:p>
          <a:p>
            <a:r>
              <a:rPr lang="en-US" dirty="0"/>
              <a:t>QUESTION: Admit or not?</a:t>
            </a:r>
          </a:p>
        </p:txBody>
      </p:sp>
    </p:spTree>
    <p:extLst>
      <p:ext uri="{BB962C8B-B14F-4D97-AF65-F5344CB8AC3E}">
        <p14:creationId xmlns:p14="http://schemas.microsoft.com/office/powerpoint/2010/main" val="139608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F3F0-251B-084E-808B-6660B31E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/>
              <a:t>Essential evidence plus Decision Support Tools:  Pneumonia Severity Index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5574F-24B5-714F-AAE4-D44F1F9DC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1" y="1904133"/>
            <a:ext cx="6392686" cy="4343400"/>
          </a:xfrm>
          <a:ln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DB675-704C-7340-83B9-A2861B66B3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7" y="703683"/>
            <a:ext cx="3452094" cy="46645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DA9438-1F2B-B947-929F-C0DE29D884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7576"/>
            <a:ext cx="3774850" cy="3339511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EC47D7-1840-C540-AD69-CF448195B181}"/>
              </a:ext>
            </a:extLst>
          </p:cNvPr>
          <p:cNvCxnSpPr>
            <a:cxnSpLocks/>
          </p:cNvCxnSpPr>
          <p:nvPr/>
        </p:nvCxnSpPr>
        <p:spPr>
          <a:xfrm flipH="1" flipV="1">
            <a:off x="3184989" y="2845942"/>
            <a:ext cx="479521" cy="1229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704079-BD14-914D-9560-4972396314F0}"/>
              </a:ext>
            </a:extLst>
          </p:cNvPr>
          <p:cNvCxnSpPr>
            <a:cxnSpLocks/>
          </p:cNvCxnSpPr>
          <p:nvPr/>
        </p:nvCxnSpPr>
        <p:spPr>
          <a:xfrm flipV="1">
            <a:off x="4016604" y="2547991"/>
            <a:ext cx="1223216" cy="183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DX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month old girl with fever, runny nose, cough, appears mildly ill, has facial, truncal rash that appeared this morning a few days after onset of symptoms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7FC28-FCA8-6744-8E4B-2EDDA58CCD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" y="3339101"/>
            <a:ext cx="9141230" cy="35188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6F3DDE-21CC-294C-90BE-BD8E241362F5}"/>
              </a:ext>
            </a:extLst>
          </p:cNvPr>
          <p:cNvCxnSpPr>
            <a:cxnSpLocks/>
          </p:cNvCxnSpPr>
          <p:nvPr/>
        </p:nvCxnSpPr>
        <p:spPr>
          <a:xfrm>
            <a:off x="1950914" y="4395654"/>
            <a:ext cx="4737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6271E1-8F70-AC48-9102-98645CE473CC}"/>
              </a:ext>
            </a:extLst>
          </p:cNvPr>
          <p:cNvCxnSpPr>
            <a:cxnSpLocks/>
          </p:cNvCxnSpPr>
          <p:nvPr/>
        </p:nvCxnSpPr>
        <p:spPr>
          <a:xfrm flipH="1">
            <a:off x="6246687" y="4790325"/>
            <a:ext cx="49316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AD4B75-EE5E-3A4A-A85A-8B9C90B90CAC}"/>
              </a:ext>
            </a:extLst>
          </p:cNvPr>
          <p:cNvSpPr txBox="1"/>
          <p:nvPr/>
        </p:nvSpPr>
        <p:spPr>
          <a:xfrm>
            <a:off x="6884862" y="4393086"/>
            <a:ext cx="1982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 a differential based on rash characteristics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8D561-6190-A440-8E26-F06750A4C035}"/>
              </a:ext>
            </a:extLst>
          </p:cNvPr>
          <p:cNvSpPr txBox="1"/>
          <p:nvPr/>
        </p:nvSpPr>
        <p:spPr>
          <a:xfrm>
            <a:off x="123290" y="3490842"/>
            <a:ext cx="1982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Get photos, information about disease including differential, treatment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8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lesion diagnosis</a:t>
            </a:r>
          </a:p>
        </p:txBody>
      </p:sp>
      <p:pic>
        <p:nvPicPr>
          <p:cNvPr id="6" name="Content Placeholder 5" descr="Screen Shot 2017-03-05 at 4.33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b="1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834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 procedure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8C3DDB-6978-DD48-B81B-2D4F2C7C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4" y="1600200"/>
            <a:ext cx="7617916" cy="4343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8EFB7-0CA2-564E-8061-1FF9DC5B73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" y="1600200"/>
            <a:ext cx="9144000" cy="4922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56850-4F6E-F645-A676-5B58CECDD7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30" y="776054"/>
            <a:ext cx="7006975" cy="375599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B543F-533B-7F41-9020-81E1FD7B1D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17" y="2524642"/>
            <a:ext cx="6378583" cy="3418958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5F0A52-390F-8041-9BEA-1ECBF8455C7D}"/>
              </a:ext>
            </a:extLst>
          </p:cNvPr>
          <p:cNvCxnSpPr>
            <a:cxnSpLocks/>
          </p:cNvCxnSpPr>
          <p:nvPr/>
        </p:nvCxnSpPr>
        <p:spPr>
          <a:xfrm flipV="1">
            <a:off x="1252271" y="2137025"/>
            <a:ext cx="1891621" cy="851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a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concern about Lyme disease in your community and you are scheduled to give a presentation to your medical staff.  You need to review the topic and would like to include images—good place for one stop shopping</a:t>
            </a:r>
          </a:p>
          <a:p>
            <a:r>
              <a:rPr lang="en-US" dirty="0"/>
              <a:t>--Look at </a:t>
            </a:r>
            <a:r>
              <a:rPr lang="en-US" b="1" dirty="0"/>
              <a:t>Access Medicine</a:t>
            </a:r>
            <a:r>
              <a:rPr lang="en-US" dirty="0"/>
              <a:t>, </a:t>
            </a:r>
            <a:r>
              <a:rPr lang="en-US" b="1" dirty="0"/>
              <a:t>Clinical Key </a:t>
            </a:r>
            <a:r>
              <a:rPr lang="en-US" dirty="0"/>
              <a:t>(as well as Google Images)</a:t>
            </a:r>
          </a:p>
        </p:txBody>
      </p:sp>
    </p:spTree>
    <p:extLst>
      <p:ext uri="{BB962C8B-B14F-4D97-AF65-F5344CB8AC3E}">
        <p14:creationId xmlns:p14="http://schemas.microsoft.com/office/powerpoint/2010/main" val="90834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72FA-EFA8-E94C-8218-0FA7AF30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1759"/>
          </a:xfrm>
        </p:spPr>
        <p:txBody>
          <a:bodyPr/>
          <a:lstStyle/>
          <a:p>
            <a:r>
              <a:rPr lang="en-US" sz="4000" dirty="0"/>
              <a:t>Clinical Faculty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5D7A-D798-DD42-802E-1E58D2F6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230331"/>
            <a:ext cx="8042276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https://depts.washington.edu/fammed/about/clinical-faculty-appointments/application/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(or google “UW Family Medicine appointments application”)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0ED33-6C0B-1947-ACEA-47ED312EB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30514"/>
          <a:stretch/>
        </p:blipFill>
        <p:spPr>
          <a:xfrm>
            <a:off x="517481" y="2558265"/>
            <a:ext cx="8105864" cy="39709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369D21-93C7-F248-A355-274C2C5E5A2F}"/>
              </a:ext>
            </a:extLst>
          </p:cNvPr>
          <p:cNvCxnSpPr>
            <a:cxnSpLocks/>
          </p:cNvCxnSpPr>
          <p:nvPr/>
        </p:nvCxnSpPr>
        <p:spPr>
          <a:xfrm flipV="1">
            <a:off x="1520575" y="5529208"/>
            <a:ext cx="440201" cy="261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98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Medicines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55 year old patient with </a:t>
            </a:r>
            <a:r>
              <a:rPr lang="en-US" dirty="0" err="1"/>
              <a:t>Htn</a:t>
            </a:r>
            <a:r>
              <a:rPr lang="en-US" dirty="0"/>
              <a:t> and dyslipidemia including hypertriglyceridemia wants to know if she should take Fish Oil</a:t>
            </a:r>
          </a:p>
          <a:p>
            <a:pPr marL="0" indent="0">
              <a:buNone/>
            </a:pPr>
            <a:r>
              <a:rPr lang="en-US" b="1" dirty="0"/>
              <a:t>NATURAL MEDICINE DATABASE</a:t>
            </a:r>
          </a:p>
          <a:p>
            <a:pPr marL="0" indent="0">
              <a:buNone/>
            </a:pPr>
            <a:r>
              <a:rPr lang="en-US" dirty="0"/>
              <a:t>--What is the product used for?</a:t>
            </a:r>
          </a:p>
          <a:p>
            <a:pPr marL="0" indent="0">
              <a:buNone/>
            </a:pPr>
            <a:r>
              <a:rPr lang="en-US" dirty="0"/>
              <a:t>--Is it safe?</a:t>
            </a:r>
          </a:p>
          <a:p>
            <a:pPr marL="0" indent="0">
              <a:buNone/>
            </a:pPr>
            <a:r>
              <a:rPr lang="en-US" dirty="0"/>
              <a:t>--Does it work?</a:t>
            </a:r>
          </a:p>
        </p:txBody>
      </p:sp>
    </p:spTree>
    <p:extLst>
      <p:ext uri="{BB962C8B-B14F-4D97-AF65-F5344CB8AC3E}">
        <p14:creationId xmlns:p14="http://schemas.microsoft.com/office/powerpoint/2010/main" val="300746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AD3A-EAC5-A245-8D7B-CA79D938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itconnect.uw.edu</a:t>
            </a:r>
            <a:r>
              <a:rPr lang="en-US" dirty="0"/>
              <a:t>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957D4D-3F91-4C4C-B119-E389C4921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2" y="1600200"/>
            <a:ext cx="7758841" cy="5257800"/>
          </a:xfrm>
        </p:spPr>
      </p:pic>
    </p:spTree>
    <p:extLst>
      <p:ext uri="{BB962C8B-B14F-4D97-AF65-F5344CB8AC3E}">
        <p14:creationId xmlns:p14="http://schemas.microsoft.com/office/powerpoint/2010/main" val="165446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AD3A-EAC5-A245-8D7B-CA79D938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itconnect.uw.edu</a:t>
            </a:r>
            <a:r>
              <a:rPr lang="en-US" dirty="0"/>
              <a:t>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957D4D-3F91-4C4C-B119-E389C4921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2" y="1600200"/>
            <a:ext cx="7758841" cy="5257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796CF3-E754-704B-A807-B4A8366EC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24" y="1356188"/>
            <a:ext cx="4650160" cy="4964663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12F849-3DF0-8C47-95A6-3589AB48D15A}"/>
              </a:ext>
            </a:extLst>
          </p:cNvPr>
          <p:cNvCxnSpPr>
            <a:cxnSpLocks/>
          </p:cNvCxnSpPr>
          <p:nvPr/>
        </p:nvCxnSpPr>
        <p:spPr>
          <a:xfrm flipV="1">
            <a:off x="3928277" y="4912758"/>
            <a:ext cx="642135" cy="522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1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7B5E-FB0C-384D-AA64-8384669B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Physician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69B39-39C0-994C-AE99-1C9B57D05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www.teachingphysician.org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username</a:t>
            </a:r>
            <a:r>
              <a:rPr lang="en-US" dirty="0"/>
              <a:t>: </a:t>
            </a:r>
            <a:r>
              <a:rPr lang="en-US" dirty="0" err="1"/>
              <a:t>uwfamedmse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password:</a:t>
            </a:r>
            <a:r>
              <a:rPr lang="en-US" dirty="0"/>
              <a:t> </a:t>
            </a:r>
            <a:r>
              <a:rPr lang="en-US" dirty="0" err="1"/>
              <a:t>uwfamedpassword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E5164-245E-434A-AB5F-8E187D217C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24" y="3961245"/>
            <a:ext cx="3913347" cy="27581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20457-BAD0-9C4F-983B-3944D52184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5" y="3961245"/>
            <a:ext cx="3945276" cy="276843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915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9F00-8DF8-1B4E-9945-DB5704D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www.hsl.uw.edu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24C3A-1E59-1943-9F5B-D8C159511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9" y="1600200"/>
            <a:ext cx="6921890" cy="437319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73DD89-8B75-0E4F-8AF6-886D69EBBDAA}"/>
              </a:ext>
            </a:extLst>
          </p:cNvPr>
          <p:cNvCxnSpPr/>
          <p:nvPr/>
        </p:nvCxnSpPr>
        <p:spPr>
          <a:xfrm>
            <a:off x="3637052" y="2948683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9902A0-569A-F041-B0D4-6D4E5A33B51F}"/>
              </a:ext>
            </a:extLst>
          </p:cNvPr>
          <p:cNvCxnSpPr/>
          <p:nvPr/>
        </p:nvCxnSpPr>
        <p:spPr>
          <a:xfrm>
            <a:off x="3609654" y="3179850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1039F5-23E2-EF47-9FEE-309D274AB880}"/>
              </a:ext>
            </a:extLst>
          </p:cNvPr>
          <p:cNvCxnSpPr/>
          <p:nvPr/>
        </p:nvCxnSpPr>
        <p:spPr>
          <a:xfrm>
            <a:off x="2655870" y="3361361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nut 11">
            <a:extLst>
              <a:ext uri="{FF2B5EF4-FFF2-40B4-BE49-F238E27FC236}">
                <a16:creationId xmlns:a16="http://schemas.microsoft.com/office/drawing/2014/main" id="{29D7DA16-A582-324B-BB6E-016D19545057}"/>
              </a:ext>
            </a:extLst>
          </p:cNvPr>
          <p:cNvSpPr/>
          <p:nvPr/>
        </p:nvSpPr>
        <p:spPr>
          <a:xfrm>
            <a:off x="1058238" y="4510355"/>
            <a:ext cx="1428108" cy="1463043"/>
          </a:xfrm>
          <a:prstGeom prst="donut">
            <a:avLst>
              <a:gd name="adj" fmla="val 58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8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51" y="107576"/>
            <a:ext cx="8517276" cy="889017"/>
          </a:xfrm>
        </p:spPr>
        <p:txBody>
          <a:bodyPr/>
          <a:lstStyle/>
          <a:p>
            <a:r>
              <a:rPr lang="en-US" sz="3200" dirty="0"/>
              <a:t>https://</a:t>
            </a:r>
            <a:r>
              <a:rPr lang="en-US" sz="3200" dirty="0" err="1"/>
              <a:t>hsl.uw.edu</a:t>
            </a:r>
            <a:r>
              <a:rPr lang="en-US" sz="3200" dirty="0"/>
              <a:t>/toolkits/care-provider/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C1C4D-732D-A945-BE87-3623D25D3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1180815"/>
            <a:ext cx="7530957" cy="5368960"/>
          </a:xfrm>
        </p:spPr>
      </p:pic>
    </p:spTree>
    <p:extLst>
      <p:ext uri="{BB962C8B-B14F-4D97-AF65-F5344CB8AC3E}">
        <p14:creationId xmlns:p14="http://schemas.microsoft.com/office/powerpoint/2010/main" val="219367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9A00-F362-4344-992E-1647848D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107576"/>
            <a:ext cx="8702211" cy="837646"/>
          </a:xfrm>
        </p:spPr>
        <p:txBody>
          <a:bodyPr/>
          <a:lstStyle/>
          <a:p>
            <a:r>
              <a:rPr lang="en-US" sz="3200" dirty="0"/>
              <a:t>Useful, Unlocked Links</a:t>
            </a:r>
            <a:br>
              <a:rPr lang="en-US" sz="3200" dirty="0"/>
            </a:br>
            <a:r>
              <a:rPr lang="en-US" sz="2000" dirty="0"/>
              <a:t>(can use without clinical faculty appointment)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8AD0E4-54D8-774E-BCD6-DE7ED6B25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" y="936133"/>
            <a:ext cx="7921374" cy="5647295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4E0D46-425B-F840-8030-8A054F3D7553}"/>
              </a:ext>
            </a:extLst>
          </p:cNvPr>
          <p:cNvCxnSpPr/>
          <p:nvPr/>
        </p:nvCxnSpPr>
        <p:spPr>
          <a:xfrm>
            <a:off x="5979560" y="5546927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89DAB4-339D-E247-A7ED-250B5050B28A}"/>
              </a:ext>
            </a:extLst>
          </p:cNvPr>
          <p:cNvCxnSpPr/>
          <p:nvPr/>
        </p:nvCxnSpPr>
        <p:spPr>
          <a:xfrm>
            <a:off x="5969286" y="3873357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0FFEA0-7490-784C-A148-7145292A59F5}"/>
              </a:ext>
            </a:extLst>
          </p:cNvPr>
          <p:cNvCxnSpPr/>
          <p:nvPr/>
        </p:nvCxnSpPr>
        <p:spPr>
          <a:xfrm>
            <a:off x="5979560" y="5957299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A381C8-5324-4348-A070-9735867B45EB}"/>
              </a:ext>
            </a:extLst>
          </p:cNvPr>
          <p:cNvCxnSpPr/>
          <p:nvPr/>
        </p:nvCxnSpPr>
        <p:spPr>
          <a:xfrm>
            <a:off x="1828800" y="6065177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885B71-D424-AC43-A54F-0B5D48498A3D}"/>
              </a:ext>
            </a:extLst>
          </p:cNvPr>
          <p:cNvCxnSpPr/>
          <p:nvPr/>
        </p:nvCxnSpPr>
        <p:spPr>
          <a:xfrm>
            <a:off x="3842536" y="4613097"/>
            <a:ext cx="359595" cy="21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own Arrow 10">
            <a:extLst>
              <a:ext uri="{FF2B5EF4-FFF2-40B4-BE49-F238E27FC236}">
                <a16:creationId xmlns:a16="http://schemas.microsoft.com/office/drawing/2014/main" id="{2B7A596F-EA26-8941-9C97-55223122D64A}"/>
              </a:ext>
            </a:extLst>
          </p:cNvPr>
          <p:cNvSpPr/>
          <p:nvPr/>
        </p:nvSpPr>
        <p:spPr>
          <a:xfrm>
            <a:off x="8260422" y="5762684"/>
            <a:ext cx="410967" cy="9668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D3497-FB9E-A944-9A79-57F623499993}"/>
              </a:ext>
            </a:extLst>
          </p:cNvPr>
          <p:cNvSpPr txBox="1"/>
          <p:nvPr/>
        </p:nvSpPr>
        <p:spPr>
          <a:xfrm>
            <a:off x="7900827" y="3458935"/>
            <a:ext cx="1417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Scroll down for chronic pain resources, CDC traveler resources</a:t>
            </a:r>
          </a:p>
        </p:txBody>
      </p:sp>
    </p:spTree>
    <p:extLst>
      <p:ext uri="{BB962C8B-B14F-4D97-AF65-F5344CB8AC3E}">
        <p14:creationId xmlns:p14="http://schemas.microsoft.com/office/powerpoint/2010/main" val="6682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Date, </a:t>
            </a:r>
            <a:r>
              <a:rPr lang="en-US" dirty="0" err="1"/>
              <a:t>DynaMed</a:t>
            </a:r>
            <a:r>
              <a:rPr lang="en-US" dirty="0"/>
              <a:t>, Access Medicine, Clinical Key</a:t>
            </a:r>
          </a:p>
          <a:p>
            <a:r>
              <a:rPr lang="en-US" dirty="0" err="1"/>
              <a:t>VisualDx</a:t>
            </a:r>
            <a:endParaRPr lang="en-US" dirty="0"/>
          </a:p>
          <a:p>
            <a:r>
              <a:rPr lang="en-US" dirty="0"/>
              <a:t>Micromedex</a:t>
            </a:r>
          </a:p>
          <a:p>
            <a:r>
              <a:rPr lang="en-US" dirty="0"/>
              <a:t>Natural Medicines</a:t>
            </a:r>
          </a:p>
          <a:p>
            <a:r>
              <a:rPr lang="en-US" dirty="0"/>
              <a:t>Procedures Consult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66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420</TotalTime>
  <Words>492</Words>
  <Application>Microsoft Office PowerPoint</Application>
  <PresentationFormat>On-screen Show (4:3)</PresentationFormat>
  <Paragraphs>78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News Gothic MT</vt:lpstr>
      <vt:lpstr>Wingdings 2</vt:lpstr>
      <vt:lpstr>Breeze</vt:lpstr>
      <vt:lpstr>Electronic Resources for Clinical Faculty</vt:lpstr>
      <vt:lpstr>Clinical Faculty Appointments</vt:lpstr>
      <vt:lpstr>https://itconnect.uw.edu/</vt:lpstr>
      <vt:lpstr>https://itconnect.uw.edu/</vt:lpstr>
      <vt:lpstr>Teaching Physician </vt:lpstr>
      <vt:lpstr>www.hsl.uw.edu </vt:lpstr>
      <vt:lpstr>https://hsl.uw.edu/toolkits/care-provider/</vt:lpstr>
      <vt:lpstr>Useful, Unlocked Links (can use without clinical faculty appointment)</vt:lpstr>
      <vt:lpstr>Other Useful tools </vt:lpstr>
      <vt:lpstr>Review a topic</vt:lpstr>
      <vt:lpstr>Keeping current</vt:lpstr>
      <vt:lpstr>Anticoagulation Services</vt:lpstr>
      <vt:lpstr>Warfarin Dosing Nomogram</vt:lpstr>
      <vt:lpstr>Clinical decision making</vt:lpstr>
      <vt:lpstr>Essential evidence plus Decision Support Tools:  Pneumonia Severity Index </vt:lpstr>
      <vt:lpstr>VISUAL DX</vt:lpstr>
      <vt:lpstr>Skin lesion diagnosis</vt:lpstr>
      <vt:lpstr>Do a procedure</vt:lpstr>
      <vt:lpstr>Give a talk</vt:lpstr>
      <vt:lpstr>Alternative Medicines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Provider Toolkit</dc:title>
  <dc:creator>Lynn Oliver</dc:creator>
  <cp:lastModifiedBy>Danielle Bienz</cp:lastModifiedBy>
  <cp:revision>19</cp:revision>
  <dcterms:created xsi:type="dcterms:W3CDTF">2017-03-05T23:06:26Z</dcterms:created>
  <dcterms:modified xsi:type="dcterms:W3CDTF">2018-10-02T20:16:30Z</dcterms:modified>
</cp:coreProperties>
</file>