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77" r:id="rId2"/>
    <p:sldId id="323" r:id="rId3"/>
    <p:sldId id="309" r:id="rId4"/>
    <p:sldId id="345" r:id="rId5"/>
    <p:sldId id="326" r:id="rId6"/>
    <p:sldId id="352" r:id="rId7"/>
    <p:sldId id="348" r:id="rId8"/>
    <p:sldId id="350" r:id="rId9"/>
    <p:sldId id="353" r:id="rId10"/>
    <p:sldId id="341" r:id="rId11"/>
    <p:sldId id="325" r:id="rId12"/>
    <p:sldId id="339" r:id="rId13"/>
    <p:sldId id="332" r:id="rId14"/>
    <p:sldId id="333" r:id="rId15"/>
    <p:sldId id="338" r:id="rId16"/>
    <p:sldId id="334" r:id="rId17"/>
  </p:sldIdLst>
  <p:sldSz cx="10287000" cy="6858000" type="35mm"/>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01" autoAdjust="0"/>
  </p:normalViewPr>
  <p:slideViewPr>
    <p:cSldViewPr>
      <p:cViewPr varScale="1">
        <p:scale>
          <a:sx n="63" d="100"/>
          <a:sy n="63" d="100"/>
        </p:scale>
        <p:origin x="336" y="72"/>
      </p:cViewPr>
      <p:guideLst>
        <p:guide orient="horz" pos="2160"/>
        <p:guide pos="32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i="1"/>
            </a:lvl1pPr>
          </a:lstStyle>
          <a:p>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i="1"/>
            </a:lvl1pPr>
          </a:lstStyle>
          <a:p>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i="1"/>
            </a:lvl1pPr>
          </a:lstStyle>
          <a:p>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i="1"/>
            </a:lvl1pPr>
          </a:lstStyle>
          <a:p>
            <a:fld id="{F30B2331-395E-47FA-9B0A-56ACF9E0CC88}" type="slidenum">
              <a:rPr lang="en-US"/>
              <a:pPr/>
              <a:t>‹#›</a:t>
            </a:fld>
            <a:endParaRPr lang="en-US"/>
          </a:p>
        </p:txBody>
      </p:sp>
      <p:sp>
        <p:nvSpPr>
          <p:cNvPr id="3078" name="Rectangle 6"/>
          <p:cNvSpPr>
            <a:spLocks noChangeArrowheads="1"/>
          </p:cNvSpPr>
          <p:nvPr/>
        </p:nvSpPr>
        <p:spPr bwMode="auto">
          <a:xfrm>
            <a:off x="6388100" y="8748713"/>
            <a:ext cx="401638" cy="304800"/>
          </a:xfrm>
          <a:prstGeom prst="rect">
            <a:avLst/>
          </a:prstGeom>
          <a:noFill/>
          <a:ln w="9525">
            <a:noFill/>
            <a:miter lim="800000"/>
            <a:headEnd/>
            <a:tailEnd/>
          </a:ln>
          <a:effectLst/>
        </p:spPr>
        <p:txBody>
          <a:bodyPr wrap="none" lIns="92075" tIns="46038" rIns="92075" bIns="46038" anchor="ctr">
            <a:spAutoFit/>
          </a:bodyPr>
          <a:lstStyle/>
          <a:p>
            <a:pPr algn="r" eaLnBrk="0" hangingPunct="0"/>
            <a:fld id="{FBBA61A2-6BBE-4FC5-BB29-0B674571A4E1}" type="slidenum">
              <a:rPr lang="en-US" sz="1400"/>
              <a:pPr algn="r" eaLnBrk="0" hangingPunct="0"/>
              <a:t>‹#›</a:t>
            </a:fld>
            <a:endParaRPr lang="en-US" sz="14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000" i="1">
                <a:latin typeface="Times New Roman" charset="0"/>
              </a:defRPr>
            </a:lvl1pPr>
          </a:lstStyle>
          <a:p>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000" i="1">
                <a:latin typeface="Times New Roman" charset="0"/>
              </a:defRPr>
            </a:lvl1pPr>
          </a:lstStyle>
          <a:p>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000" i="1">
                <a:latin typeface="Times New Roman" charset="0"/>
              </a:defRPr>
            </a:lvl1pPr>
          </a:lstStyle>
          <a:p>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000" i="1">
                <a:latin typeface="Times New Roman" charset="0"/>
              </a:defRPr>
            </a:lvl1pPr>
          </a:lstStyle>
          <a:p>
            <a:fld id="{DE3D4C46-0BA1-4368-ABD1-2FD774E362A5}" type="slidenum">
              <a:rPr lang="en-US"/>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notes styles</a:t>
            </a:r>
          </a:p>
          <a:p>
            <a:pPr lvl="1"/>
            <a:r>
              <a:rPr lang="en-US"/>
              <a:t>Second Level</a:t>
            </a:r>
          </a:p>
          <a:p>
            <a:pPr lvl="2"/>
            <a:r>
              <a:rPr lang="en-US"/>
              <a:t>Third Level</a:t>
            </a:r>
          </a:p>
          <a:p>
            <a:pPr lvl="3"/>
            <a:r>
              <a:rPr lang="en-US"/>
              <a:t>Fourth Level</a:t>
            </a:r>
          </a:p>
          <a:p>
            <a:pPr lvl="4"/>
            <a:r>
              <a:rPr lang="en-US"/>
              <a:t>Fifth Level</a:t>
            </a:r>
          </a:p>
        </p:txBody>
      </p:sp>
      <p:sp>
        <p:nvSpPr>
          <p:cNvPr id="2055" name="Rectangle 7"/>
          <p:cNvSpPr>
            <a:spLocks noGrp="1" noRot="1" noChangeAspect="1" noChangeArrowheads="1" noTextEdit="1"/>
          </p:cNvSpPr>
          <p:nvPr>
            <p:ph type="sldImg" idx="2"/>
          </p:nvPr>
        </p:nvSpPr>
        <p:spPr bwMode="auto">
          <a:xfrm>
            <a:off x="858838" y="687388"/>
            <a:ext cx="5140325" cy="3425825"/>
          </a:xfrm>
          <a:prstGeom prst="rect">
            <a:avLst/>
          </a:prstGeom>
          <a:noFill/>
          <a:ln w="12700">
            <a:solidFill>
              <a:schemeClr val="tx1"/>
            </a:solidFill>
            <a:miter lim="800000"/>
            <a:headEnd/>
            <a:tailEnd/>
          </a:ln>
          <a:effectLst/>
        </p:spPr>
      </p:sp>
      <p:sp>
        <p:nvSpPr>
          <p:cNvPr id="2056" name="Rectangle 8"/>
          <p:cNvSpPr>
            <a:spLocks noChangeArrowheads="1"/>
          </p:cNvSpPr>
          <p:nvPr/>
        </p:nvSpPr>
        <p:spPr bwMode="auto">
          <a:xfrm>
            <a:off x="6388100" y="8748713"/>
            <a:ext cx="401638" cy="304800"/>
          </a:xfrm>
          <a:prstGeom prst="rect">
            <a:avLst/>
          </a:prstGeom>
          <a:noFill/>
          <a:ln w="9525">
            <a:noFill/>
            <a:miter lim="800000"/>
            <a:headEnd/>
            <a:tailEnd/>
          </a:ln>
          <a:effectLst/>
        </p:spPr>
        <p:txBody>
          <a:bodyPr wrap="none" lIns="92075" tIns="46038" rIns="92075" bIns="46038" anchor="ctr">
            <a:spAutoFit/>
          </a:bodyPr>
          <a:lstStyle/>
          <a:p>
            <a:pPr algn="r" eaLnBrk="0" hangingPunct="0"/>
            <a:fld id="{CE651206-776C-4E51-8635-398B62586062}" type="slidenum">
              <a:rPr lang="en-US" sz="1400"/>
              <a:pPr algn="r" eaLnBrk="0" hangingPunct="0"/>
              <a:t>‹#›</a:t>
            </a:fld>
            <a:endParaRPr lang="en-US" sz="140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2130425"/>
            <a:ext cx="8743950" cy="1470025"/>
          </a:xfrm>
        </p:spPr>
        <p:txBody>
          <a:bodyPr/>
          <a:lstStyle/>
          <a:p>
            <a:r>
              <a:rPr lang="en-US"/>
              <a:t>Click to edit Master title style</a:t>
            </a:r>
          </a:p>
        </p:txBody>
      </p:sp>
      <p:sp>
        <p:nvSpPr>
          <p:cNvPr id="3" name="Subtitle 2"/>
          <p:cNvSpPr>
            <a:spLocks noGrp="1"/>
          </p:cNvSpPr>
          <p:nvPr>
            <p:ph type="subTitle" idx="1"/>
          </p:nvPr>
        </p:nvSpPr>
        <p:spPr>
          <a:xfrm>
            <a:off x="1543050" y="3886200"/>
            <a:ext cx="72009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2B32AC-A747-4759-955F-D0F28B85CA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64CC3E-4FE9-4FD8-BA15-BBD8AF845D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573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7A0026C-7419-4747-96E5-819FEE8CCD6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022979-F36C-4DB2-AC2B-CA393C472F2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800" y="4406900"/>
            <a:ext cx="874395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12800" y="2906713"/>
            <a:ext cx="87439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2AC9C7-8D88-4799-A3A4-EFD95ED5065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573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EA5B51-8F54-4DBD-ABED-045FAC637A1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4638"/>
            <a:ext cx="92583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14350" y="1535113"/>
            <a:ext cx="454501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4350" y="2174875"/>
            <a:ext cx="45450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226050" y="1535113"/>
            <a:ext cx="454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226050" y="2174875"/>
            <a:ext cx="4546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0520DA0-6E79-41CD-8AF6-75BC90695DC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9AFA803-9445-4522-A11A-D549153FF9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E1BF4D1-954B-4F75-A9A9-76373D218D2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273050"/>
            <a:ext cx="3384550"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022725" y="273050"/>
            <a:ext cx="574992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14350" y="1435100"/>
            <a:ext cx="338455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F6920F-1CA2-4750-9E97-A2027121731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6125" y="4800600"/>
            <a:ext cx="6172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016125" y="612775"/>
            <a:ext cx="6172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016125" y="5367338"/>
            <a:ext cx="6172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714E27-ED5E-40AE-BF99-E2D326F0068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50000">
              <a:schemeClr val="bg1">
                <a:gamma/>
                <a:shade val="80000"/>
                <a:invGamma/>
              </a:schemeClr>
            </a:gs>
            <a:gs pos="100000">
              <a:schemeClr val="bg1"/>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800100" y="6248400"/>
            <a:ext cx="2133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atin typeface="Times New Roman" charset="0"/>
              </a:defRPr>
            </a:lvl1pPr>
          </a:lstStyle>
          <a:p>
            <a:endParaRPr lang="en-US"/>
          </a:p>
        </p:txBody>
      </p:sp>
      <p:sp>
        <p:nvSpPr>
          <p:cNvPr id="1027" name="Rectangle 3"/>
          <p:cNvSpPr>
            <a:spLocks noGrp="1" noChangeArrowheads="1"/>
          </p:cNvSpPr>
          <p:nvPr>
            <p:ph type="ftr" sz="quarter" idx="3"/>
          </p:nvPr>
        </p:nvSpPr>
        <p:spPr bwMode="auto">
          <a:xfrm>
            <a:off x="3543300" y="6248400"/>
            <a:ext cx="32004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atin typeface="Times New Roman" charset="0"/>
              </a:defRPr>
            </a:lvl1pPr>
          </a:lstStyle>
          <a:p>
            <a:endParaRPr lang="en-US"/>
          </a:p>
        </p:txBody>
      </p:sp>
      <p:sp>
        <p:nvSpPr>
          <p:cNvPr id="1028" name="Rectangle 4"/>
          <p:cNvSpPr>
            <a:spLocks noGrp="1" noChangeArrowheads="1"/>
          </p:cNvSpPr>
          <p:nvPr>
            <p:ph type="sldNum" sz="quarter" idx="4"/>
          </p:nvPr>
        </p:nvSpPr>
        <p:spPr bwMode="auto">
          <a:xfrm>
            <a:off x="7353300" y="6248400"/>
            <a:ext cx="2133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atin typeface="Times New Roman" charset="0"/>
              </a:defRPr>
            </a:lvl1pPr>
          </a:lstStyle>
          <a:p>
            <a:fld id="{B6F5A8D8-7D09-4F8D-AF45-AFB5546F6EEE}" type="slidenum">
              <a:rPr lang="en-US"/>
              <a:pPr/>
              <a:t>‹#›</a:t>
            </a:fld>
            <a:endParaRPr lang="en-US"/>
          </a:p>
        </p:txBody>
      </p:sp>
      <p:grpSp>
        <p:nvGrpSpPr>
          <p:cNvPr id="1033" name="Group 9"/>
          <p:cNvGrpSpPr>
            <a:grpSpLocks/>
          </p:cNvGrpSpPr>
          <p:nvPr/>
        </p:nvGrpSpPr>
        <p:grpSpPr bwMode="auto">
          <a:xfrm>
            <a:off x="120650" y="107950"/>
            <a:ext cx="10045700" cy="6642100"/>
            <a:chOff x="76" y="68"/>
            <a:chExt cx="6328" cy="4184"/>
          </a:xfrm>
        </p:grpSpPr>
        <p:sp>
          <p:nvSpPr>
            <p:cNvPr id="1029" name="Rectangle 5"/>
            <p:cNvSpPr>
              <a:spLocks noChangeArrowheads="1"/>
            </p:cNvSpPr>
            <p:nvPr/>
          </p:nvSpPr>
          <p:spPr bwMode="auto">
            <a:xfrm>
              <a:off x="76" y="68"/>
              <a:ext cx="6328" cy="4184"/>
            </a:xfrm>
            <a:prstGeom prst="rect">
              <a:avLst/>
            </a:prstGeom>
            <a:gradFill rotWithShape="0">
              <a:gsLst>
                <a:gs pos="0">
                  <a:srgbClr val="500093">
                    <a:gamma/>
                    <a:tint val="89804"/>
                    <a:invGamma/>
                  </a:srgbClr>
                </a:gs>
                <a:gs pos="50000">
                  <a:srgbClr val="500093"/>
                </a:gs>
                <a:gs pos="100000">
                  <a:srgbClr val="500093">
                    <a:gamma/>
                    <a:tint val="89804"/>
                    <a:invGamma/>
                  </a:srgbClr>
                </a:gs>
              </a:gsLst>
              <a:lin ang="5400000" scaled="1"/>
            </a:gradFill>
            <a:ln w="12700">
              <a:solidFill>
                <a:schemeClr val="folHlink"/>
              </a:solidFill>
              <a:miter lim="800000"/>
              <a:headEnd/>
              <a:tailEnd/>
            </a:ln>
            <a:effectLst/>
          </p:spPr>
          <p:txBody>
            <a:bodyPr wrap="none" anchor="ctr"/>
            <a:lstStyle/>
            <a:p>
              <a:endParaRPr lang="en-US"/>
            </a:p>
          </p:txBody>
        </p:sp>
        <p:sp>
          <p:nvSpPr>
            <p:cNvPr id="1030" name="Rectangle 6"/>
            <p:cNvSpPr>
              <a:spLocks noChangeArrowheads="1"/>
            </p:cNvSpPr>
            <p:nvPr/>
          </p:nvSpPr>
          <p:spPr bwMode="auto">
            <a:xfrm>
              <a:off x="169" y="140"/>
              <a:ext cx="6154" cy="4036"/>
            </a:xfrm>
            <a:prstGeom prst="rect">
              <a:avLst/>
            </a:prstGeom>
            <a:gradFill rotWithShape="0">
              <a:gsLst>
                <a:gs pos="0">
                  <a:srgbClr val="500093"/>
                </a:gs>
                <a:gs pos="50000">
                  <a:srgbClr val="500093">
                    <a:gamma/>
                    <a:tint val="80000"/>
                    <a:invGamma/>
                  </a:srgbClr>
                </a:gs>
                <a:gs pos="100000">
                  <a:srgbClr val="500093"/>
                </a:gs>
              </a:gsLst>
              <a:lin ang="5400000" scaled="1"/>
            </a:gradFill>
            <a:ln w="12700">
              <a:solidFill>
                <a:schemeClr val="folHlink"/>
              </a:solidFill>
              <a:miter lim="800000"/>
              <a:headEnd/>
              <a:tailEnd/>
            </a:ln>
            <a:effectLst/>
          </p:spPr>
          <p:txBody>
            <a:bodyPr wrap="none" anchor="ctr"/>
            <a:lstStyle/>
            <a:p>
              <a:endParaRPr lang="en-US"/>
            </a:p>
          </p:txBody>
        </p:sp>
        <p:sp>
          <p:nvSpPr>
            <p:cNvPr id="1031" name="Rectangle 7"/>
            <p:cNvSpPr>
              <a:spLocks noChangeArrowheads="1"/>
            </p:cNvSpPr>
            <p:nvPr/>
          </p:nvSpPr>
          <p:spPr bwMode="auto">
            <a:xfrm>
              <a:off x="214" y="188"/>
              <a:ext cx="6051" cy="3944"/>
            </a:xfrm>
            <a:prstGeom prst="rect">
              <a:avLst/>
            </a:prstGeom>
            <a:gradFill rotWithShape="0">
              <a:gsLst>
                <a:gs pos="0">
                  <a:srgbClr val="500093">
                    <a:gamma/>
                    <a:tint val="80000"/>
                    <a:invGamma/>
                  </a:srgbClr>
                </a:gs>
                <a:gs pos="50000">
                  <a:srgbClr val="500093"/>
                </a:gs>
                <a:gs pos="100000">
                  <a:srgbClr val="500093">
                    <a:gamma/>
                    <a:tint val="80000"/>
                    <a:invGamma/>
                  </a:srgbClr>
                </a:gs>
              </a:gsLst>
              <a:lin ang="5400000" scaled="1"/>
            </a:gradFill>
            <a:ln w="12700">
              <a:solidFill>
                <a:schemeClr val="folHlink"/>
              </a:solidFill>
              <a:miter lim="800000"/>
              <a:headEnd/>
              <a:tailEnd/>
            </a:ln>
            <a:effectLst/>
          </p:spPr>
          <p:txBody>
            <a:bodyPr wrap="none" anchor="ctr"/>
            <a:lstStyle/>
            <a:p>
              <a:endParaRPr lang="en-US"/>
            </a:p>
          </p:txBody>
        </p:sp>
        <p:sp>
          <p:nvSpPr>
            <p:cNvPr id="1032" name="Rectangle 8"/>
            <p:cNvSpPr>
              <a:spLocks noChangeArrowheads="1"/>
            </p:cNvSpPr>
            <p:nvPr/>
          </p:nvSpPr>
          <p:spPr bwMode="auto">
            <a:xfrm>
              <a:off x="306" y="272"/>
              <a:ext cx="5869" cy="3776"/>
            </a:xfrm>
            <a:prstGeom prst="rect">
              <a:avLst/>
            </a:prstGeom>
            <a:gradFill rotWithShape="0">
              <a:gsLst>
                <a:gs pos="0">
                  <a:srgbClr val="500093">
                    <a:gamma/>
                    <a:shade val="29804"/>
                    <a:invGamma/>
                  </a:srgbClr>
                </a:gs>
                <a:gs pos="100000">
                  <a:srgbClr val="500093"/>
                </a:gs>
              </a:gsLst>
              <a:lin ang="5400000" scaled="1"/>
            </a:gradFill>
            <a:ln w="12700">
              <a:solidFill>
                <a:schemeClr val="folHlink"/>
              </a:solidFill>
              <a:miter lim="800000"/>
              <a:headEnd/>
              <a:tailEnd/>
            </a:ln>
            <a:effectLst/>
          </p:spPr>
          <p:txBody>
            <a:bodyPr wrap="none" anchor="ctr"/>
            <a:lstStyle/>
            <a:p>
              <a:endParaRPr lang="en-US"/>
            </a:p>
          </p:txBody>
        </p:sp>
      </p:grpSp>
      <p:sp>
        <p:nvSpPr>
          <p:cNvPr id="1034" name="Rectangle 10"/>
          <p:cNvSpPr>
            <a:spLocks noGrp="1" noChangeArrowheads="1"/>
          </p:cNvSpPr>
          <p:nvPr>
            <p:ph type="title"/>
          </p:nvPr>
        </p:nvSpPr>
        <p:spPr bwMode="auto">
          <a:xfrm>
            <a:off x="12573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35" name="Rectangle 11"/>
          <p:cNvSpPr>
            <a:spLocks noGrp="1" noChangeArrowheads="1"/>
          </p:cNvSpPr>
          <p:nvPr>
            <p:ph type="body" idx="1"/>
          </p:nvPr>
        </p:nvSpPr>
        <p:spPr bwMode="auto">
          <a:xfrm>
            <a:off x="12573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sz="2800">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ctrTitle"/>
          </p:nvPr>
        </p:nvSpPr>
        <p:spPr/>
        <p:txBody>
          <a:bodyPr/>
          <a:lstStyle/>
          <a:p>
            <a:r>
              <a:rPr lang="en-US" dirty="0"/>
              <a:t>PRIME for Evaluation and Feedback</a:t>
            </a:r>
          </a:p>
        </p:txBody>
      </p:sp>
      <p:sp>
        <p:nvSpPr>
          <p:cNvPr id="159747" name="Rectangle 3"/>
          <p:cNvSpPr>
            <a:spLocks noGrp="1" noChangeArrowheads="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en-US"/>
              <a:t>Using PRIME</a:t>
            </a:r>
          </a:p>
        </p:txBody>
      </p:sp>
      <p:sp>
        <p:nvSpPr>
          <p:cNvPr id="169987" name="Rectangle 3"/>
          <p:cNvSpPr>
            <a:spLocks noGrp="1" noChangeArrowheads="1"/>
          </p:cNvSpPr>
          <p:nvPr>
            <p:ph type="body" idx="1"/>
          </p:nvPr>
        </p:nvSpPr>
        <p:spPr/>
        <p:txBody>
          <a:bodyPr/>
          <a:lstStyle/>
          <a:p>
            <a:r>
              <a:rPr lang="en-US"/>
              <a:t>If student has problems with organization and presentations, but is managing patients and communicating with patients and families extremely well, they are at the Reporter level (once they master that they will quickly likely move to manager)</a:t>
            </a:r>
          </a:p>
        </p:txBody>
      </p:sp>
    </p:spTree>
    <p:extLst>
      <p:ext uri="{BB962C8B-B14F-4D97-AF65-F5344CB8AC3E}">
        <p14:creationId xmlns:p14="http://schemas.microsoft.com/office/powerpoint/2010/main" val="278813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sz="4000"/>
              <a:t>Example of Written Feedback Using PRIME</a:t>
            </a:r>
          </a:p>
        </p:txBody>
      </p:sp>
      <p:sp>
        <p:nvSpPr>
          <p:cNvPr id="171011" name="Rectangle 3"/>
          <p:cNvSpPr>
            <a:spLocks noGrp="1" noChangeArrowheads="1"/>
          </p:cNvSpPr>
          <p:nvPr>
            <p:ph type="body" idx="1"/>
          </p:nvPr>
        </p:nvSpPr>
        <p:spPr>
          <a:xfrm>
            <a:off x="800100" y="1981200"/>
            <a:ext cx="8915400" cy="4114800"/>
          </a:xfrm>
        </p:spPr>
        <p:txBody>
          <a:bodyPr/>
          <a:lstStyle/>
          <a:p>
            <a:pPr>
              <a:lnSpc>
                <a:spcPct val="80000"/>
              </a:lnSpc>
            </a:pPr>
            <a:r>
              <a:rPr lang="en-US" sz="2400"/>
              <a:t>Professionalism: Great attitude, enthusiastic. Need to make sure you attend the required clerkship coordinator Monday/Tuesday sessions (have missed or been late to three of these) and Chief resident sessions. Your contributtions to the sessions are very much appreciated.</a:t>
            </a:r>
          </a:p>
          <a:p>
            <a:pPr>
              <a:lnSpc>
                <a:spcPct val="80000"/>
              </a:lnSpc>
            </a:pPr>
            <a:r>
              <a:rPr lang="en-US" sz="2400"/>
              <a:t>Reporter: Good thorough case presentations. Write ups are good and are improving. doing an excellent job of incorporating feedback.</a:t>
            </a:r>
          </a:p>
          <a:p>
            <a:pPr>
              <a:lnSpc>
                <a:spcPct val="80000"/>
              </a:lnSpc>
            </a:pPr>
            <a:r>
              <a:rPr lang="en-US" sz="2400"/>
              <a:t>Interpreter: Making strides with differential diagnosis, still an area to work on.</a:t>
            </a:r>
          </a:p>
          <a:p>
            <a:pPr>
              <a:lnSpc>
                <a:spcPct val="80000"/>
              </a:lnSpc>
            </a:pPr>
            <a:r>
              <a:rPr lang="en-US" sz="2400"/>
              <a:t>Manager: Doing a good job with order writing, very little independent management so far</a:t>
            </a:r>
          </a:p>
          <a:p>
            <a:pPr>
              <a:lnSpc>
                <a:spcPct val="80000"/>
              </a:lnSpc>
            </a:pPr>
            <a:r>
              <a:rPr lang="en-US" sz="2400"/>
              <a:t>Enhanced communication: Great rapport with patients and staff, able to explain things well.</a:t>
            </a:r>
          </a:p>
          <a:p>
            <a:pPr>
              <a:lnSpc>
                <a:spcPct val="80000"/>
              </a:lnSpc>
              <a:buFont typeface="Monotype Sorts" pitchFamily="2" charset="2"/>
              <a:buNone/>
            </a:pPr>
            <a:endParaRPr 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Another Way To Use PRIME</a:t>
            </a:r>
          </a:p>
        </p:txBody>
      </p:sp>
      <p:sp>
        <p:nvSpPr>
          <p:cNvPr id="3" name="Content Placeholder 2"/>
          <p:cNvSpPr>
            <a:spLocks noGrp="1"/>
          </p:cNvSpPr>
          <p:nvPr>
            <p:ph idx="1"/>
          </p:nvPr>
        </p:nvSpPr>
        <p:spPr>
          <a:xfrm>
            <a:off x="647700" y="1524000"/>
            <a:ext cx="9220200" cy="4876800"/>
          </a:xfrm>
        </p:spPr>
        <p:txBody>
          <a:bodyPr/>
          <a:lstStyle/>
          <a:p>
            <a:r>
              <a:rPr lang="en-US" sz="1800" dirty="0"/>
              <a:t>You are prepared, professional and a great listener for your patients</a:t>
            </a:r>
          </a:p>
          <a:p>
            <a:r>
              <a:rPr lang="en-US" sz="1800" dirty="0"/>
              <a:t>Your reporting skills were excellent- your write ups were accurate with very detailed, accurate history and exam</a:t>
            </a:r>
          </a:p>
          <a:p>
            <a:r>
              <a:rPr lang="en-US" sz="1800" dirty="0"/>
              <a:t>You need to review problem lists and update med lists in EPIC, this is part of the write up</a:t>
            </a:r>
          </a:p>
          <a:p>
            <a:r>
              <a:rPr lang="en-US" sz="1800" dirty="0"/>
              <a:t>You did a good job staying organized doing your in room presentations</a:t>
            </a:r>
          </a:p>
          <a:p>
            <a:r>
              <a:rPr lang="en-US" sz="1800" dirty="0"/>
              <a:t>You worked at interpreting, coming up with appropriate diagnosis</a:t>
            </a:r>
          </a:p>
          <a:p>
            <a:r>
              <a:rPr lang="en-US" sz="1800" dirty="0"/>
              <a:t>You took a stab at management- this is an area where you can grow- more detail is needed in the why behind the plans- for example, you did a good job with </a:t>
            </a:r>
            <a:r>
              <a:rPr lang="en-US" sz="1800" dirty="0" err="1"/>
              <a:t>Mr</a:t>
            </a:r>
            <a:r>
              <a:rPr lang="en-US" sz="1800"/>
              <a:t> W </a:t>
            </a:r>
            <a:r>
              <a:rPr lang="en-US" sz="1800" dirty="0"/>
              <a:t>in bringing up that he might have had more obstruction causing his increased creatinine, but go the next step and say that you would be concerned with prostatitis causing increased obstruction at the prostate- also, explain the why behind the </a:t>
            </a:r>
            <a:r>
              <a:rPr lang="en-US" sz="1800" dirty="0" err="1"/>
              <a:t>Ua</a:t>
            </a:r>
            <a:r>
              <a:rPr lang="en-US" sz="1800" dirty="0"/>
              <a:t>- what is the purpose of looking for proteinuria? </a:t>
            </a:r>
          </a:p>
          <a:p>
            <a:r>
              <a:rPr lang="en-US" sz="1800" dirty="0"/>
              <a:t>Overall, I see you at the interpreter level- working on being more consistent in your management suggestions/ comprehensive plan</a:t>
            </a:r>
          </a:p>
          <a:p>
            <a:endParaRPr lang="en-US" sz="2400" dirty="0"/>
          </a:p>
        </p:txBody>
      </p:sp>
    </p:spTree>
    <p:extLst>
      <p:ext uri="{BB962C8B-B14F-4D97-AF65-F5344CB8AC3E}">
        <p14:creationId xmlns:p14="http://schemas.microsoft.com/office/powerpoint/2010/main" val="201473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a:t>Example of Unhelpful Evaluation Comments</a:t>
            </a:r>
          </a:p>
        </p:txBody>
      </p:sp>
      <p:sp>
        <p:nvSpPr>
          <p:cNvPr id="34818" name="Content Placeholder 2"/>
          <p:cNvSpPr>
            <a:spLocks noGrp="1"/>
          </p:cNvSpPr>
          <p:nvPr>
            <p:ph idx="1"/>
          </p:nvPr>
        </p:nvSpPr>
        <p:spPr/>
        <p:txBody>
          <a:bodyPr/>
          <a:lstStyle/>
          <a:p>
            <a:r>
              <a:rPr lang="en-US" dirty="0"/>
              <a:t>“superb job!”</a:t>
            </a:r>
          </a:p>
          <a:p>
            <a:r>
              <a:rPr lang="en-US" dirty="0"/>
              <a:t>“Pleasant and hardworking”</a:t>
            </a:r>
          </a:p>
          <a:p>
            <a:r>
              <a:rPr lang="en-US" dirty="0"/>
              <a:t>“Excellent student”</a:t>
            </a:r>
          </a:p>
          <a:p>
            <a:r>
              <a:rPr lang="en-US" dirty="0"/>
              <a:t>“Met all areas of the clerkship”</a:t>
            </a:r>
          </a:p>
          <a:p>
            <a:r>
              <a:rPr lang="en-US" dirty="0"/>
              <a:t>“Great team player”</a:t>
            </a:r>
          </a:p>
        </p:txBody>
      </p:sp>
    </p:spTree>
    <p:extLst>
      <p:ext uri="{BB962C8B-B14F-4D97-AF65-F5344CB8AC3E}">
        <p14:creationId xmlns:p14="http://schemas.microsoft.com/office/powerpoint/2010/main" val="3487331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en-US"/>
              <a:t>More Poor Comments</a:t>
            </a:r>
          </a:p>
        </p:txBody>
      </p:sp>
      <p:sp>
        <p:nvSpPr>
          <p:cNvPr id="35842" name="Rectangle 3"/>
          <p:cNvSpPr>
            <a:spLocks noGrp="1" noChangeArrowheads="1"/>
          </p:cNvSpPr>
          <p:nvPr>
            <p:ph type="body" idx="1"/>
          </p:nvPr>
        </p:nvSpPr>
        <p:spPr/>
        <p:txBody>
          <a:bodyPr/>
          <a:lstStyle/>
          <a:p>
            <a:r>
              <a:rPr lang="en-US"/>
              <a:t>“Overall shows good potential for Internal Medicine”</a:t>
            </a:r>
          </a:p>
          <a:p>
            <a:r>
              <a:rPr lang="en-US"/>
              <a:t>“Will make an excellent physician”</a:t>
            </a:r>
          </a:p>
          <a:p>
            <a:r>
              <a:rPr lang="en-US"/>
              <a:t>“Great student. Would  be an asset to any residency program”</a:t>
            </a:r>
          </a:p>
        </p:txBody>
      </p:sp>
    </p:spTree>
    <p:extLst>
      <p:ext uri="{BB962C8B-B14F-4D97-AF65-F5344CB8AC3E}">
        <p14:creationId xmlns:p14="http://schemas.microsoft.com/office/powerpoint/2010/main" val="3055494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Poor Formative Comments</a:t>
            </a:r>
          </a:p>
        </p:txBody>
      </p:sp>
      <p:sp>
        <p:nvSpPr>
          <p:cNvPr id="3" name="Content Placeholder 2"/>
          <p:cNvSpPr>
            <a:spLocks noGrp="1"/>
          </p:cNvSpPr>
          <p:nvPr>
            <p:ph idx="1"/>
          </p:nvPr>
        </p:nvSpPr>
        <p:spPr/>
        <p:txBody>
          <a:bodyPr/>
          <a:lstStyle/>
          <a:p>
            <a:r>
              <a:rPr lang="en-US" dirty="0"/>
              <a:t>Needs to read more</a:t>
            </a:r>
          </a:p>
          <a:p>
            <a:r>
              <a:rPr lang="en-US" dirty="0"/>
              <a:t>Meets expectations</a:t>
            </a:r>
          </a:p>
          <a:p>
            <a:endParaRPr lang="en-US" dirty="0"/>
          </a:p>
        </p:txBody>
      </p:sp>
    </p:spTree>
    <p:extLst>
      <p:ext uri="{BB962C8B-B14F-4D97-AF65-F5344CB8AC3E}">
        <p14:creationId xmlns:p14="http://schemas.microsoft.com/office/powerpoint/2010/main" val="1243033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a:t>Example of Stellar Evaluation</a:t>
            </a:r>
          </a:p>
        </p:txBody>
      </p:sp>
      <p:sp>
        <p:nvSpPr>
          <p:cNvPr id="36866" name="Content Placeholder 2"/>
          <p:cNvSpPr>
            <a:spLocks noGrp="1"/>
          </p:cNvSpPr>
          <p:nvPr>
            <p:ph idx="1"/>
          </p:nvPr>
        </p:nvSpPr>
        <p:spPr>
          <a:xfrm>
            <a:off x="647700" y="1600200"/>
            <a:ext cx="8991600" cy="4800600"/>
          </a:xfrm>
        </p:spPr>
        <p:txBody>
          <a:bodyPr/>
          <a:lstStyle/>
          <a:p>
            <a:r>
              <a:rPr lang="en-US" sz="2400" dirty="0"/>
              <a:t>M, you performed well on the HMC wards. You are an enthusiastic learner with a strong grasp of pathophysiology and are gaining experience with how to apply that knowledge practically. You gather enough data and are learning how to do that intuitively. Your formal communication skills are very good; you have improved your ability to explain your assessment and rationale for management in particular. An important area for growth is to approach your patient care responsibilities with the same confidence and assertiveness you  demonstrate during didactics. You demonstrate a great deal of self reflection in your responses to constructive criticism. You have mastered reporting and interpreting- You are functioning at the interpreter level</a:t>
            </a:r>
          </a:p>
        </p:txBody>
      </p:sp>
    </p:spTree>
    <p:extLst>
      <p:ext uri="{BB962C8B-B14F-4D97-AF65-F5344CB8AC3E}">
        <p14:creationId xmlns:p14="http://schemas.microsoft.com/office/powerpoint/2010/main" val="1527684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sz="4000"/>
              <a:t>Key To Giving Good Feedback</a:t>
            </a:r>
          </a:p>
        </p:txBody>
      </p:sp>
      <p:sp>
        <p:nvSpPr>
          <p:cNvPr id="160771" name="Rectangle 3"/>
          <p:cNvSpPr>
            <a:spLocks noGrp="1" noChangeArrowheads="1"/>
          </p:cNvSpPr>
          <p:nvPr>
            <p:ph type="body" idx="1"/>
          </p:nvPr>
        </p:nvSpPr>
        <p:spPr/>
        <p:txBody>
          <a:bodyPr/>
          <a:lstStyle/>
          <a:p>
            <a:r>
              <a:rPr lang="en-US"/>
              <a:t>Observation</a:t>
            </a:r>
          </a:p>
          <a:p>
            <a:r>
              <a:rPr lang="en-US"/>
              <a:t>Observation</a:t>
            </a:r>
          </a:p>
          <a:p>
            <a:r>
              <a:rPr lang="en-US"/>
              <a:t>Observation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84632" eaLnBrk="1" fontAlgn="auto" hangingPunct="1">
              <a:spcAft>
                <a:spcPts val="0"/>
              </a:spcAft>
              <a:defRPr/>
            </a:pPr>
            <a:r>
              <a:rPr lang="en-US" sz="4800" b="1" dirty="0">
                <a:solidFill>
                  <a:schemeClr val="accent1">
                    <a:tint val="83000"/>
                    <a:satMod val="150000"/>
                  </a:schemeClr>
                </a:solidFill>
              </a:rPr>
              <a:t>Barriers to Feedback</a:t>
            </a:r>
          </a:p>
        </p:txBody>
      </p:sp>
      <p:sp>
        <p:nvSpPr>
          <p:cNvPr id="22530" name="Content Placeholder 2"/>
          <p:cNvSpPr>
            <a:spLocks noGrp="1"/>
          </p:cNvSpPr>
          <p:nvPr>
            <p:ph idx="1"/>
          </p:nvPr>
        </p:nvSpPr>
        <p:spPr>
          <a:xfrm>
            <a:off x="514350" y="1905001"/>
            <a:ext cx="9258300" cy="4549775"/>
          </a:xfrm>
        </p:spPr>
        <p:txBody>
          <a:bodyPr/>
          <a:lstStyle/>
          <a:p>
            <a:pPr eaLnBrk="1" hangingPunct="1"/>
            <a:r>
              <a:rPr lang="en-US" sz="3600"/>
              <a:t>Not enough time!</a:t>
            </a:r>
          </a:p>
          <a:p>
            <a:pPr eaLnBrk="1" hangingPunct="1"/>
            <a:r>
              <a:rPr lang="en-US" sz="3600"/>
              <a:t>Not enough training</a:t>
            </a:r>
          </a:p>
          <a:p>
            <a:pPr eaLnBrk="1" hangingPunct="1"/>
            <a:r>
              <a:rPr lang="en-US" sz="3600"/>
              <a:t>Discomfort</a:t>
            </a:r>
          </a:p>
          <a:p>
            <a:pPr eaLnBrk="1" hangingPunct="1"/>
            <a:r>
              <a:rPr lang="en-US" sz="3600"/>
              <a:t>Others?</a:t>
            </a:r>
          </a:p>
          <a:p>
            <a:pPr eaLnBrk="1" hangingPunct="1">
              <a:buFont typeface="Wingdings 2" pitchFamily="18" charset="2"/>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sz="4000"/>
              <a:t>Use The PRIME System For Structure</a:t>
            </a:r>
          </a:p>
        </p:txBody>
      </p:sp>
      <p:sp>
        <p:nvSpPr>
          <p:cNvPr id="163843" name="Rectangle 3"/>
          <p:cNvSpPr>
            <a:spLocks noGrp="1" noChangeArrowheads="1"/>
          </p:cNvSpPr>
          <p:nvPr>
            <p:ph type="body" idx="1"/>
          </p:nvPr>
        </p:nvSpPr>
        <p:spPr>
          <a:xfrm>
            <a:off x="723900" y="1981200"/>
            <a:ext cx="8915400" cy="4114800"/>
          </a:xfrm>
        </p:spPr>
        <p:txBody>
          <a:bodyPr/>
          <a:lstStyle/>
          <a:p>
            <a:r>
              <a:rPr lang="en-US"/>
              <a:t>Professionalism</a:t>
            </a:r>
          </a:p>
          <a:p>
            <a:r>
              <a:rPr lang="en-US"/>
              <a:t>Reporter</a:t>
            </a:r>
          </a:p>
          <a:p>
            <a:r>
              <a:rPr lang="en-US"/>
              <a:t>Interpreter</a:t>
            </a:r>
          </a:p>
          <a:p>
            <a:r>
              <a:rPr lang="en-US"/>
              <a:t>Manager</a:t>
            </a:r>
          </a:p>
          <a:p>
            <a:r>
              <a:rPr lang="en-US"/>
              <a:t>Enhanced Communication</a:t>
            </a:r>
          </a:p>
        </p:txBody>
      </p:sp>
    </p:spTree>
    <p:extLst>
      <p:ext uri="{BB962C8B-B14F-4D97-AF65-F5344CB8AC3E}">
        <p14:creationId xmlns:p14="http://schemas.microsoft.com/office/powerpoint/2010/main" val="4332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en-US"/>
              <a:t>USING PRIME</a:t>
            </a:r>
          </a:p>
        </p:txBody>
      </p:sp>
      <p:sp>
        <p:nvSpPr>
          <p:cNvPr id="168963" name="Rectangle 3"/>
          <p:cNvSpPr>
            <a:spLocks noGrp="1" noChangeArrowheads="1"/>
          </p:cNvSpPr>
          <p:nvPr>
            <p:ph type="body" idx="1"/>
          </p:nvPr>
        </p:nvSpPr>
        <p:spPr/>
        <p:txBody>
          <a:bodyPr/>
          <a:lstStyle/>
          <a:p>
            <a:r>
              <a:rPr lang="en-US"/>
              <a:t>For feedback, student is at the level that is the lowest they have mastered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sz="4000"/>
              <a:t>Feedback Using The PRIME Structure</a:t>
            </a:r>
          </a:p>
        </p:txBody>
      </p:sp>
      <p:sp>
        <p:nvSpPr>
          <p:cNvPr id="164867" name="Rectangle 3"/>
          <p:cNvSpPr>
            <a:spLocks noGrp="1" noChangeArrowheads="1"/>
          </p:cNvSpPr>
          <p:nvPr>
            <p:ph type="body" idx="1"/>
          </p:nvPr>
        </p:nvSpPr>
        <p:spPr/>
        <p:txBody>
          <a:bodyPr/>
          <a:lstStyle/>
          <a:p>
            <a:r>
              <a:rPr lang="en-US"/>
              <a:t>Professionalism</a:t>
            </a:r>
          </a:p>
          <a:p>
            <a:pPr>
              <a:buFont typeface="Monotype Sorts" pitchFamily="2" charset="2"/>
              <a:buNone/>
            </a:pPr>
            <a:r>
              <a:rPr lang="en-US"/>
              <a:t>Timeliness</a:t>
            </a:r>
          </a:p>
          <a:p>
            <a:pPr>
              <a:buFont typeface="Monotype Sorts" pitchFamily="2" charset="2"/>
              <a:buNone/>
            </a:pPr>
            <a:r>
              <a:rPr lang="en-US"/>
              <a:t>Honesty</a:t>
            </a:r>
          </a:p>
          <a:p>
            <a:pPr>
              <a:buFont typeface="Monotype Sorts" pitchFamily="2" charset="2"/>
              <a:buNone/>
            </a:pPr>
            <a:r>
              <a:rPr lang="en-US"/>
              <a:t>Attitude</a:t>
            </a:r>
          </a:p>
          <a:p>
            <a:pPr>
              <a:buFont typeface="Monotype Sorts" pitchFamily="2" charset="2"/>
              <a:buNone/>
            </a:pPr>
            <a:endParaRPr lang="en-US"/>
          </a:p>
        </p:txBody>
      </p:sp>
    </p:spTree>
    <p:extLst>
      <p:ext uri="{BB962C8B-B14F-4D97-AF65-F5344CB8AC3E}">
        <p14:creationId xmlns:p14="http://schemas.microsoft.com/office/powerpoint/2010/main" val="4276237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sz="4000"/>
              <a:t>Feedback Using the Prime Structure</a:t>
            </a:r>
          </a:p>
        </p:txBody>
      </p:sp>
      <p:sp>
        <p:nvSpPr>
          <p:cNvPr id="165891" name="Rectangle 3"/>
          <p:cNvSpPr>
            <a:spLocks noGrp="1" noChangeArrowheads="1"/>
          </p:cNvSpPr>
          <p:nvPr>
            <p:ph type="body" idx="1"/>
          </p:nvPr>
        </p:nvSpPr>
        <p:spPr/>
        <p:txBody>
          <a:bodyPr/>
          <a:lstStyle/>
          <a:p>
            <a:r>
              <a:rPr lang="en-US"/>
              <a:t>Reporter</a:t>
            </a:r>
          </a:p>
          <a:p>
            <a:pPr>
              <a:buFont typeface="Monotype Sorts" pitchFamily="2" charset="2"/>
              <a:buNone/>
            </a:pPr>
            <a:r>
              <a:rPr lang="en-US"/>
              <a:t>History taking skills</a:t>
            </a:r>
          </a:p>
          <a:p>
            <a:pPr>
              <a:buFont typeface="Monotype Sorts" pitchFamily="2" charset="2"/>
              <a:buNone/>
            </a:pPr>
            <a:r>
              <a:rPr lang="en-US"/>
              <a:t>Write ups</a:t>
            </a:r>
          </a:p>
          <a:p>
            <a:pPr>
              <a:buFont typeface="Monotype Sorts" pitchFamily="2" charset="2"/>
              <a:buNone/>
            </a:pPr>
            <a:r>
              <a:rPr lang="en-US"/>
              <a:t>Oral presentation skolls</a:t>
            </a:r>
          </a:p>
          <a:p>
            <a:pPr>
              <a:buFont typeface="Monotype Sorts" pitchFamily="2" charset="2"/>
              <a:buNone/>
            </a:pPr>
            <a:r>
              <a:rPr lang="en-US"/>
              <a:t>Organization</a:t>
            </a:r>
          </a:p>
        </p:txBody>
      </p:sp>
    </p:spTree>
    <p:extLst>
      <p:ext uri="{BB962C8B-B14F-4D97-AF65-F5344CB8AC3E}">
        <p14:creationId xmlns:p14="http://schemas.microsoft.com/office/powerpoint/2010/main" val="110091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sz="4000"/>
              <a:t>Feedback Using The PRIME Structure</a:t>
            </a:r>
          </a:p>
        </p:txBody>
      </p:sp>
      <p:sp>
        <p:nvSpPr>
          <p:cNvPr id="166915" name="Rectangle 3"/>
          <p:cNvSpPr>
            <a:spLocks noGrp="1" noChangeArrowheads="1"/>
          </p:cNvSpPr>
          <p:nvPr>
            <p:ph type="body" idx="1"/>
          </p:nvPr>
        </p:nvSpPr>
        <p:spPr/>
        <p:txBody>
          <a:bodyPr/>
          <a:lstStyle/>
          <a:p>
            <a:r>
              <a:rPr lang="en-US"/>
              <a:t>Interpreter</a:t>
            </a:r>
          </a:p>
          <a:p>
            <a:pPr>
              <a:buFont typeface="Monotype Sorts" pitchFamily="2" charset="2"/>
              <a:buNone/>
            </a:pPr>
            <a:r>
              <a:rPr lang="en-US"/>
              <a:t>Interpreting what labs/info should be included in write ups/OCP</a:t>
            </a:r>
          </a:p>
          <a:p>
            <a:pPr>
              <a:buFont typeface="Monotype Sorts" pitchFamily="2" charset="2"/>
              <a:buNone/>
            </a:pPr>
            <a:r>
              <a:rPr lang="en-US"/>
              <a:t>Differential diagnosis </a:t>
            </a:r>
          </a:p>
          <a:p>
            <a:pPr>
              <a:buFont typeface="Monotype Sorts" pitchFamily="2" charset="2"/>
              <a:buNone/>
            </a:pPr>
            <a:r>
              <a:rPr lang="en-US"/>
              <a:t>Weighted differential</a:t>
            </a:r>
          </a:p>
        </p:txBody>
      </p:sp>
    </p:spTree>
    <p:extLst>
      <p:ext uri="{BB962C8B-B14F-4D97-AF65-F5344CB8AC3E}">
        <p14:creationId xmlns:p14="http://schemas.microsoft.com/office/powerpoint/2010/main" val="1046394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sz="4000"/>
              <a:t>Feedback Using The PRIME Structure</a:t>
            </a:r>
          </a:p>
        </p:txBody>
      </p:sp>
      <p:sp>
        <p:nvSpPr>
          <p:cNvPr id="167939" name="Rectangle 3"/>
          <p:cNvSpPr>
            <a:spLocks noGrp="1" noChangeArrowheads="1"/>
          </p:cNvSpPr>
          <p:nvPr>
            <p:ph type="body" idx="1"/>
          </p:nvPr>
        </p:nvSpPr>
        <p:spPr/>
        <p:txBody>
          <a:bodyPr/>
          <a:lstStyle/>
          <a:p>
            <a:r>
              <a:rPr lang="en-US" dirty="0"/>
              <a:t>Manager /Enhanced Communication</a:t>
            </a:r>
          </a:p>
          <a:p>
            <a:pPr>
              <a:buFont typeface="Monotype Sorts" pitchFamily="2" charset="2"/>
              <a:buNone/>
            </a:pPr>
            <a:r>
              <a:rPr lang="en-US" dirty="0"/>
              <a:t>Offers management plans for patients</a:t>
            </a:r>
          </a:p>
          <a:p>
            <a:pPr>
              <a:buFont typeface="Monotype Sorts" pitchFamily="2" charset="2"/>
              <a:buNone/>
            </a:pPr>
            <a:r>
              <a:rPr lang="en-US" dirty="0"/>
              <a:t>Functions as the patients doctor</a:t>
            </a:r>
          </a:p>
          <a:p>
            <a:pPr>
              <a:buFont typeface="Monotype Sorts" pitchFamily="2" charset="2"/>
              <a:buNone/>
            </a:pPr>
            <a:r>
              <a:rPr lang="en-US" dirty="0"/>
              <a:t>Is able to explain things to patients and families so that they understand them</a:t>
            </a:r>
          </a:p>
          <a:p>
            <a:pPr>
              <a:buFont typeface="Monotype Sorts" pitchFamily="2" charset="2"/>
              <a:buNone/>
            </a:pPr>
            <a:r>
              <a:rPr lang="en-US" dirty="0"/>
              <a:t>3 components: “Ward clerk”, Creativity in management and selling it (EC)</a:t>
            </a:r>
          </a:p>
        </p:txBody>
      </p:sp>
    </p:spTree>
    <p:extLst>
      <p:ext uri="{BB962C8B-B14F-4D97-AF65-F5344CB8AC3E}">
        <p14:creationId xmlns:p14="http://schemas.microsoft.com/office/powerpoint/2010/main" val="3326167619"/>
      </p:ext>
    </p:extLst>
  </p:cSld>
  <p:clrMapOvr>
    <a:masterClrMapping/>
  </p:clrMapOvr>
</p:sld>
</file>

<file path=ppt/theme/theme1.xml><?xml version="1.0" encoding="utf-8"?>
<a:theme xmlns:a="http://schemas.openxmlformats.org/drawingml/2006/main" name="blueboxs">
  <a:themeElements>
    <a:clrScheme name="">
      <a:dk1>
        <a:srgbClr val="000000"/>
      </a:dk1>
      <a:lt1>
        <a:srgbClr val="FFFFFF"/>
      </a:lt1>
      <a:dk2>
        <a:srgbClr val="500093"/>
      </a:dk2>
      <a:lt2>
        <a:srgbClr val="EAEC5E"/>
      </a:lt2>
      <a:accent1>
        <a:srgbClr val="EAEC5E"/>
      </a:accent1>
      <a:accent2>
        <a:srgbClr val="E84400"/>
      </a:accent2>
      <a:accent3>
        <a:srgbClr val="B3AAC8"/>
      </a:accent3>
      <a:accent4>
        <a:srgbClr val="DADADA"/>
      </a:accent4>
      <a:accent5>
        <a:srgbClr val="F3F4B6"/>
      </a:accent5>
      <a:accent6>
        <a:srgbClr val="D23D00"/>
      </a:accent6>
      <a:hlink>
        <a:srgbClr val="00DFCA"/>
      </a:hlink>
      <a:folHlink>
        <a:srgbClr val="618FFD"/>
      </a:folHlink>
    </a:clrScheme>
    <a:fontScheme name="bluebox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uebox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uebox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uebox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uebox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uebox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uebox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uebox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c:\powerpnt\template\sldshow\blueboxs.ppt</Template>
  <TotalTime>172</TotalTime>
  <Pages>1</Pages>
  <Words>589</Words>
  <Application>Microsoft Office PowerPoint</Application>
  <PresentationFormat>35mm Slides</PresentationFormat>
  <Paragraphs>71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Monotype Sorts</vt:lpstr>
      <vt:lpstr>Times New Roman</vt:lpstr>
      <vt:lpstr>Wingdings 2</vt:lpstr>
      <vt:lpstr>blueboxs</vt:lpstr>
      <vt:lpstr>PRIME for Evaluation and Feedback</vt:lpstr>
      <vt:lpstr>Key To Giving Good Feedback</vt:lpstr>
      <vt:lpstr>Barriers to Feedback</vt:lpstr>
      <vt:lpstr>Use The PRIME System For Structure</vt:lpstr>
      <vt:lpstr>USING PRIME</vt:lpstr>
      <vt:lpstr>Feedback Using The PRIME Structure</vt:lpstr>
      <vt:lpstr>Feedback Using the Prime Structure</vt:lpstr>
      <vt:lpstr>Feedback Using The PRIME Structure</vt:lpstr>
      <vt:lpstr>Feedback Using The PRIME Structure</vt:lpstr>
      <vt:lpstr>Using PRIME</vt:lpstr>
      <vt:lpstr>Example of Written Feedback Using PRIME</vt:lpstr>
      <vt:lpstr>Another Way To Use PRIME</vt:lpstr>
      <vt:lpstr>Example of Unhelpful Evaluation Comments</vt:lpstr>
      <vt:lpstr>More Poor Comments</vt:lpstr>
      <vt:lpstr>Examples of Poor Formative Comments</vt:lpstr>
      <vt:lpstr>Example of Stellar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Kellie Engle</dc:creator>
  <cp:lastModifiedBy>Danielle Bienz</cp:lastModifiedBy>
  <cp:revision>46</cp:revision>
  <cp:lastPrinted>1996-07-01T15:44:34Z</cp:lastPrinted>
  <dcterms:created xsi:type="dcterms:W3CDTF">1996-02-02T11:22:56Z</dcterms:created>
  <dcterms:modified xsi:type="dcterms:W3CDTF">2018-09-14T14:04:54Z</dcterms:modified>
</cp:coreProperties>
</file>