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20" r:id="rId3"/>
    <p:sldId id="326" r:id="rId4"/>
    <p:sldId id="327" r:id="rId5"/>
    <p:sldId id="321" r:id="rId6"/>
    <p:sldId id="313" r:id="rId7"/>
    <p:sldId id="306" r:id="rId8"/>
    <p:sldId id="307" r:id="rId9"/>
    <p:sldId id="324" r:id="rId10"/>
    <p:sldId id="323" r:id="rId11"/>
    <p:sldId id="322" r:id="rId12"/>
    <p:sldId id="310" r:id="rId13"/>
    <p:sldId id="261" r:id="rId14"/>
    <p:sldId id="32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varScale="1">
        <p:scale>
          <a:sx n="64" d="100"/>
          <a:sy n="64" d="100"/>
        </p:scale>
        <p:origin x="10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4B6DC-CCB8-4CD7-8607-F21738CD98B8}" type="doc">
      <dgm:prSet loTypeId="urn:microsoft.com/office/officeart/2005/8/layout/cycle6" loCatId="cycle" qsTypeId="urn:microsoft.com/office/officeart/2005/8/quickstyle/simple1#7" qsCatId="simple" csTypeId="urn:microsoft.com/office/officeart/2005/8/colors/accent1_2#7" csCatId="accent1" phldr="1"/>
      <dgm:spPr/>
      <dgm:t>
        <a:bodyPr/>
        <a:lstStyle/>
        <a:p>
          <a:endParaRPr lang="en-US"/>
        </a:p>
      </dgm:t>
    </dgm:pt>
    <dgm:pt modelId="{5747BFBE-DFA5-4539-ACB7-843A14B02045}">
      <dgm:prSet phldrT="[Text]"/>
      <dgm:spPr/>
      <dgm:t>
        <a:bodyPr/>
        <a:lstStyle/>
        <a:p>
          <a:r>
            <a:rPr lang="en-US" dirty="0"/>
            <a:t>Set expectations</a:t>
          </a:r>
        </a:p>
      </dgm:t>
    </dgm:pt>
    <dgm:pt modelId="{DF9CCA4A-8DFE-40AB-AF00-DFDA4701210E}" type="parTrans" cxnId="{B7645935-2C80-40D3-A452-CBF544866FA4}">
      <dgm:prSet/>
      <dgm:spPr/>
      <dgm:t>
        <a:bodyPr/>
        <a:lstStyle/>
        <a:p>
          <a:endParaRPr lang="en-US"/>
        </a:p>
      </dgm:t>
    </dgm:pt>
    <dgm:pt modelId="{52A5E781-7774-441C-9EF4-6E3E73B3EA4F}" type="sibTrans" cxnId="{B7645935-2C80-40D3-A452-CBF544866FA4}">
      <dgm:prSet/>
      <dgm:spPr/>
      <dgm:t>
        <a:bodyPr/>
        <a:lstStyle/>
        <a:p>
          <a:endParaRPr lang="en-US"/>
        </a:p>
      </dgm:t>
    </dgm:pt>
    <dgm:pt modelId="{C671B032-E29F-4DD9-975C-528FD9E0AACD}">
      <dgm:prSet phldrT="[Text]"/>
      <dgm:spPr/>
      <dgm:t>
        <a:bodyPr/>
        <a:lstStyle/>
        <a:p>
          <a:r>
            <a:rPr lang="en-US" dirty="0"/>
            <a:t>Establish mutual goals</a:t>
          </a:r>
        </a:p>
      </dgm:t>
    </dgm:pt>
    <dgm:pt modelId="{6EEFD213-2436-4AEA-93C2-00E14A70C158}" type="parTrans" cxnId="{5CC57B80-134C-4720-AC4A-C3F3B27F4233}">
      <dgm:prSet/>
      <dgm:spPr/>
      <dgm:t>
        <a:bodyPr/>
        <a:lstStyle/>
        <a:p>
          <a:endParaRPr lang="en-US"/>
        </a:p>
      </dgm:t>
    </dgm:pt>
    <dgm:pt modelId="{5C4DA247-75E0-40F7-8696-9DA524A00D3B}" type="sibTrans" cxnId="{5CC57B80-134C-4720-AC4A-C3F3B27F4233}">
      <dgm:prSet/>
      <dgm:spPr/>
      <dgm:t>
        <a:bodyPr/>
        <a:lstStyle/>
        <a:p>
          <a:endParaRPr lang="en-US"/>
        </a:p>
      </dgm:t>
    </dgm:pt>
    <dgm:pt modelId="{34289A08-1962-42AC-9F4E-4FF90FB329B1}">
      <dgm:prSet phldrT="[Text]"/>
      <dgm:spPr/>
      <dgm:t>
        <a:bodyPr/>
        <a:lstStyle/>
        <a:p>
          <a:r>
            <a:rPr lang="en-US" dirty="0"/>
            <a:t>Make it bidirectional</a:t>
          </a:r>
        </a:p>
      </dgm:t>
    </dgm:pt>
    <dgm:pt modelId="{1DCD85EA-CAEB-4CE4-8584-D5832F0B43B7}" type="parTrans" cxnId="{D6CC2762-1484-4117-95D3-F48E79C473BA}">
      <dgm:prSet/>
      <dgm:spPr/>
      <dgm:t>
        <a:bodyPr/>
        <a:lstStyle/>
        <a:p>
          <a:endParaRPr lang="en-US"/>
        </a:p>
      </dgm:t>
    </dgm:pt>
    <dgm:pt modelId="{468AAFE7-3CF6-4631-96B0-7036E2E87EE8}" type="sibTrans" cxnId="{D6CC2762-1484-4117-95D3-F48E79C473BA}">
      <dgm:prSet/>
      <dgm:spPr/>
      <dgm:t>
        <a:bodyPr/>
        <a:lstStyle/>
        <a:p>
          <a:endParaRPr lang="en-US"/>
        </a:p>
      </dgm:t>
    </dgm:pt>
    <dgm:pt modelId="{97D48F9C-9FFA-4DBE-9FFC-057A8967F9C2}">
      <dgm:prSet phldrT="[Text]"/>
      <dgm:spPr/>
      <dgm:t>
        <a:bodyPr/>
        <a:lstStyle/>
        <a:p>
          <a:r>
            <a:rPr lang="en-US" dirty="0"/>
            <a:t>Reinforce the positive</a:t>
          </a:r>
        </a:p>
      </dgm:t>
    </dgm:pt>
    <dgm:pt modelId="{A66049B5-5A1A-44DD-89CE-6F00946B6C5F}" type="parTrans" cxnId="{246D7FDD-9BA1-49A6-B2E2-62875242364B}">
      <dgm:prSet/>
      <dgm:spPr/>
      <dgm:t>
        <a:bodyPr/>
        <a:lstStyle/>
        <a:p>
          <a:endParaRPr lang="en-US"/>
        </a:p>
      </dgm:t>
    </dgm:pt>
    <dgm:pt modelId="{941F5481-E0AD-4F01-A774-1E181E1EC451}" type="sibTrans" cxnId="{246D7FDD-9BA1-49A6-B2E2-62875242364B}">
      <dgm:prSet/>
      <dgm:spPr/>
      <dgm:t>
        <a:bodyPr/>
        <a:lstStyle/>
        <a:p>
          <a:endParaRPr lang="en-US"/>
        </a:p>
      </dgm:t>
    </dgm:pt>
    <dgm:pt modelId="{AE571E7B-4EDF-4EDF-B2F9-1D85307D4A7A}">
      <dgm:prSet phldrT="[Text]"/>
      <dgm:spPr/>
      <dgm:t>
        <a:bodyPr/>
        <a:lstStyle/>
        <a:p>
          <a:r>
            <a:rPr lang="en-US" dirty="0"/>
            <a:t>Identify feedback</a:t>
          </a:r>
        </a:p>
      </dgm:t>
    </dgm:pt>
    <dgm:pt modelId="{5D3C682F-87E3-47B5-AF19-56E0BFB2BBF8}" type="parTrans" cxnId="{60DDE1C2-1B90-4324-9956-4275D7434FF2}">
      <dgm:prSet/>
      <dgm:spPr/>
      <dgm:t>
        <a:bodyPr/>
        <a:lstStyle/>
        <a:p>
          <a:endParaRPr lang="en-US"/>
        </a:p>
      </dgm:t>
    </dgm:pt>
    <dgm:pt modelId="{183A0B99-F561-45F8-BFAD-FB2AE609C59D}" type="sibTrans" cxnId="{60DDE1C2-1B90-4324-9956-4275D7434FF2}">
      <dgm:prSet/>
      <dgm:spPr/>
      <dgm:t>
        <a:bodyPr/>
        <a:lstStyle/>
        <a:p>
          <a:endParaRPr lang="en-US"/>
        </a:p>
      </dgm:t>
    </dgm:pt>
    <dgm:pt modelId="{8D2A3303-0F51-4B7D-9268-E3505ED26665}" type="pres">
      <dgm:prSet presAssocID="{0D54B6DC-CCB8-4CD7-8607-F21738CD98B8}" presName="cycle" presStyleCnt="0">
        <dgm:presLayoutVars>
          <dgm:dir/>
          <dgm:resizeHandles val="exact"/>
        </dgm:presLayoutVars>
      </dgm:prSet>
      <dgm:spPr/>
      <dgm:t>
        <a:bodyPr/>
        <a:lstStyle/>
        <a:p>
          <a:endParaRPr lang="en-US"/>
        </a:p>
      </dgm:t>
    </dgm:pt>
    <dgm:pt modelId="{7D9D1EA8-8719-4E89-976A-E957978511D3}" type="pres">
      <dgm:prSet presAssocID="{5747BFBE-DFA5-4539-ACB7-843A14B02045}" presName="node" presStyleLbl="node1" presStyleIdx="0" presStyleCnt="5">
        <dgm:presLayoutVars>
          <dgm:bulletEnabled val="1"/>
        </dgm:presLayoutVars>
      </dgm:prSet>
      <dgm:spPr/>
      <dgm:t>
        <a:bodyPr/>
        <a:lstStyle/>
        <a:p>
          <a:endParaRPr lang="en-US"/>
        </a:p>
      </dgm:t>
    </dgm:pt>
    <dgm:pt modelId="{B2AEF627-F5FA-4919-9884-8172E90F10B9}" type="pres">
      <dgm:prSet presAssocID="{5747BFBE-DFA5-4539-ACB7-843A14B02045}" presName="spNode" presStyleCnt="0"/>
      <dgm:spPr/>
    </dgm:pt>
    <dgm:pt modelId="{BE20AE73-2159-4E46-909E-E5F3126B20EC}" type="pres">
      <dgm:prSet presAssocID="{52A5E781-7774-441C-9EF4-6E3E73B3EA4F}" presName="sibTrans" presStyleLbl="sibTrans1D1" presStyleIdx="0" presStyleCnt="5"/>
      <dgm:spPr/>
      <dgm:t>
        <a:bodyPr/>
        <a:lstStyle/>
        <a:p>
          <a:endParaRPr lang="en-US"/>
        </a:p>
      </dgm:t>
    </dgm:pt>
    <dgm:pt modelId="{7C5C69D4-F22D-4959-B0B8-A9973A1BB726}" type="pres">
      <dgm:prSet presAssocID="{C671B032-E29F-4DD9-975C-528FD9E0AACD}" presName="node" presStyleLbl="node1" presStyleIdx="1" presStyleCnt="5">
        <dgm:presLayoutVars>
          <dgm:bulletEnabled val="1"/>
        </dgm:presLayoutVars>
      </dgm:prSet>
      <dgm:spPr/>
      <dgm:t>
        <a:bodyPr/>
        <a:lstStyle/>
        <a:p>
          <a:endParaRPr lang="en-US"/>
        </a:p>
      </dgm:t>
    </dgm:pt>
    <dgm:pt modelId="{2EFA78BA-7B35-440B-A3E5-D3E3F67FA1E1}" type="pres">
      <dgm:prSet presAssocID="{C671B032-E29F-4DD9-975C-528FD9E0AACD}" presName="spNode" presStyleCnt="0"/>
      <dgm:spPr/>
    </dgm:pt>
    <dgm:pt modelId="{3FE1EA54-FDED-43B1-B739-E09B179B30D6}" type="pres">
      <dgm:prSet presAssocID="{5C4DA247-75E0-40F7-8696-9DA524A00D3B}" presName="sibTrans" presStyleLbl="sibTrans1D1" presStyleIdx="1" presStyleCnt="5"/>
      <dgm:spPr/>
      <dgm:t>
        <a:bodyPr/>
        <a:lstStyle/>
        <a:p>
          <a:endParaRPr lang="en-US"/>
        </a:p>
      </dgm:t>
    </dgm:pt>
    <dgm:pt modelId="{C36AB0DC-EACE-4D63-AA00-F6A549D53383}" type="pres">
      <dgm:prSet presAssocID="{34289A08-1962-42AC-9F4E-4FF90FB329B1}" presName="node" presStyleLbl="node1" presStyleIdx="2" presStyleCnt="5">
        <dgm:presLayoutVars>
          <dgm:bulletEnabled val="1"/>
        </dgm:presLayoutVars>
      </dgm:prSet>
      <dgm:spPr/>
      <dgm:t>
        <a:bodyPr/>
        <a:lstStyle/>
        <a:p>
          <a:endParaRPr lang="en-US"/>
        </a:p>
      </dgm:t>
    </dgm:pt>
    <dgm:pt modelId="{C5835E23-2C1A-4C26-8EB2-1109288510A8}" type="pres">
      <dgm:prSet presAssocID="{34289A08-1962-42AC-9F4E-4FF90FB329B1}" presName="spNode" presStyleCnt="0"/>
      <dgm:spPr/>
    </dgm:pt>
    <dgm:pt modelId="{8864231D-8A83-4441-AEA5-9D1F258DEE36}" type="pres">
      <dgm:prSet presAssocID="{468AAFE7-3CF6-4631-96B0-7036E2E87EE8}" presName="sibTrans" presStyleLbl="sibTrans1D1" presStyleIdx="2" presStyleCnt="5"/>
      <dgm:spPr/>
      <dgm:t>
        <a:bodyPr/>
        <a:lstStyle/>
        <a:p>
          <a:endParaRPr lang="en-US"/>
        </a:p>
      </dgm:t>
    </dgm:pt>
    <dgm:pt modelId="{FD86C774-2238-46EE-A240-82354D0D0603}" type="pres">
      <dgm:prSet presAssocID="{97D48F9C-9FFA-4DBE-9FFC-057A8967F9C2}" presName="node" presStyleLbl="node1" presStyleIdx="3" presStyleCnt="5">
        <dgm:presLayoutVars>
          <dgm:bulletEnabled val="1"/>
        </dgm:presLayoutVars>
      </dgm:prSet>
      <dgm:spPr/>
      <dgm:t>
        <a:bodyPr/>
        <a:lstStyle/>
        <a:p>
          <a:endParaRPr lang="en-US"/>
        </a:p>
      </dgm:t>
    </dgm:pt>
    <dgm:pt modelId="{25BD03EC-16E5-4ED4-8E3F-C22DA6AE7BD0}" type="pres">
      <dgm:prSet presAssocID="{97D48F9C-9FFA-4DBE-9FFC-057A8967F9C2}" presName="spNode" presStyleCnt="0"/>
      <dgm:spPr/>
    </dgm:pt>
    <dgm:pt modelId="{39E09B1B-25F7-400E-ADDD-D1E6F77BB1A9}" type="pres">
      <dgm:prSet presAssocID="{941F5481-E0AD-4F01-A774-1E181E1EC451}" presName="sibTrans" presStyleLbl="sibTrans1D1" presStyleIdx="3" presStyleCnt="5"/>
      <dgm:spPr/>
      <dgm:t>
        <a:bodyPr/>
        <a:lstStyle/>
        <a:p>
          <a:endParaRPr lang="en-US"/>
        </a:p>
      </dgm:t>
    </dgm:pt>
    <dgm:pt modelId="{628F766F-4ED7-453F-AC8F-6FAA24B5E7CF}" type="pres">
      <dgm:prSet presAssocID="{AE571E7B-4EDF-4EDF-B2F9-1D85307D4A7A}" presName="node" presStyleLbl="node1" presStyleIdx="4" presStyleCnt="5">
        <dgm:presLayoutVars>
          <dgm:bulletEnabled val="1"/>
        </dgm:presLayoutVars>
      </dgm:prSet>
      <dgm:spPr/>
      <dgm:t>
        <a:bodyPr/>
        <a:lstStyle/>
        <a:p>
          <a:endParaRPr lang="en-US"/>
        </a:p>
      </dgm:t>
    </dgm:pt>
    <dgm:pt modelId="{6BC049DC-9A0A-4044-BE01-C166A08034C9}" type="pres">
      <dgm:prSet presAssocID="{AE571E7B-4EDF-4EDF-B2F9-1D85307D4A7A}" presName="spNode" presStyleCnt="0"/>
      <dgm:spPr/>
    </dgm:pt>
    <dgm:pt modelId="{95273F06-AA3A-461A-B413-C445D7B29275}" type="pres">
      <dgm:prSet presAssocID="{183A0B99-F561-45F8-BFAD-FB2AE609C59D}" presName="sibTrans" presStyleLbl="sibTrans1D1" presStyleIdx="4" presStyleCnt="5"/>
      <dgm:spPr/>
      <dgm:t>
        <a:bodyPr/>
        <a:lstStyle/>
        <a:p>
          <a:endParaRPr lang="en-US"/>
        </a:p>
      </dgm:t>
    </dgm:pt>
  </dgm:ptLst>
  <dgm:cxnLst>
    <dgm:cxn modelId="{F89CB228-BF30-E145-BB84-23FF711BC8E4}" type="presOf" srcId="{0D54B6DC-CCB8-4CD7-8607-F21738CD98B8}" destId="{8D2A3303-0F51-4B7D-9268-E3505ED26665}" srcOrd="0" destOrd="0" presId="urn:microsoft.com/office/officeart/2005/8/layout/cycle6"/>
    <dgm:cxn modelId="{1DAC431E-C95B-1140-A08C-63293208CCD7}" type="presOf" srcId="{941F5481-E0AD-4F01-A774-1E181E1EC451}" destId="{39E09B1B-25F7-400E-ADDD-D1E6F77BB1A9}" srcOrd="0" destOrd="0" presId="urn:microsoft.com/office/officeart/2005/8/layout/cycle6"/>
    <dgm:cxn modelId="{C96FC56D-82FD-B84B-8064-5C9224D3E5CF}" type="presOf" srcId="{AE571E7B-4EDF-4EDF-B2F9-1D85307D4A7A}" destId="{628F766F-4ED7-453F-AC8F-6FAA24B5E7CF}" srcOrd="0" destOrd="0" presId="urn:microsoft.com/office/officeart/2005/8/layout/cycle6"/>
    <dgm:cxn modelId="{87A0ADC6-DBA9-5C47-8466-36D4EB3524D9}" type="presOf" srcId="{52A5E781-7774-441C-9EF4-6E3E73B3EA4F}" destId="{BE20AE73-2159-4E46-909E-E5F3126B20EC}" srcOrd="0" destOrd="0" presId="urn:microsoft.com/office/officeart/2005/8/layout/cycle6"/>
    <dgm:cxn modelId="{B7645935-2C80-40D3-A452-CBF544866FA4}" srcId="{0D54B6DC-CCB8-4CD7-8607-F21738CD98B8}" destId="{5747BFBE-DFA5-4539-ACB7-843A14B02045}" srcOrd="0" destOrd="0" parTransId="{DF9CCA4A-8DFE-40AB-AF00-DFDA4701210E}" sibTransId="{52A5E781-7774-441C-9EF4-6E3E73B3EA4F}"/>
    <dgm:cxn modelId="{9CEEAB36-3A98-004B-B97C-B182EA4B0611}" type="presOf" srcId="{C671B032-E29F-4DD9-975C-528FD9E0AACD}" destId="{7C5C69D4-F22D-4959-B0B8-A9973A1BB726}" srcOrd="0" destOrd="0" presId="urn:microsoft.com/office/officeart/2005/8/layout/cycle6"/>
    <dgm:cxn modelId="{E315551D-B950-1E4D-98AB-5EDC0CD5901F}" type="presOf" srcId="{468AAFE7-3CF6-4631-96B0-7036E2E87EE8}" destId="{8864231D-8A83-4441-AEA5-9D1F258DEE36}" srcOrd="0" destOrd="0" presId="urn:microsoft.com/office/officeart/2005/8/layout/cycle6"/>
    <dgm:cxn modelId="{F552D105-5A0E-424B-B501-3768E71B4D9D}" type="presOf" srcId="{5747BFBE-DFA5-4539-ACB7-843A14B02045}" destId="{7D9D1EA8-8719-4E89-976A-E957978511D3}" srcOrd="0" destOrd="0" presId="urn:microsoft.com/office/officeart/2005/8/layout/cycle6"/>
    <dgm:cxn modelId="{5CC57B80-134C-4720-AC4A-C3F3B27F4233}" srcId="{0D54B6DC-CCB8-4CD7-8607-F21738CD98B8}" destId="{C671B032-E29F-4DD9-975C-528FD9E0AACD}" srcOrd="1" destOrd="0" parTransId="{6EEFD213-2436-4AEA-93C2-00E14A70C158}" sibTransId="{5C4DA247-75E0-40F7-8696-9DA524A00D3B}"/>
    <dgm:cxn modelId="{D6CC2762-1484-4117-95D3-F48E79C473BA}" srcId="{0D54B6DC-CCB8-4CD7-8607-F21738CD98B8}" destId="{34289A08-1962-42AC-9F4E-4FF90FB329B1}" srcOrd="2" destOrd="0" parTransId="{1DCD85EA-CAEB-4CE4-8584-D5832F0B43B7}" sibTransId="{468AAFE7-3CF6-4631-96B0-7036E2E87EE8}"/>
    <dgm:cxn modelId="{246D7FDD-9BA1-49A6-B2E2-62875242364B}" srcId="{0D54B6DC-CCB8-4CD7-8607-F21738CD98B8}" destId="{97D48F9C-9FFA-4DBE-9FFC-057A8967F9C2}" srcOrd="3" destOrd="0" parTransId="{A66049B5-5A1A-44DD-89CE-6F00946B6C5F}" sibTransId="{941F5481-E0AD-4F01-A774-1E181E1EC451}"/>
    <dgm:cxn modelId="{F8D3DCBF-BF43-CA47-BC0F-D626BF481A4F}" type="presOf" srcId="{5C4DA247-75E0-40F7-8696-9DA524A00D3B}" destId="{3FE1EA54-FDED-43B1-B739-E09B179B30D6}" srcOrd="0" destOrd="0" presId="urn:microsoft.com/office/officeart/2005/8/layout/cycle6"/>
    <dgm:cxn modelId="{EC77F0CA-6B02-2B4E-A5E3-539B8F386645}" type="presOf" srcId="{34289A08-1962-42AC-9F4E-4FF90FB329B1}" destId="{C36AB0DC-EACE-4D63-AA00-F6A549D53383}" srcOrd="0" destOrd="0" presId="urn:microsoft.com/office/officeart/2005/8/layout/cycle6"/>
    <dgm:cxn modelId="{8A2C4D7D-675C-A74B-97A7-C2B9F46E7F56}" type="presOf" srcId="{97D48F9C-9FFA-4DBE-9FFC-057A8967F9C2}" destId="{FD86C774-2238-46EE-A240-82354D0D0603}" srcOrd="0" destOrd="0" presId="urn:microsoft.com/office/officeart/2005/8/layout/cycle6"/>
    <dgm:cxn modelId="{60DDE1C2-1B90-4324-9956-4275D7434FF2}" srcId="{0D54B6DC-CCB8-4CD7-8607-F21738CD98B8}" destId="{AE571E7B-4EDF-4EDF-B2F9-1D85307D4A7A}" srcOrd="4" destOrd="0" parTransId="{5D3C682F-87E3-47B5-AF19-56E0BFB2BBF8}" sibTransId="{183A0B99-F561-45F8-BFAD-FB2AE609C59D}"/>
    <dgm:cxn modelId="{B234B3C0-85EB-734E-8811-0AB704873215}" type="presOf" srcId="{183A0B99-F561-45F8-BFAD-FB2AE609C59D}" destId="{95273F06-AA3A-461A-B413-C445D7B29275}" srcOrd="0" destOrd="0" presId="urn:microsoft.com/office/officeart/2005/8/layout/cycle6"/>
    <dgm:cxn modelId="{84857CA9-0199-3944-BE17-304CB4F23A86}" type="presParOf" srcId="{8D2A3303-0F51-4B7D-9268-E3505ED26665}" destId="{7D9D1EA8-8719-4E89-976A-E957978511D3}" srcOrd="0" destOrd="0" presId="urn:microsoft.com/office/officeart/2005/8/layout/cycle6"/>
    <dgm:cxn modelId="{7939B9DF-44BD-3043-B982-7B37D984E614}" type="presParOf" srcId="{8D2A3303-0F51-4B7D-9268-E3505ED26665}" destId="{B2AEF627-F5FA-4919-9884-8172E90F10B9}" srcOrd="1" destOrd="0" presId="urn:microsoft.com/office/officeart/2005/8/layout/cycle6"/>
    <dgm:cxn modelId="{D7E3EFA8-E619-D94C-84F8-826E324680D7}" type="presParOf" srcId="{8D2A3303-0F51-4B7D-9268-E3505ED26665}" destId="{BE20AE73-2159-4E46-909E-E5F3126B20EC}" srcOrd="2" destOrd="0" presId="urn:microsoft.com/office/officeart/2005/8/layout/cycle6"/>
    <dgm:cxn modelId="{03B1B25C-2C79-9440-B627-F128834EAE25}" type="presParOf" srcId="{8D2A3303-0F51-4B7D-9268-E3505ED26665}" destId="{7C5C69D4-F22D-4959-B0B8-A9973A1BB726}" srcOrd="3" destOrd="0" presId="urn:microsoft.com/office/officeart/2005/8/layout/cycle6"/>
    <dgm:cxn modelId="{47DA5E72-AAD5-0749-831F-7DF24C0D05DA}" type="presParOf" srcId="{8D2A3303-0F51-4B7D-9268-E3505ED26665}" destId="{2EFA78BA-7B35-440B-A3E5-D3E3F67FA1E1}" srcOrd="4" destOrd="0" presId="urn:microsoft.com/office/officeart/2005/8/layout/cycle6"/>
    <dgm:cxn modelId="{41938B54-860E-EB42-BC04-AC47CE535389}" type="presParOf" srcId="{8D2A3303-0F51-4B7D-9268-E3505ED26665}" destId="{3FE1EA54-FDED-43B1-B739-E09B179B30D6}" srcOrd="5" destOrd="0" presId="urn:microsoft.com/office/officeart/2005/8/layout/cycle6"/>
    <dgm:cxn modelId="{9E64635C-A2F4-BE48-AFB1-6481995CE46B}" type="presParOf" srcId="{8D2A3303-0F51-4B7D-9268-E3505ED26665}" destId="{C36AB0DC-EACE-4D63-AA00-F6A549D53383}" srcOrd="6" destOrd="0" presId="urn:microsoft.com/office/officeart/2005/8/layout/cycle6"/>
    <dgm:cxn modelId="{C2C29E23-ACFA-6A4C-95AE-DCF13A373AD1}" type="presParOf" srcId="{8D2A3303-0F51-4B7D-9268-E3505ED26665}" destId="{C5835E23-2C1A-4C26-8EB2-1109288510A8}" srcOrd="7" destOrd="0" presId="urn:microsoft.com/office/officeart/2005/8/layout/cycle6"/>
    <dgm:cxn modelId="{F6BFAFBE-C3E3-8743-AC6F-FB109768F641}" type="presParOf" srcId="{8D2A3303-0F51-4B7D-9268-E3505ED26665}" destId="{8864231D-8A83-4441-AEA5-9D1F258DEE36}" srcOrd="8" destOrd="0" presId="urn:microsoft.com/office/officeart/2005/8/layout/cycle6"/>
    <dgm:cxn modelId="{D777886B-FAD1-AF47-8B6D-A0FD0327E4D7}" type="presParOf" srcId="{8D2A3303-0F51-4B7D-9268-E3505ED26665}" destId="{FD86C774-2238-46EE-A240-82354D0D0603}" srcOrd="9" destOrd="0" presId="urn:microsoft.com/office/officeart/2005/8/layout/cycle6"/>
    <dgm:cxn modelId="{F0BB8025-1554-9741-94B6-3AD8BDC897DB}" type="presParOf" srcId="{8D2A3303-0F51-4B7D-9268-E3505ED26665}" destId="{25BD03EC-16E5-4ED4-8E3F-C22DA6AE7BD0}" srcOrd="10" destOrd="0" presId="urn:microsoft.com/office/officeart/2005/8/layout/cycle6"/>
    <dgm:cxn modelId="{A2F6B409-E6E5-B64B-8E0D-7C28FA60CEE7}" type="presParOf" srcId="{8D2A3303-0F51-4B7D-9268-E3505ED26665}" destId="{39E09B1B-25F7-400E-ADDD-D1E6F77BB1A9}" srcOrd="11" destOrd="0" presId="urn:microsoft.com/office/officeart/2005/8/layout/cycle6"/>
    <dgm:cxn modelId="{F3A8A651-2C79-144B-BA5E-054C80ED0C4A}" type="presParOf" srcId="{8D2A3303-0F51-4B7D-9268-E3505ED26665}" destId="{628F766F-4ED7-453F-AC8F-6FAA24B5E7CF}" srcOrd="12" destOrd="0" presId="urn:microsoft.com/office/officeart/2005/8/layout/cycle6"/>
    <dgm:cxn modelId="{141FB6AB-35DA-DF41-86E7-05C66B1539F2}" type="presParOf" srcId="{8D2A3303-0F51-4B7D-9268-E3505ED26665}" destId="{6BC049DC-9A0A-4044-BE01-C166A08034C9}" srcOrd="13" destOrd="0" presId="urn:microsoft.com/office/officeart/2005/8/layout/cycle6"/>
    <dgm:cxn modelId="{B734C256-37E9-A241-A811-C6F3C4EC6CE6}" type="presParOf" srcId="{8D2A3303-0F51-4B7D-9268-E3505ED26665}" destId="{95273F06-AA3A-461A-B413-C445D7B29275}"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791B95-2972-A748-8B24-F28E3981571E}" type="doc">
      <dgm:prSet loTypeId="urn:microsoft.com/office/officeart/2005/8/layout/cycle1" loCatId="cycle" qsTypeId="urn:microsoft.com/office/officeart/2005/8/quickstyle/simple4" qsCatId="simple" csTypeId="urn:microsoft.com/office/officeart/2005/8/colors/colorful1#10" csCatId="colorful" phldr="1"/>
      <dgm:spPr/>
      <dgm:t>
        <a:bodyPr/>
        <a:lstStyle/>
        <a:p>
          <a:endParaRPr lang="en-US"/>
        </a:p>
      </dgm:t>
    </dgm:pt>
    <dgm:pt modelId="{AF38DD4D-5A77-EE48-A1F7-111A133F127D}">
      <dgm:prSet phldrT="[Text]"/>
      <dgm:spPr/>
      <dgm:t>
        <a:bodyPr/>
        <a:lstStyle/>
        <a:p>
          <a:r>
            <a:rPr lang="en-US" dirty="0"/>
            <a:t>Feedback is the opportunity to turn an assessment into a vehicle for growth for the learner</a:t>
          </a:r>
        </a:p>
      </dgm:t>
    </dgm:pt>
    <dgm:pt modelId="{63E4B572-98C7-2042-AAEA-B64C4828A8B7}" type="parTrans" cxnId="{B8AA124B-3DD7-4945-BA9A-F0C6F9D6320F}">
      <dgm:prSet/>
      <dgm:spPr/>
      <dgm:t>
        <a:bodyPr/>
        <a:lstStyle/>
        <a:p>
          <a:endParaRPr lang="en-US"/>
        </a:p>
      </dgm:t>
    </dgm:pt>
    <dgm:pt modelId="{21ECEC92-0F5F-9246-A7A2-4F815D4CDA44}" type="sibTrans" cxnId="{B8AA124B-3DD7-4945-BA9A-F0C6F9D6320F}">
      <dgm:prSet/>
      <dgm:spPr/>
      <dgm:t>
        <a:bodyPr/>
        <a:lstStyle/>
        <a:p>
          <a:endParaRPr lang="en-US"/>
        </a:p>
      </dgm:t>
    </dgm:pt>
    <dgm:pt modelId="{51922ED1-F4B4-8D49-8567-CA691CCE0231}">
      <dgm:prSet phldrT="[Text]"/>
      <dgm:spPr/>
      <dgm:t>
        <a:bodyPr/>
        <a:lstStyle/>
        <a:p>
          <a:r>
            <a:rPr lang="en-US" dirty="0"/>
            <a:t>Assessment is the opportunity to consider the stage and progress of the learner.  It flows naturally once expectations are set</a:t>
          </a:r>
        </a:p>
      </dgm:t>
    </dgm:pt>
    <dgm:pt modelId="{81178512-6029-DF43-B314-B743AD1583F1}" type="parTrans" cxnId="{A2B24381-380E-664B-87D1-84B3EA2B9109}">
      <dgm:prSet/>
      <dgm:spPr/>
      <dgm:t>
        <a:bodyPr/>
        <a:lstStyle/>
        <a:p>
          <a:endParaRPr lang="en-US"/>
        </a:p>
      </dgm:t>
    </dgm:pt>
    <dgm:pt modelId="{90180EF3-7578-C84B-8356-C216FA0FFC76}" type="sibTrans" cxnId="{A2B24381-380E-664B-87D1-84B3EA2B9109}">
      <dgm:prSet/>
      <dgm:spPr/>
      <dgm:t>
        <a:bodyPr/>
        <a:lstStyle/>
        <a:p>
          <a:endParaRPr lang="en-US"/>
        </a:p>
      </dgm:t>
    </dgm:pt>
    <dgm:pt modelId="{AC56C4BA-E720-B441-AE5A-000E39E6DDC5}" type="pres">
      <dgm:prSet presAssocID="{19791B95-2972-A748-8B24-F28E3981571E}" presName="cycle" presStyleCnt="0">
        <dgm:presLayoutVars>
          <dgm:dir/>
          <dgm:resizeHandles val="exact"/>
        </dgm:presLayoutVars>
      </dgm:prSet>
      <dgm:spPr/>
      <dgm:t>
        <a:bodyPr/>
        <a:lstStyle/>
        <a:p>
          <a:endParaRPr lang="en-US"/>
        </a:p>
      </dgm:t>
    </dgm:pt>
    <dgm:pt modelId="{8D40D67B-329D-834C-A307-8F9013AA3FE8}" type="pres">
      <dgm:prSet presAssocID="{AF38DD4D-5A77-EE48-A1F7-111A133F127D}" presName="dummy" presStyleCnt="0"/>
      <dgm:spPr/>
    </dgm:pt>
    <dgm:pt modelId="{17EE40E5-4EC6-2242-A4BC-E6A8430FA6C6}" type="pres">
      <dgm:prSet presAssocID="{AF38DD4D-5A77-EE48-A1F7-111A133F127D}" presName="node" presStyleLbl="revTx" presStyleIdx="0" presStyleCnt="2">
        <dgm:presLayoutVars>
          <dgm:bulletEnabled val="1"/>
        </dgm:presLayoutVars>
      </dgm:prSet>
      <dgm:spPr/>
      <dgm:t>
        <a:bodyPr/>
        <a:lstStyle/>
        <a:p>
          <a:endParaRPr lang="en-US"/>
        </a:p>
      </dgm:t>
    </dgm:pt>
    <dgm:pt modelId="{B12F68CA-9905-2343-916B-5B6A482674A8}" type="pres">
      <dgm:prSet presAssocID="{21ECEC92-0F5F-9246-A7A2-4F815D4CDA44}" presName="sibTrans" presStyleLbl="node1" presStyleIdx="0" presStyleCnt="2"/>
      <dgm:spPr/>
      <dgm:t>
        <a:bodyPr/>
        <a:lstStyle/>
        <a:p>
          <a:endParaRPr lang="en-US"/>
        </a:p>
      </dgm:t>
    </dgm:pt>
    <dgm:pt modelId="{B0DA6E80-A3DA-994B-81A5-0DC7B214F7B9}" type="pres">
      <dgm:prSet presAssocID="{51922ED1-F4B4-8D49-8567-CA691CCE0231}" presName="dummy" presStyleCnt="0"/>
      <dgm:spPr/>
    </dgm:pt>
    <dgm:pt modelId="{A49A9B77-CD6D-EB4A-AFBA-8C83D4E8DB81}" type="pres">
      <dgm:prSet presAssocID="{51922ED1-F4B4-8D49-8567-CA691CCE0231}" presName="node" presStyleLbl="revTx" presStyleIdx="1" presStyleCnt="2">
        <dgm:presLayoutVars>
          <dgm:bulletEnabled val="1"/>
        </dgm:presLayoutVars>
      </dgm:prSet>
      <dgm:spPr/>
      <dgm:t>
        <a:bodyPr/>
        <a:lstStyle/>
        <a:p>
          <a:endParaRPr lang="en-US"/>
        </a:p>
      </dgm:t>
    </dgm:pt>
    <dgm:pt modelId="{156A8EBD-04EB-FF4E-B285-342C6561DA9E}" type="pres">
      <dgm:prSet presAssocID="{90180EF3-7578-C84B-8356-C216FA0FFC76}" presName="sibTrans" presStyleLbl="node1" presStyleIdx="1" presStyleCnt="2"/>
      <dgm:spPr/>
      <dgm:t>
        <a:bodyPr/>
        <a:lstStyle/>
        <a:p>
          <a:endParaRPr lang="en-US"/>
        </a:p>
      </dgm:t>
    </dgm:pt>
  </dgm:ptLst>
  <dgm:cxnLst>
    <dgm:cxn modelId="{F4B6ECF1-E30E-5746-878B-454004724509}" type="presOf" srcId="{90180EF3-7578-C84B-8356-C216FA0FFC76}" destId="{156A8EBD-04EB-FF4E-B285-342C6561DA9E}" srcOrd="0" destOrd="0" presId="urn:microsoft.com/office/officeart/2005/8/layout/cycle1"/>
    <dgm:cxn modelId="{A2B24381-380E-664B-87D1-84B3EA2B9109}" srcId="{19791B95-2972-A748-8B24-F28E3981571E}" destId="{51922ED1-F4B4-8D49-8567-CA691CCE0231}" srcOrd="1" destOrd="0" parTransId="{81178512-6029-DF43-B314-B743AD1583F1}" sibTransId="{90180EF3-7578-C84B-8356-C216FA0FFC76}"/>
    <dgm:cxn modelId="{B8AA124B-3DD7-4945-BA9A-F0C6F9D6320F}" srcId="{19791B95-2972-A748-8B24-F28E3981571E}" destId="{AF38DD4D-5A77-EE48-A1F7-111A133F127D}" srcOrd="0" destOrd="0" parTransId="{63E4B572-98C7-2042-AAEA-B64C4828A8B7}" sibTransId="{21ECEC92-0F5F-9246-A7A2-4F815D4CDA44}"/>
    <dgm:cxn modelId="{9C2ACEBB-CDEA-6E4A-ACCC-6FBDB6AD4F9C}" type="presOf" srcId="{AF38DD4D-5A77-EE48-A1F7-111A133F127D}" destId="{17EE40E5-4EC6-2242-A4BC-E6A8430FA6C6}" srcOrd="0" destOrd="0" presId="urn:microsoft.com/office/officeart/2005/8/layout/cycle1"/>
    <dgm:cxn modelId="{13EB80E5-C2AC-0D4E-98FA-AAE23403E889}" type="presOf" srcId="{51922ED1-F4B4-8D49-8567-CA691CCE0231}" destId="{A49A9B77-CD6D-EB4A-AFBA-8C83D4E8DB81}" srcOrd="0" destOrd="0" presId="urn:microsoft.com/office/officeart/2005/8/layout/cycle1"/>
    <dgm:cxn modelId="{37ECF18B-34FF-B340-A4ED-8EEA01C3CAD3}" type="presOf" srcId="{21ECEC92-0F5F-9246-A7A2-4F815D4CDA44}" destId="{B12F68CA-9905-2343-916B-5B6A482674A8}" srcOrd="0" destOrd="0" presId="urn:microsoft.com/office/officeart/2005/8/layout/cycle1"/>
    <dgm:cxn modelId="{C23B6DC3-3C0A-5A4A-B0AE-CBE121F53E8E}" type="presOf" srcId="{19791B95-2972-A748-8B24-F28E3981571E}" destId="{AC56C4BA-E720-B441-AE5A-000E39E6DDC5}" srcOrd="0" destOrd="0" presId="urn:microsoft.com/office/officeart/2005/8/layout/cycle1"/>
    <dgm:cxn modelId="{560FDF9D-9AB0-4645-80EE-F1EC712E3AC3}" type="presParOf" srcId="{AC56C4BA-E720-B441-AE5A-000E39E6DDC5}" destId="{8D40D67B-329D-834C-A307-8F9013AA3FE8}" srcOrd="0" destOrd="0" presId="urn:microsoft.com/office/officeart/2005/8/layout/cycle1"/>
    <dgm:cxn modelId="{983C71A4-2F6C-C445-A486-56750CDDF162}" type="presParOf" srcId="{AC56C4BA-E720-B441-AE5A-000E39E6DDC5}" destId="{17EE40E5-4EC6-2242-A4BC-E6A8430FA6C6}" srcOrd="1" destOrd="0" presId="urn:microsoft.com/office/officeart/2005/8/layout/cycle1"/>
    <dgm:cxn modelId="{A97AA635-65DB-B44E-BE5F-A593DE36A4C5}" type="presParOf" srcId="{AC56C4BA-E720-B441-AE5A-000E39E6DDC5}" destId="{B12F68CA-9905-2343-916B-5B6A482674A8}" srcOrd="2" destOrd="0" presId="urn:microsoft.com/office/officeart/2005/8/layout/cycle1"/>
    <dgm:cxn modelId="{74AA5392-4A2C-4D41-82C3-5AF0DF54DD5E}" type="presParOf" srcId="{AC56C4BA-E720-B441-AE5A-000E39E6DDC5}" destId="{B0DA6E80-A3DA-994B-81A5-0DC7B214F7B9}" srcOrd="3" destOrd="0" presId="urn:microsoft.com/office/officeart/2005/8/layout/cycle1"/>
    <dgm:cxn modelId="{1F233253-D7BD-E849-9AF0-467170E41D70}" type="presParOf" srcId="{AC56C4BA-E720-B441-AE5A-000E39E6DDC5}" destId="{A49A9B77-CD6D-EB4A-AFBA-8C83D4E8DB81}" srcOrd="4" destOrd="0" presId="urn:microsoft.com/office/officeart/2005/8/layout/cycle1"/>
    <dgm:cxn modelId="{3C2ED17C-321C-894A-9951-9B63A0D36CD4}" type="presParOf" srcId="{AC56C4BA-E720-B441-AE5A-000E39E6DDC5}" destId="{156A8EBD-04EB-FF4E-B285-342C6561DA9E}"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4907C4-A539-432D-9414-7CC5361B7BD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C90C2-AD37-4244-83F0-E9174AA7826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520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9C4907C4-A539-432D-9414-7CC5361B7BDE}" type="datetimeFigureOut">
              <a:rPr lang="en-US" smtClean="0"/>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278650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4907C4-A539-432D-9414-7CC5361B7BD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4058887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4907C4-A539-432D-9414-7CC5361B7BD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C90C2-AD37-4244-83F0-E9174AA7826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2873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4907C4-A539-432D-9414-7CC5361B7BD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434002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4907C4-A539-432D-9414-7CC5361B7BD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C90C2-AD37-4244-83F0-E9174AA7826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107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4907C4-A539-432D-9414-7CC5361B7BD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473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907C4-A539-432D-9414-7CC5361B7BD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2677299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907C4-A539-432D-9414-7CC5361B7BD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376463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907C4-A539-432D-9414-7CC5361B7BD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293719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4907C4-A539-432D-9414-7CC5361B7BD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408141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4907C4-A539-432D-9414-7CC5361B7BDE}"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352514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4907C4-A539-432D-9414-7CC5361B7BDE}" type="datetimeFigureOut">
              <a:rPr lang="en-US" smtClean="0"/>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156133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4907C4-A539-432D-9414-7CC5361B7BDE}" type="datetimeFigureOut">
              <a:rPr lang="en-US" smtClean="0"/>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111916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907C4-A539-432D-9414-7CC5361B7BDE}" type="datetimeFigureOut">
              <a:rPr lang="en-US" smtClean="0"/>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5550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C4907C4-A539-432D-9414-7CC5361B7BDE}"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387975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C4907C4-A539-432D-9414-7CC5361B7BDE}"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C90C2-AD37-4244-83F0-E9174AA7826C}" type="slidenum">
              <a:rPr lang="en-US" smtClean="0"/>
              <a:t>‹#›</a:t>
            </a:fld>
            <a:endParaRPr lang="en-US"/>
          </a:p>
        </p:txBody>
      </p:sp>
    </p:spTree>
    <p:extLst>
      <p:ext uri="{BB962C8B-B14F-4D97-AF65-F5344CB8AC3E}">
        <p14:creationId xmlns:p14="http://schemas.microsoft.com/office/powerpoint/2010/main" val="343708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C4907C4-A539-432D-9414-7CC5361B7BDE}" type="datetimeFigureOut">
              <a:rPr lang="en-US" smtClean="0"/>
              <a:t>10/2/2018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B2C90C2-AD37-4244-83F0-E9174AA7826C}" type="slidenum">
              <a:rPr lang="en-US" smtClean="0"/>
              <a:t>‹#›</a:t>
            </a:fld>
            <a:endParaRPr lang="en-US"/>
          </a:p>
        </p:txBody>
      </p:sp>
    </p:spTree>
    <p:extLst>
      <p:ext uri="{BB962C8B-B14F-4D97-AF65-F5344CB8AC3E}">
        <p14:creationId xmlns:p14="http://schemas.microsoft.com/office/powerpoint/2010/main" val="2361960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668000" cy="2047285"/>
          </a:xfrm>
        </p:spPr>
        <p:txBody>
          <a:bodyPr>
            <a:normAutofit/>
          </a:bodyPr>
          <a:lstStyle/>
          <a:p>
            <a:r>
              <a:rPr lang="en-US" sz="2800" dirty="0"/>
              <a:t>			Creating a positive Learning Environment</a:t>
            </a:r>
            <a:r>
              <a:rPr lang="en-US" dirty="0"/>
              <a:t/>
            </a:r>
            <a:br>
              <a:rPr lang="en-US" dirty="0"/>
            </a:br>
            <a:endParaRPr lang="en-US" dirty="0"/>
          </a:p>
        </p:txBody>
      </p:sp>
      <p:sp>
        <p:nvSpPr>
          <p:cNvPr id="3" name="Subtitle 2"/>
          <p:cNvSpPr>
            <a:spLocks noGrp="1"/>
          </p:cNvSpPr>
          <p:nvPr>
            <p:ph type="subTitle" idx="1"/>
          </p:nvPr>
        </p:nvSpPr>
        <p:spPr>
          <a:xfrm>
            <a:off x="1524000" y="2209126"/>
            <a:ext cx="9144000" cy="3048674"/>
          </a:xfrm>
        </p:spPr>
        <p:txBody>
          <a:bodyPr>
            <a:normAutofit lnSpcReduction="10000"/>
          </a:bodyPr>
          <a:lstStyle/>
          <a:p>
            <a:pPr algn="l"/>
            <a:r>
              <a:rPr lang="en-US" sz="3600" dirty="0"/>
              <a:t>Positive/Safe Learning Environment</a:t>
            </a:r>
          </a:p>
          <a:p>
            <a:pPr algn="l"/>
            <a:r>
              <a:rPr lang="en-US" sz="3600" dirty="0"/>
              <a:t>Integration of Students into Clinical Learning         Settings</a:t>
            </a:r>
          </a:p>
          <a:p>
            <a:pPr algn="l"/>
            <a:r>
              <a:rPr lang="en-US" sz="3600" dirty="0"/>
              <a:t>Providing Formative and Summative Feedback</a:t>
            </a:r>
            <a:r>
              <a:rPr lang="en-US" dirty="0"/>
              <a:t>											</a:t>
            </a:r>
          </a:p>
        </p:txBody>
      </p:sp>
    </p:spTree>
    <p:extLst>
      <p:ext uri="{BB962C8B-B14F-4D97-AF65-F5344CB8AC3E}">
        <p14:creationId xmlns:p14="http://schemas.microsoft.com/office/powerpoint/2010/main" val="93680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9B8AE6C-EC59-423D-ACCF-8271DDC81F9E}"/>
              </a:ext>
            </a:extLst>
          </p:cNvPr>
          <p:cNvPicPr>
            <a:picLocks noChangeAspect="1"/>
          </p:cNvPicPr>
          <p:nvPr/>
        </p:nvPicPr>
        <p:blipFill>
          <a:blip r:embed="rId2"/>
          <a:stretch>
            <a:fillRect/>
          </a:stretch>
        </p:blipFill>
        <p:spPr>
          <a:xfrm>
            <a:off x="773549" y="615060"/>
            <a:ext cx="10644901" cy="5627880"/>
          </a:xfrm>
          <a:prstGeom prst="rect">
            <a:avLst/>
          </a:prstGeom>
        </p:spPr>
      </p:pic>
    </p:spTree>
    <p:extLst>
      <p:ext uri="{BB962C8B-B14F-4D97-AF65-F5344CB8AC3E}">
        <p14:creationId xmlns:p14="http://schemas.microsoft.com/office/powerpoint/2010/main" val="3749571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457200" y="457200"/>
          <a:ext cx="10145486" cy="6106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229100" y="3187477"/>
            <a:ext cx="2514600" cy="1077218"/>
          </a:xfrm>
          <a:prstGeom prst="rect">
            <a:avLst/>
          </a:prstGeom>
          <a:noFill/>
        </p:spPr>
        <p:txBody>
          <a:bodyPr wrap="square" rtlCol="0">
            <a:spAutoFit/>
          </a:bodyPr>
          <a:lstStyle/>
          <a:p>
            <a:pPr algn="ctr"/>
            <a:r>
              <a:rPr lang="en-US" sz="3200" b="1" dirty="0">
                <a:solidFill>
                  <a:srgbClr val="002060"/>
                </a:solidFill>
                <a:latin typeface="Calibri" pitchFamily="34" charset="0"/>
              </a:rPr>
              <a:t>Safe</a:t>
            </a:r>
          </a:p>
          <a:p>
            <a:pPr algn="ctr"/>
            <a:r>
              <a:rPr lang="en-US" sz="3200" b="1" dirty="0">
                <a:solidFill>
                  <a:srgbClr val="002060"/>
                </a:solidFill>
                <a:latin typeface="Calibri" pitchFamily="34" charset="0"/>
              </a:rPr>
              <a:t>Environment</a:t>
            </a:r>
          </a:p>
        </p:txBody>
      </p:sp>
    </p:spTree>
    <p:extLst>
      <p:ext uri="{BB962C8B-B14F-4D97-AF65-F5344CB8AC3E}">
        <p14:creationId xmlns:p14="http://schemas.microsoft.com/office/powerpoint/2010/main" val="248408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085" y="533400"/>
            <a:ext cx="11157857" cy="646331"/>
          </a:xfrm>
          <a:prstGeom prst="rect">
            <a:avLst/>
          </a:prstGeom>
          <a:noFill/>
        </p:spPr>
        <p:txBody>
          <a:bodyPr wrap="square" rtlCol="0">
            <a:spAutoFit/>
          </a:bodyPr>
          <a:lstStyle/>
          <a:p>
            <a:r>
              <a:rPr lang="en-US" sz="3600" dirty="0"/>
              <a:t>	UNDERSTAND GENERATIONAL DIFFERENCES</a:t>
            </a:r>
          </a:p>
        </p:txBody>
      </p:sp>
      <p:sp>
        <p:nvSpPr>
          <p:cNvPr id="5" name="TextBox 4"/>
          <p:cNvSpPr txBox="1"/>
          <p:nvPr/>
        </p:nvSpPr>
        <p:spPr>
          <a:xfrm>
            <a:off x="1262741" y="1872342"/>
            <a:ext cx="10167257" cy="3785652"/>
          </a:xfrm>
          <a:prstGeom prst="rect">
            <a:avLst/>
          </a:prstGeom>
          <a:noFill/>
        </p:spPr>
        <p:txBody>
          <a:bodyPr wrap="square" rtlCol="0">
            <a:spAutoFit/>
          </a:bodyPr>
          <a:lstStyle/>
          <a:p>
            <a:pPr marL="285750" indent="-285750">
              <a:buFont typeface="Arial" panose="020B0604020202020204" pitchFamily="34" charset="0"/>
              <a:buChar char="•"/>
            </a:pPr>
            <a:r>
              <a:rPr lang="en-US" sz="4000" dirty="0"/>
              <a:t>Millennials Learn Differently than Previous Generations</a:t>
            </a:r>
          </a:p>
          <a:p>
            <a:pPr marL="285750" indent="-285750">
              <a:buFont typeface="Arial" panose="020B0604020202020204" pitchFamily="34" charset="0"/>
              <a:buChar char="•"/>
            </a:pPr>
            <a:r>
              <a:rPr lang="en-US" sz="4000" dirty="0"/>
              <a:t>Structured Upbringing</a:t>
            </a:r>
          </a:p>
          <a:p>
            <a:pPr marL="285750" indent="-285750">
              <a:buFont typeface="Arial" panose="020B0604020202020204" pitchFamily="34" charset="0"/>
              <a:buChar char="•"/>
            </a:pPr>
            <a:r>
              <a:rPr lang="en-US" sz="4000" dirty="0"/>
              <a:t>Concise communication using technology</a:t>
            </a:r>
          </a:p>
          <a:p>
            <a:pPr marL="285750" indent="-285750">
              <a:buFont typeface="Arial" panose="020B0604020202020204" pitchFamily="34" charset="0"/>
              <a:buChar char="•"/>
            </a:pPr>
            <a:r>
              <a:rPr lang="en-US" sz="4000" dirty="0"/>
              <a:t>Immediate gratification</a:t>
            </a:r>
          </a:p>
          <a:p>
            <a:pPr marL="285750" indent="-285750">
              <a:buFont typeface="Arial" panose="020B0604020202020204" pitchFamily="34" charset="0"/>
              <a:buChar char="•"/>
            </a:pPr>
            <a:r>
              <a:rPr lang="en-US" sz="4000" dirty="0"/>
              <a:t>Transparency in Relationships</a:t>
            </a:r>
          </a:p>
        </p:txBody>
      </p:sp>
    </p:spTree>
    <p:extLst>
      <p:ext uri="{BB962C8B-B14F-4D97-AF65-F5344CB8AC3E}">
        <p14:creationId xmlns:p14="http://schemas.microsoft.com/office/powerpoint/2010/main" val="349104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pPr eaLnBrk="1" hangingPunct="1">
              <a:defRPr/>
            </a:pPr>
            <a:r>
              <a:rPr lang="en-US" dirty="0">
                <a:effectLst>
                  <a:outerShdw blurRad="38100" dist="38100" dir="2700000" algn="tl">
                    <a:srgbClr val="DDDDDD"/>
                  </a:outerShdw>
                </a:effectLst>
                <a:latin typeface="Gill Sans MT" charset="0"/>
                <a:ea typeface="ＭＳ Ｐゴシック" charset="0"/>
                <a:cs typeface="ＭＳ Ｐゴシック" charset="0"/>
              </a:rPr>
              <a:t>		 SAFE LEARNING Environment</a:t>
            </a:r>
          </a:p>
        </p:txBody>
      </p:sp>
      <p:sp>
        <p:nvSpPr>
          <p:cNvPr id="32770" name="Content Placeholder 2"/>
          <p:cNvSpPr>
            <a:spLocks noGrp="1"/>
          </p:cNvSpPr>
          <p:nvPr>
            <p:ph idx="1"/>
          </p:nvPr>
        </p:nvSpPr>
        <p:spPr/>
        <p:txBody>
          <a:bodyPr>
            <a:normAutofit fontScale="92500" lnSpcReduction="20000"/>
          </a:bodyPr>
          <a:lstStyle/>
          <a:p>
            <a:pPr eaLnBrk="1" hangingPunct="1">
              <a:lnSpc>
                <a:spcPct val="80000"/>
              </a:lnSpc>
            </a:pPr>
            <a:r>
              <a:rPr lang="en-US" sz="2200" dirty="0">
                <a:latin typeface="Gill Sans MT" charset="0"/>
                <a:ea typeface="ＭＳ Ｐゴシック" charset="0"/>
                <a:cs typeface="ＭＳ Ｐゴシック" charset="0"/>
              </a:rPr>
              <a:t>Students Will Learn And Function Best When…</a:t>
            </a:r>
          </a:p>
          <a:p>
            <a:pPr lvl="1" eaLnBrk="1" hangingPunct="1">
              <a:lnSpc>
                <a:spcPct val="80000"/>
              </a:lnSpc>
            </a:pPr>
            <a:r>
              <a:rPr lang="en-US" sz="2000" dirty="0">
                <a:latin typeface="Gill Sans MT" charset="0"/>
                <a:ea typeface="ＭＳ Ｐゴシック" charset="0"/>
              </a:rPr>
              <a:t>Students have structure</a:t>
            </a:r>
          </a:p>
          <a:p>
            <a:pPr lvl="2" eaLnBrk="1" hangingPunct="1">
              <a:lnSpc>
                <a:spcPct val="80000"/>
              </a:lnSpc>
            </a:pPr>
            <a:r>
              <a:rPr lang="en-US" sz="1700" dirty="0">
                <a:latin typeface="Gill Sans MT" charset="0"/>
                <a:ea typeface="ＭＳ Ｐゴシック" charset="0"/>
              </a:rPr>
              <a:t>SET EXPECTATIONS</a:t>
            </a:r>
          </a:p>
          <a:p>
            <a:pPr lvl="2" eaLnBrk="1" hangingPunct="1">
              <a:lnSpc>
                <a:spcPct val="80000"/>
              </a:lnSpc>
            </a:pPr>
            <a:r>
              <a:rPr lang="en-US" sz="1700" dirty="0">
                <a:latin typeface="Gill Sans MT" charset="0"/>
                <a:ea typeface="ＭＳ Ｐゴシック" charset="0"/>
              </a:rPr>
              <a:t>Give tasks and explain the context and reasoning behind the task – this will support autonomy in the future</a:t>
            </a:r>
          </a:p>
          <a:p>
            <a:pPr lvl="1" eaLnBrk="1" hangingPunct="1">
              <a:lnSpc>
                <a:spcPct val="80000"/>
              </a:lnSpc>
            </a:pPr>
            <a:r>
              <a:rPr lang="en-US" sz="2000" dirty="0">
                <a:latin typeface="Gill Sans MT" charset="0"/>
                <a:ea typeface="ＭＳ Ｐゴシック" charset="0"/>
              </a:rPr>
              <a:t>Students have a structure that allows them to take responsibility</a:t>
            </a:r>
          </a:p>
          <a:p>
            <a:pPr lvl="2" eaLnBrk="1" hangingPunct="1">
              <a:lnSpc>
                <a:spcPct val="80000"/>
              </a:lnSpc>
            </a:pPr>
            <a:r>
              <a:rPr lang="en-US" sz="1700" dirty="0">
                <a:latin typeface="Gill Sans MT" charset="0"/>
                <a:ea typeface="ＭＳ Ｐゴシック" charset="0"/>
              </a:rPr>
              <a:t>Allow autonomy and allow students to know they have autonomy – this conveys trust</a:t>
            </a:r>
          </a:p>
          <a:p>
            <a:pPr lvl="2" eaLnBrk="1" hangingPunct="1">
              <a:lnSpc>
                <a:spcPct val="80000"/>
              </a:lnSpc>
            </a:pPr>
            <a:r>
              <a:rPr lang="en-US" sz="1700" dirty="0">
                <a:latin typeface="Gill Sans MT" charset="0"/>
                <a:ea typeface="ＭＳ Ｐゴシック" charset="0"/>
              </a:rPr>
              <a:t>Allow ownership – ownership enables the hardest work</a:t>
            </a:r>
          </a:p>
          <a:p>
            <a:pPr lvl="1" eaLnBrk="1" hangingPunct="1">
              <a:lnSpc>
                <a:spcPct val="80000"/>
              </a:lnSpc>
            </a:pPr>
            <a:r>
              <a:rPr lang="en-US" sz="2000" dirty="0">
                <a:latin typeface="Gill Sans MT" charset="0"/>
                <a:ea typeface="ＭＳ Ｐゴシック" charset="0"/>
              </a:rPr>
              <a:t>Students have a supportive environment</a:t>
            </a:r>
          </a:p>
          <a:p>
            <a:pPr lvl="2" eaLnBrk="1" hangingPunct="1">
              <a:lnSpc>
                <a:spcPct val="80000"/>
              </a:lnSpc>
            </a:pPr>
            <a:r>
              <a:rPr lang="en-US" sz="1700" dirty="0">
                <a:latin typeface="Gill Sans MT" charset="0"/>
                <a:ea typeface="ＭＳ Ｐゴシック" charset="0"/>
              </a:rPr>
              <a:t>Be available and provide support – Avoid paternalistic or authoritarian approach</a:t>
            </a:r>
          </a:p>
          <a:p>
            <a:pPr lvl="2" eaLnBrk="1" hangingPunct="1">
              <a:lnSpc>
                <a:spcPct val="80000"/>
              </a:lnSpc>
            </a:pPr>
            <a:r>
              <a:rPr lang="en-US" sz="1700" dirty="0">
                <a:latin typeface="Gill Sans MT" charset="0"/>
                <a:ea typeface="ＭＳ Ｐゴシック" charset="0"/>
              </a:rPr>
              <a:t>Praise and positive reinforcement </a:t>
            </a:r>
            <a:r>
              <a:rPr lang="en-US" sz="1700" dirty="0">
                <a:latin typeface="Gill Sans MT" charset="0"/>
                <a:ea typeface="ＭＳ Ｐゴシック" charset="0"/>
                <a:sym typeface="Wingdings" charset="0"/>
              </a:rPr>
              <a:t> everyone needs to succeed a little each day</a:t>
            </a:r>
            <a:endParaRPr lang="en-US" sz="1700" dirty="0">
              <a:latin typeface="Gill Sans MT" charset="0"/>
              <a:ea typeface="ＭＳ Ｐゴシック" charset="0"/>
            </a:endParaRPr>
          </a:p>
          <a:p>
            <a:pPr lvl="1" eaLnBrk="1" hangingPunct="1">
              <a:lnSpc>
                <a:spcPct val="80000"/>
              </a:lnSpc>
            </a:pPr>
            <a:r>
              <a:rPr lang="en-US" sz="2000" dirty="0">
                <a:latin typeface="Gill Sans MT" charset="0"/>
                <a:ea typeface="ＭＳ Ｐゴシック" charset="0"/>
              </a:rPr>
              <a:t>Students need expert coaching</a:t>
            </a:r>
          </a:p>
          <a:p>
            <a:pPr lvl="2" eaLnBrk="1" hangingPunct="1">
              <a:lnSpc>
                <a:spcPct val="80000"/>
              </a:lnSpc>
            </a:pPr>
            <a:r>
              <a:rPr lang="en-US" sz="1700" dirty="0">
                <a:latin typeface="Gill Sans MT" charset="0"/>
                <a:ea typeface="ＭＳ Ｐゴシック" charset="0"/>
              </a:rPr>
              <a:t>Precepting = coaching</a:t>
            </a:r>
          </a:p>
        </p:txBody>
      </p:sp>
      <p:sp>
        <p:nvSpPr>
          <p:cNvPr id="4" name="Footer Placeholder 3"/>
          <p:cNvSpPr>
            <a:spLocks noGrp="1"/>
          </p:cNvSpPr>
          <p:nvPr>
            <p:ph type="ftr" sz="quarter" idx="11"/>
          </p:nvPr>
        </p:nvSpPr>
        <p:spPr/>
        <p:txBody>
          <a:bodyPr/>
          <a:lstStyle/>
          <a:p>
            <a:pPr>
              <a:defRPr/>
            </a:pPr>
            <a:endParaRPr lang="en-US" dirty="0"/>
          </a:p>
        </p:txBody>
      </p:sp>
      <p:sp>
        <p:nvSpPr>
          <p:cNvPr id="32772" name="Text Box 43"/>
          <p:cNvSpPr txBox="1">
            <a:spLocks noChangeArrowheads="1"/>
          </p:cNvSpPr>
          <p:nvPr/>
        </p:nvSpPr>
        <p:spPr bwMode="auto">
          <a:xfrm>
            <a:off x="1981200" y="6248400"/>
            <a:ext cx="70866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Gill Sans MT" charset="0"/>
                <a:ea typeface="ＭＳ Ｐゴシック" charset="0"/>
                <a:cs typeface="ＭＳ Ｐゴシック" charset="0"/>
              </a:defRPr>
            </a:lvl1pPr>
            <a:lvl2pPr marL="742950" indent="-285750">
              <a:defRPr sz="2400">
                <a:solidFill>
                  <a:schemeClr val="tx1"/>
                </a:solidFill>
                <a:latin typeface="Gill Sans MT" charset="0"/>
                <a:ea typeface="ＭＳ Ｐゴシック" charset="0"/>
              </a:defRPr>
            </a:lvl2pPr>
            <a:lvl3pPr marL="1143000" indent="-228600">
              <a:defRPr sz="2400">
                <a:solidFill>
                  <a:schemeClr val="tx1"/>
                </a:solidFill>
                <a:latin typeface="Gill Sans MT" charset="0"/>
                <a:ea typeface="ＭＳ Ｐゴシック" charset="0"/>
              </a:defRPr>
            </a:lvl3pPr>
            <a:lvl4pPr marL="1600200" indent="-228600">
              <a:defRPr sz="2400">
                <a:solidFill>
                  <a:schemeClr val="tx1"/>
                </a:solidFill>
                <a:latin typeface="Gill Sans MT" charset="0"/>
                <a:ea typeface="ＭＳ Ｐゴシック" charset="0"/>
              </a:defRPr>
            </a:lvl4pPr>
            <a:lvl5pPr marL="2057400" indent="-22860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buClr>
                <a:schemeClr val="accent1"/>
              </a:buClr>
              <a:buFont typeface="Arial" charset="0"/>
              <a:buChar char="•"/>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buClr>
                <a:schemeClr val="accent1"/>
              </a:buClr>
              <a:buFont typeface="Arial" charset="0"/>
              <a:buChar char="•"/>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buClr>
                <a:schemeClr val="accent1"/>
              </a:buClr>
              <a:buFont typeface="Arial" charset="0"/>
              <a:buChar char="•"/>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buClr>
                <a:schemeClr val="accent1"/>
              </a:buClr>
              <a:buFont typeface="Arial" charset="0"/>
              <a:buChar char="•"/>
              <a:defRPr sz="2400">
                <a:solidFill>
                  <a:schemeClr val="tx1"/>
                </a:solidFill>
                <a:latin typeface="Gill Sans MT" charset="0"/>
                <a:ea typeface="ＭＳ Ｐゴシック" charset="0"/>
              </a:defRPr>
            </a:lvl9pPr>
          </a:lstStyle>
          <a:p>
            <a:pPr>
              <a:spcBef>
                <a:spcPct val="50000"/>
              </a:spcBef>
            </a:pPr>
            <a:r>
              <a:rPr lang="en-US" sz="1200"/>
              <a:t>Kackman, J. Leading Teams. 2002. Harvard Business School Publishing Co. Boston.</a:t>
            </a:r>
          </a:p>
          <a:p>
            <a:pPr>
              <a:spcBef>
                <a:spcPct val="50000"/>
              </a:spcBef>
            </a:pPr>
            <a:r>
              <a:rPr lang="en-US" sz="1200"/>
              <a:t>Dutton, J. Energize Your Workplace. 2003. John Wiley &amp; Sons, Inc. Hoboken, NJ.</a:t>
            </a:r>
          </a:p>
        </p:txBody>
      </p:sp>
    </p:spTree>
    <p:extLst>
      <p:ext uri="{BB962C8B-B14F-4D97-AF65-F5344CB8AC3E}">
        <p14:creationId xmlns:p14="http://schemas.microsoft.com/office/powerpoint/2010/main" val="1422928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0BF20342-1D4A-4AE9-B6E7-AC97A2201C3B}"/>
              </a:ext>
            </a:extLst>
          </p:cNvPr>
          <p:cNvGraphicFramePr/>
          <p:nvPr>
            <p:extLst>
              <p:ext uri="{D42A27DB-BD31-4B8C-83A1-F6EECF244321}">
                <p14:modId xmlns:p14="http://schemas.microsoft.com/office/powerpoint/2010/main" val="4036490900"/>
              </p:ext>
            </p:extLst>
          </p:nvPr>
        </p:nvGraphicFramePr>
        <p:xfrm>
          <a:off x="1280159" y="118639"/>
          <a:ext cx="9842269" cy="6620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66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2554B8-734D-46CB-8FEC-2B886185E78B}"/>
              </a:ext>
            </a:extLst>
          </p:cNvPr>
          <p:cNvSpPr>
            <a:spLocks noGrp="1"/>
          </p:cNvSpPr>
          <p:nvPr>
            <p:ph type="title"/>
          </p:nvPr>
        </p:nvSpPr>
        <p:spPr/>
        <p:txBody>
          <a:bodyPr/>
          <a:lstStyle/>
          <a:p>
            <a:r>
              <a:rPr lang="en-US" dirty="0"/>
              <a:t>	What is the Learning Environment?</a:t>
            </a:r>
          </a:p>
        </p:txBody>
      </p:sp>
      <p:sp>
        <p:nvSpPr>
          <p:cNvPr id="3" name="Content Placeholder 2">
            <a:extLst>
              <a:ext uri="{FF2B5EF4-FFF2-40B4-BE49-F238E27FC236}">
                <a16:creationId xmlns:a16="http://schemas.microsoft.com/office/drawing/2014/main" xmlns="" id="{0FBF6528-E3F7-449B-9ACD-707611B8DFAF}"/>
              </a:ext>
            </a:extLst>
          </p:cNvPr>
          <p:cNvSpPr>
            <a:spLocks noGrp="1"/>
          </p:cNvSpPr>
          <p:nvPr>
            <p:ph idx="1"/>
          </p:nvPr>
        </p:nvSpPr>
        <p:spPr/>
        <p:txBody>
          <a:bodyPr/>
          <a:lstStyle/>
          <a:p>
            <a:r>
              <a:rPr lang="en-US" dirty="0"/>
              <a:t>The learning environment is the physical, social, and psychological context in which a student learns. A supportive learning environment contributes to student well-being and enhances student empathy, professionalism, and academic success, whereas an unsupportive learning environment may lead to burnout, exhaustion, and cynicism. </a:t>
            </a:r>
          </a:p>
          <a:p>
            <a:endParaRPr lang="en-US" dirty="0"/>
          </a:p>
        </p:txBody>
      </p:sp>
    </p:spTree>
    <p:extLst>
      <p:ext uri="{BB962C8B-B14F-4D97-AF65-F5344CB8AC3E}">
        <p14:creationId xmlns:p14="http://schemas.microsoft.com/office/powerpoint/2010/main" val="20728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6BAD75-CBDB-458E-B55D-BE70C2912DC2}"/>
              </a:ext>
            </a:extLst>
          </p:cNvPr>
          <p:cNvPicPr>
            <a:picLocks noChangeAspect="1"/>
          </p:cNvPicPr>
          <p:nvPr/>
        </p:nvPicPr>
        <p:blipFill>
          <a:blip r:embed="rId2"/>
          <a:stretch>
            <a:fillRect/>
          </a:stretch>
        </p:blipFill>
        <p:spPr>
          <a:xfrm>
            <a:off x="1" y="0"/>
            <a:ext cx="12191998" cy="6857999"/>
          </a:xfrm>
          <a:prstGeom prst="rect">
            <a:avLst/>
          </a:prstGeom>
        </p:spPr>
      </p:pic>
    </p:spTree>
    <p:extLst>
      <p:ext uri="{BB962C8B-B14F-4D97-AF65-F5344CB8AC3E}">
        <p14:creationId xmlns:p14="http://schemas.microsoft.com/office/powerpoint/2010/main" val="95900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897DD82-957A-4506-A9A1-9D6ED85EC21D}"/>
              </a:ext>
            </a:extLst>
          </p:cNvPr>
          <p:cNvPicPr>
            <a:picLocks noChangeAspect="1"/>
          </p:cNvPicPr>
          <p:nvPr/>
        </p:nvPicPr>
        <p:blipFill>
          <a:blip r:embed="rId2"/>
          <a:stretch>
            <a:fillRect/>
          </a:stretch>
        </p:blipFill>
        <p:spPr>
          <a:xfrm>
            <a:off x="3843" y="0"/>
            <a:ext cx="12188157" cy="6858000"/>
          </a:xfrm>
          <a:prstGeom prst="rect">
            <a:avLst/>
          </a:prstGeom>
        </p:spPr>
      </p:pic>
    </p:spTree>
    <p:extLst>
      <p:ext uri="{BB962C8B-B14F-4D97-AF65-F5344CB8AC3E}">
        <p14:creationId xmlns:p14="http://schemas.microsoft.com/office/powerpoint/2010/main" val="217191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9" y="-1"/>
            <a:ext cx="12010053" cy="2602523"/>
          </a:xfrm>
        </p:spPr>
        <p:txBody>
          <a:bodyPr>
            <a:normAutofit fontScale="90000"/>
          </a:bodyPr>
          <a:lstStyle/>
          <a:p>
            <a:r>
              <a:rPr lang="en-US" dirty="0"/>
              <a:t>		</a:t>
            </a:r>
            <a:br>
              <a:rPr lang="en-US" dirty="0"/>
            </a:br>
            <a:r>
              <a:rPr lang="en-US" dirty="0"/>
              <a:t>			SAFE </a:t>
            </a:r>
            <a:r>
              <a:rPr lang="en-US"/>
              <a:t>LEARNING ENVIRONMENT</a:t>
            </a:r>
            <a:r>
              <a:rPr lang="en-US" dirty="0"/>
              <a:t/>
            </a:r>
            <a:br>
              <a:rPr lang="en-US" dirty="0"/>
            </a:br>
            <a:r>
              <a:rPr lang="en-US" dirty="0"/>
              <a:t>			STUDENT MISTREATMENT</a:t>
            </a:r>
            <a:br>
              <a:rPr lang="en-US" dirty="0"/>
            </a:br>
            <a:r>
              <a:rPr lang="en-US" dirty="0"/>
              <a:t/>
            </a:r>
            <a:br>
              <a:rPr lang="en-US" dirty="0"/>
            </a:br>
            <a:r>
              <a:rPr lang="en-US" dirty="0"/>
              <a:t>			</a:t>
            </a:r>
          </a:p>
        </p:txBody>
      </p:sp>
      <p:sp>
        <p:nvSpPr>
          <p:cNvPr id="4" name="Content Placeholder 3"/>
          <p:cNvSpPr>
            <a:spLocks noGrp="1"/>
          </p:cNvSpPr>
          <p:nvPr>
            <p:ph idx="1"/>
          </p:nvPr>
        </p:nvSpPr>
        <p:spPr>
          <a:xfrm>
            <a:off x="838200" y="1789723"/>
            <a:ext cx="10515600" cy="4387240"/>
          </a:xfrm>
        </p:spPr>
        <p:txBody>
          <a:bodyPr>
            <a:normAutofit fontScale="85000" lnSpcReduction="20000"/>
          </a:bodyPr>
          <a:lstStyle/>
          <a:p>
            <a:pPr marL="0" indent="0">
              <a:buNone/>
            </a:pPr>
            <a:r>
              <a:rPr lang="en-US" dirty="0"/>
              <a:t>			</a:t>
            </a:r>
          </a:p>
          <a:p>
            <a:pPr marL="0" indent="0">
              <a:buNone/>
            </a:pPr>
            <a:r>
              <a:rPr lang="en-US" dirty="0"/>
              <a:t>The Association of American Medical Colleges (AAMC) identifies eight general areas of student mistreatment:</a:t>
            </a:r>
          </a:p>
          <a:p>
            <a:r>
              <a:rPr lang="en-US" dirty="0"/>
              <a:t>Public belittlement or humiliation</a:t>
            </a:r>
          </a:p>
          <a:p>
            <a:r>
              <a:rPr lang="en-US" dirty="0"/>
              <a:t>Threats of physical harm or actual physical punishment</a:t>
            </a:r>
          </a:p>
          <a:p>
            <a:r>
              <a:rPr lang="en-US" dirty="0"/>
              <a:t>Requirements to perform personal services, such as shopping</a:t>
            </a:r>
          </a:p>
          <a:p>
            <a:r>
              <a:rPr lang="en-US" dirty="0"/>
              <a:t>Being subjected to unwanted sexual advances</a:t>
            </a:r>
          </a:p>
          <a:p>
            <a:r>
              <a:rPr lang="en-US" dirty="0"/>
              <a:t>Being asked for sexual favors in exchange for grades</a:t>
            </a:r>
          </a:p>
          <a:p>
            <a:r>
              <a:rPr lang="en-US" dirty="0"/>
              <a:t>Being denied opportunities for training because of gender, race/ethnicity or sexual orientation</a:t>
            </a:r>
          </a:p>
          <a:p>
            <a:r>
              <a:rPr lang="en-US" dirty="0"/>
              <a:t>Being subjected to offensive remarks/names directed at you based on gender, race/ethnicity or sexual orientation</a:t>
            </a:r>
          </a:p>
          <a:p>
            <a:r>
              <a:rPr lang="en-US" dirty="0"/>
              <a:t>Receiving lower grades or evaluation based on gender, race/ethnicity or sexual orientation</a:t>
            </a:r>
          </a:p>
          <a:p>
            <a:pPr marL="0" indent="0">
              <a:buNone/>
            </a:pPr>
            <a:r>
              <a:rPr lang="en-US" dirty="0"/>
              <a:t/>
            </a:r>
            <a:br>
              <a:rPr lang="en-US" dirty="0"/>
            </a:br>
            <a:endParaRPr lang="en-US" dirty="0"/>
          </a:p>
        </p:txBody>
      </p:sp>
    </p:spTree>
    <p:extLst>
      <p:ext uri="{BB962C8B-B14F-4D97-AF65-F5344CB8AC3E}">
        <p14:creationId xmlns:p14="http://schemas.microsoft.com/office/powerpoint/2010/main" val="291582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8221987-F55B-45D8-B0F6-8FCA5C9980CD}"/>
              </a:ext>
            </a:extLst>
          </p:cNvPr>
          <p:cNvSpPr/>
          <p:nvPr/>
        </p:nvSpPr>
        <p:spPr>
          <a:xfrm>
            <a:off x="0" y="612845"/>
            <a:ext cx="12192000" cy="2862322"/>
          </a:xfrm>
          <a:prstGeom prst="rect">
            <a:avLst/>
          </a:prstGeom>
        </p:spPr>
        <p:txBody>
          <a:bodyPr wrap="square">
            <a:spAutoFit/>
          </a:bodyPr>
          <a:lstStyle/>
          <a:p>
            <a:r>
              <a:rPr lang="en-US" dirty="0"/>
              <a:t>Medicare Claims Processing Manual Chapter 12 - Physicians/</a:t>
            </a:r>
            <a:r>
              <a:rPr lang="en-US" dirty="0" err="1"/>
              <a:t>Nonphysician</a:t>
            </a:r>
            <a:r>
              <a:rPr lang="en-US" dirty="0"/>
              <a:t> Practitioners 100.1.1 - Evaluation and Management (E/M) Services (Rev. 3971, Issued: 02- 02- 18, Effective: 01-01-18, Implementation: 03- 05-18) B. E/M Service Documentation Provided By Students Any contribution and participation of a student to the performance of a billable service (other than the review of systems and/or past family/social history which are not separately billable, but are taken as part of an E/M service) must be performed in the physical presence of a teaching physician or physical presence of a resident in a service meeting the requirements set forth in this section for teaching physician billing. Students may document services in the medical record. However, the teaching physician must verify in the medical record all student documentation or findings, including history, physical exam and/or medical decision making. The teaching physician must personally perform (or re-perform) the physical exam and medical decision making activities of the E/M service being billed, but may verify any student documentation of them in the medical record, rather than re-documenting this work</a:t>
            </a:r>
          </a:p>
        </p:txBody>
      </p:sp>
      <p:pic>
        <p:nvPicPr>
          <p:cNvPr id="2" name="Picture 1">
            <a:extLst>
              <a:ext uri="{FF2B5EF4-FFF2-40B4-BE49-F238E27FC236}">
                <a16:creationId xmlns:a16="http://schemas.microsoft.com/office/drawing/2014/main" xmlns="" id="{99979085-AF93-48B0-A6A9-032A297660CE}"/>
              </a:ext>
            </a:extLst>
          </p:cNvPr>
          <p:cNvPicPr>
            <a:picLocks noChangeAspect="1"/>
          </p:cNvPicPr>
          <p:nvPr/>
        </p:nvPicPr>
        <p:blipFill>
          <a:blip r:embed="rId2"/>
          <a:stretch>
            <a:fillRect/>
          </a:stretch>
        </p:blipFill>
        <p:spPr>
          <a:xfrm>
            <a:off x="0" y="15667"/>
            <a:ext cx="12192000" cy="6826665"/>
          </a:xfrm>
          <a:prstGeom prst="rect">
            <a:avLst/>
          </a:prstGeom>
        </p:spPr>
      </p:pic>
    </p:spTree>
    <p:extLst>
      <p:ext uri="{BB962C8B-B14F-4D97-AF65-F5344CB8AC3E}">
        <p14:creationId xmlns:p14="http://schemas.microsoft.com/office/powerpoint/2010/main" val="65380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99CADA-6B90-4124-874B-3F46A7652330}"/>
              </a:ext>
            </a:extLst>
          </p:cNvPr>
          <p:cNvPicPr>
            <a:picLocks noChangeAspect="1"/>
          </p:cNvPicPr>
          <p:nvPr/>
        </p:nvPicPr>
        <p:blipFill>
          <a:blip r:embed="rId2"/>
          <a:stretch>
            <a:fillRect/>
          </a:stretch>
        </p:blipFill>
        <p:spPr>
          <a:xfrm>
            <a:off x="38891" y="0"/>
            <a:ext cx="12153109" cy="6858000"/>
          </a:xfrm>
          <a:prstGeom prst="rect">
            <a:avLst/>
          </a:prstGeom>
        </p:spPr>
      </p:pic>
    </p:spTree>
    <p:extLst>
      <p:ext uri="{BB962C8B-B14F-4D97-AF65-F5344CB8AC3E}">
        <p14:creationId xmlns:p14="http://schemas.microsoft.com/office/powerpoint/2010/main" val="1548678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9" y="-1"/>
            <a:ext cx="12010053" cy="2602523"/>
          </a:xfrm>
        </p:spPr>
        <p:txBody>
          <a:bodyPr>
            <a:normAutofit fontScale="90000"/>
          </a:bodyPr>
          <a:lstStyle/>
          <a:p>
            <a:r>
              <a:rPr lang="en-US" dirty="0"/>
              <a:t>		</a:t>
            </a:r>
            <a:br>
              <a:rPr lang="en-US" dirty="0"/>
            </a:br>
            <a:r>
              <a:rPr lang="en-US" dirty="0"/>
              <a:t>			SAFE </a:t>
            </a:r>
            <a:r>
              <a:rPr lang="en-US"/>
              <a:t>LEARNING ENVIRONMENT</a:t>
            </a:r>
            <a:r>
              <a:rPr lang="en-US" dirty="0"/>
              <a:t/>
            </a:r>
            <a:br>
              <a:rPr lang="en-US" dirty="0"/>
            </a:br>
            <a:r>
              <a:rPr lang="en-US" dirty="0"/>
              <a:t>			STUDENT MISTREATMENT</a:t>
            </a:r>
            <a:br>
              <a:rPr lang="en-US" dirty="0"/>
            </a:br>
            <a:r>
              <a:rPr lang="en-US" dirty="0"/>
              <a:t/>
            </a:r>
            <a:br>
              <a:rPr lang="en-US" dirty="0"/>
            </a:br>
            <a:r>
              <a:rPr lang="en-US" dirty="0"/>
              <a:t>			</a:t>
            </a:r>
          </a:p>
        </p:txBody>
      </p:sp>
      <p:sp>
        <p:nvSpPr>
          <p:cNvPr id="4" name="Content Placeholder 3"/>
          <p:cNvSpPr>
            <a:spLocks noGrp="1"/>
          </p:cNvSpPr>
          <p:nvPr>
            <p:ph idx="1"/>
          </p:nvPr>
        </p:nvSpPr>
        <p:spPr>
          <a:xfrm>
            <a:off x="838200" y="1789723"/>
            <a:ext cx="10515600" cy="4387240"/>
          </a:xfrm>
        </p:spPr>
        <p:txBody>
          <a:bodyPr>
            <a:normAutofit fontScale="85000" lnSpcReduction="20000"/>
          </a:bodyPr>
          <a:lstStyle/>
          <a:p>
            <a:pPr marL="0" indent="0">
              <a:buNone/>
            </a:pPr>
            <a:r>
              <a:rPr lang="en-US" dirty="0"/>
              <a:t>			</a:t>
            </a:r>
          </a:p>
          <a:p>
            <a:pPr marL="0" indent="0">
              <a:buNone/>
            </a:pPr>
            <a:r>
              <a:rPr lang="en-US" dirty="0"/>
              <a:t>The Association of American Medical Colleges (AAMC) identifies eight general areas of student mistreatment:</a:t>
            </a:r>
          </a:p>
          <a:p>
            <a:r>
              <a:rPr lang="en-US" dirty="0"/>
              <a:t>Public belittlement or humiliation</a:t>
            </a:r>
          </a:p>
          <a:p>
            <a:r>
              <a:rPr lang="en-US" dirty="0"/>
              <a:t>Threats of physical harm or actual physical punishment</a:t>
            </a:r>
          </a:p>
          <a:p>
            <a:r>
              <a:rPr lang="en-US" dirty="0"/>
              <a:t>Requirements to perform personal services, such as shopping</a:t>
            </a:r>
          </a:p>
          <a:p>
            <a:r>
              <a:rPr lang="en-US" dirty="0"/>
              <a:t>Being subjected to unwanted sexual advances</a:t>
            </a:r>
          </a:p>
          <a:p>
            <a:r>
              <a:rPr lang="en-US" dirty="0"/>
              <a:t>Being asked for sexual favors in exchange for grades</a:t>
            </a:r>
          </a:p>
          <a:p>
            <a:r>
              <a:rPr lang="en-US" dirty="0"/>
              <a:t>Being denied opportunities for training because of gender, race/ethnicity or sexual orientation</a:t>
            </a:r>
          </a:p>
          <a:p>
            <a:r>
              <a:rPr lang="en-US" dirty="0"/>
              <a:t>Being subjected to offensive remarks/names directed at you based on gender, race/ethnicity or sexual orientation</a:t>
            </a:r>
          </a:p>
          <a:p>
            <a:r>
              <a:rPr lang="en-US" dirty="0"/>
              <a:t>Receiving lower grades or evaluation based on gender, race/ethnicity or sexual orientation</a:t>
            </a:r>
          </a:p>
          <a:p>
            <a:pPr marL="0" indent="0">
              <a:buNone/>
            </a:pPr>
            <a:r>
              <a:rPr lang="en-US" dirty="0"/>
              <a:t/>
            </a:r>
            <a:br>
              <a:rPr lang="en-US" dirty="0"/>
            </a:br>
            <a:endParaRPr lang="en-US" dirty="0"/>
          </a:p>
        </p:txBody>
      </p:sp>
      <p:pic>
        <p:nvPicPr>
          <p:cNvPr id="3" name="Picture 2">
            <a:extLst>
              <a:ext uri="{FF2B5EF4-FFF2-40B4-BE49-F238E27FC236}">
                <a16:creationId xmlns:a16="http://schemas.microsoft.com/office/drawing/2014/main" xmlns="" id="{986391CC-8B31-4714-AAA5-9AEE8F608F8E}"/>
              </a:ext>
            </a:extLst>
          </p:cNvPr>
          <p:cNvPicPr>
            <a:picLocks noChangeAspect="1"/>
          </p:cNvPicPr>
          <p:nvPr/>
        </p:nvPicPr>
        <p:blipFill>
          <a:blip r:embed="rId2"/>
          <a:stretch>
            <a:fillRect/>
          </a:stretch>
        </p:blipFill>
        <p:spPr>
          <a:xfrm>
            <a:off x="0" y="24109"/>
            <a:ext cx="12192000" cy="6809781"/>
          </a:xfrm>
          <a:prstGeom prst="rect">
            <a:avLst/>
          </a:prstGeom>
        </p:spPr>
      </p:pic>
    </p:spTree>
    <p:extLst>
      <p:ext uri="{BB962C8B-B14F-4D97-AF65-F5344CB8AC3E}">
        <p14:creationId xmlns:p14="http://schemas.microsoft.com/office/powerpoint/2010/main" val="347272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9828970-290B-4104-927F-B626A96A0183}"/>
              </a:ext>
            </a:extLst>
          </p:cNvPr>
          <p:cNvPicPr>
            <a:picLocks noChangeAspect="1"/>
          </p:cNvPicPr>
          <p:nvPr/>
        </p:nvPicPr>
        <p:blipFill>
          <a:blip r:embed="rId2"/>
          <a:stretch>
            <a:fillRect/>
          </a:stretch>
        </p:blipFill>
        <p:spPr>
          <a:xfrm>
            <a:off x="840400" y="0"/>
            <a:ext cx="10511200" cy="6858000"/>
          </a:xfrm>
          <a:prstGeom prst="rect">
            <a:avLst/>
          </a:prstGeom>
        </p:spPr>
      </p:pic>
    </p:spTree>
    <p:extLst>
      <p:ext uri="{BB962C8B-B14F-4D97-AF65-F5344CB8AC3E}">
        <p14:creationId xmlns:p14="http://schemas.microsoft.com/office/powerpoint/2010/main" val="151168830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4351</TotalTime>
  <Words>473</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Century Gothic</vt:lpstr>
      <vt:lpstr>Gill Sans MT</vt:lpstr>
      <vt:lpstr>Wingdings</vt:lpstr>
      <vt:lpstr>Wingdings 3</vt:lpstr>
      <vt:lpstr>Slice</vt:lpstr>
      <vt:lpstr>   Creating a positive Learning Environment </vt:lpstr>
      <vt:lpstr> What is the Learning Environment?</vt:lpstr>
      <vt:lpstr>PowerPoint Presentation</vt:lpstr>
      <vt:lpstr>PowerPoint Presentation</vt:lpstr>
      <vt:lpstr>      SAFE LEARNING ENVIRONMENT    STUDENT MISTREATMENT     </vt:lpstr>
      <vt:lpstr>PowerPoint Presentation</vt:lpstr>
      <vt:lpstr>PowerPoint Presentation</vt:lpstr>
      <vt:lpstr>      SAFE LEARNING ENVIRONMENT    STUDENT MISTREATMENT     </vt:lpstr>
      <vt:lpstr>PowerPoint Presentation</vt:lpstr>
      <vt:lpstr>PowerPoint Presentation</vt:lpstr>
      <vt:lpstr>PowerPoint Presentation</vt:lpstr>
      <vt:lpstr>PowerPoint Presentation</vt:lpstr>
      <vt:lpstr>   SAFE LEARNING Environment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Environment</dc:title>
  <dc:creator>Larry Kirven</dc:creator>
  <cp:lastModifiedBy>Michelle Fleming</cp:lastModifiedBy>
  <cp:revision>15</cp:revision>
  <dcterms:created xsi:type="dcterms:W3CDTF">2018-08-02T17:04:48Z</dcterms:created>
  <dcterms:modified xsi:type="dcterms:W3CDTF">2018-10-02T22:40:48Z</dcterms:modified>
</cp:coreProperties>
</file>