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3" r:id="rId2"/>
    <p:sldId id="334" r:id="rId3"/>
    <p:sldId id="342" r:id="rId4"/>
    <p:sldId id="337" r:id="rId5"/>
    <p:sldId id="325" r:id="rId6"/>
    <p:sldId id="326" r:id="rId7"/>
    <p:sldId id="327" r:id="rId8"/>
    <p:sldId id="340" r:id="rId9"/>
    <p:sldId id="336" r:id="rId10"/>
    <p:sldId id="331" r:id="rId11"/>
    <p:sldId id="328" r:id="rId12"/>
    <p:sldId id="329" r:id="rId13"/>
    <p:sldId id="335" r:id="rId14"/>
    <p:sldId id="330" r:id="rId15"/>
    <p:sldId id="332" r:id="rId16"/>
    <p:sldId id="341" r:id="rId17"/>
    <p:sldId id="339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be Harberd" initials="TH" lastIdx="1" clrIdx="0">
    <p:extLst>
      <p:ext uri="{19B8F6BF-5375-455C-9EA6-DF929625EA0E}">
        <p15:presenceInfo xmlns:p15="http://schemas.microsoft.com/office/powerpoint/2012/main" userId="S-1-5-21-3614267837-249374640-3659806320-16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7C4-A539-432D-9414-7CC5361B7B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90C2-AD37-4244-83F0-E9174AA7826C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209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7C4-A539-432D-9414-7CC5361B7B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90C2-AD37-4244-83F0-E9174AA78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0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7C4-A539-432D-9414-7CC5361B7B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90C2-AD37-4244-83F0-E9174AA78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87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7C4-A539-432D-9414-7CC5361B7B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90C2-AD37-4244-83F0-E9174AA7826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8730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7C4-A539-432D-9414-7CC5361B7B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90C2-AD37-4244-83F0-E9174AA78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02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7C4-A539-432D-9414-7CC5361B7B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90C2-AD37-4244-83F0-E9174AA782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0766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7C4-A539-432D-9414-7CC5361B7B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90C2-AD37-4244-83F0-E9174AA78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7C4-A539-432D-9414-7CC5361B7B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90C2-AD37-4244-83F0-E9174AA78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99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7C4-A539-432D-9414-7CC5361B7B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90C2-AD37-4244-83F0-E9174AA78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3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7C4-A539-432D-9414-7CC5361B7B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90C2-AD37-4244-83F0-E9174AA78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9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7C4-A539-432D-9414-7CC5361B7B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90C2-AD37-4244-83F0-E9174AA78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1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7C4-A539-432D-9414-7CC5361B7B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90C2-AD37-4244-83F0-E9174AA78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4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7C4-A539-432D-9414-7CC5361B7B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90C2-AD37-4244-83F0-E9174AA78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3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7C4-A539-432D-9414-7CC5361B7B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90C2-AD37-4244-83F0-E9174AA78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6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7C4-A539-432D-9414-7CC5361B7B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90C2-AD37-4244-83F0-E9174AA78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7C4-A539-432D-9414-7CC5361B7B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90C2-AD37-4244-83F0-E9174AA78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50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07C4-A539-432D-9414-7CC5361B7B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90C2-AD37-4244-83F0-E9174AA78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8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C4907C4-A539-432D-9414-7CC5361B7BD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B2C90C2-AD37-4244-83F0-E9174AA78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60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CD80C-67FD-49CF-A42A-96EA8A622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773951"/>
            <a:ext cx="8534400" cy="453516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Creating a positive learning environment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 community preceptors perspective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Tobe Harberd, md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760E9-E0A9-45C5-BFE2-8BC4F3895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179" y="5309118"/>
            <a:ext cx="8534400" cy="104468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833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F1BAE-AD4E-4F5F-BCF6-31A681675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898" y="330206"/>
            <a:ext cx="8534400" cy="1269385"/>
          </a:xfrm>
        </p:spPr>
        <p:txBody>
          <a:bodyPr/>
          <a:lstStyle/>
          <a:p>
            <a:r>
              <a:rPr lang="en-US" dirty="0"/>
              <a:t>ESTABLISHING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FC351-C267-4956-8D99-0A52584A3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898" y="1427313"/>
            <a:ext cx="8534400" cy="486194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Student’s perspective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Personal goals for rotation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Improve PE/procedural skills, history taking, oral presentations, specialty exposure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Desired grade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Expectations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Clinical requirements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Personal time </a:t>
            </a:r>
          </a:p>
        </p:txBody>
      </p:sp>
    </p:spTree>
    <p:extLst>
      <p:ext uri="{BB962C8B-B14F-4D97-AF65-F5344CB8AC3E}">
        <p14:creationId xmlns:p14="http://schemas.microsoft.com/office/powerpoint/2010/main" val="109705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2B36A-A4D5-4D2D-AD4E-1B009B2F3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7733"/>
            <a:ext cx="8534400" cy="903989"/>
          </a:xfrm>
        </p:spPr>
        <p:txBody>
          <a:bodyPr>
            <a:normAutofit/>
          </a:bodyPr>
          <a:lstStyle/>
          <a:p>
            <a:r>
              <a:rPr lang="en-US" dirty="0"/>
              <a:t>Establishing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0EFF1-ED1E-4F8B-9772-F50F4439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590261"/>
            <a:ext cx="8534400" cy="42987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Preceptor expectations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# of patient encounters/day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Clinical hours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Clinic times, hospital rounding, call, ER shifts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As explicit as possible (not just “ come if you want to”)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Encourage ownership of patients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Chart note completion</a:t>
            </a:r>
          </a:p>
        </p:txBody>
      </p:sp>
    </p:spTree>
    <p:extLst>
      <p:ext uri="{BB962C8B-B14F-4D97-AF65-F5344CB8AC3E}">
        <p14:creationId xmlns:p14="http://schemas.microsoft.com/office/powerpoint/2010/main" val="1952889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24A74-19DD-4F3E-95F6-FC186C2FC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035178"/>
          </a:xfrm>
        </p:spPr>
        <p:txBody>
          <a:bodyPr>
            <a:normAutofit/>
          </a:bodyPr>
          <a:lstStyle/>
          <a:p>
            <a:r>
              <a:rPr lang="en-US" dirty="0"/>
              <a:t>Establishing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7FA19-FF2B-4223-9DC1-868A1C424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855303"/>
            <a:ext cx="8534400" cy="413467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Grading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Provide WRITE anchor grid @ orientation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Outline requirements for desired grade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Family Medicine Clerkship grading criteria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Clinical, exam and final grade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Cumulative performance over time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“Not where you start, but where you finish”</a:t>
            </a:r>
          </a:p>
        </p:txBody>
      </p:sp>
    </p:spTree>
    <p:extLst>
      <p:ext uri="{BB962C8B-B14F-4D97-AF65-F5344CB8AC3E}">
        <p14:creationId xmlns:p14="http://schemas.microsoft.com/office/powerpoint/2010/main" val="1922511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B2237-7824-4304-ABE1-76CE0E736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233507"/>
            <a:ext cx="10818812" cy="114741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Lake </a:t>
            </a:r>
            <a:r>
              <a:rPr lang="en-US" dirty="0" err="1"/>
              <a:t>chelan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0DD0E8-BBC8-4803-BBC6-85AE0161BC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24AAD910-0AC0-4F10-93CE-F34A35607303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91" b="11991"/>
          <a:stretch>
            <a:fillRect/>
          </a:stretch>
        </p:blipFill>
        <p:spPr>
          <a:xfrm>
            <a:off x="685800" y="533399"/>
            <a:ext cx="10818812" cy="4555435"/>
          </a:xfrm>
        </p:spPr>
      </p:pic>
    </p:spTree>
    <p:extLst>
      <p:ext uri="{BB962C8B-B14F-4D97-AF65-F5344CB8AC3E}">
        <p14:creationId xmlns:p14="http://schemas.microsoft.com/office/powerpoint/2010/main" val="268815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EEE2A-F93F-4ABB-9DCA-3CE2D7349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493" y="470849"/>
            <a:ext cx="8534400" cy="812457"/>
          </a:xfrm>
        </p:spPr>
        <p:txBody>
          <a:bodyPr/>
          <a:lstStyle/>
          <a:p>
            <a:r>
              <a:rPr lang="en-US" dirty="0"/>
              <a:t>Effective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127FD-5E9A-4EC2-BD03-7352EBBFE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493" y="1391477"/>
            <a:ext cx="8534400" cy="499567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Foster a positive learning environment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Students thrive when comfortable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Real time is best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Quick recap after procedure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On the fly teaching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Set students up for success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Prepare in advance for patient encounters/procedures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Don’t overwhelm, pick 1 key aspect</a:t>
            </a:r>
          </a:p>
        </p:txBody>
      </p:sp>
    </p:spTree>
    <p:extLst>
      <p:ext uri="{BB962C8B-B14F-4D97-AF65-F5344CB8AC3E}">
        <p14:creationId xmlns:p14="http://schemas.microsoft.com/office/powerpoint/2010/main" val="3207941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F4C50-399B-4CBC-A0C6-887C15C06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06526"/>
            <a:ext cx="8534400" cy="1086679"/>
          </a:xfrm>
        </p:spPr>
        <p:txBody>
          <a:bodyPr>
            <a:normAutofit/>
          </a:bodyPr>
          <a:lstStyle/>
          <a:p>
            <a:r>
              <a:rPr lang="en-US" dirty="0"/>
              <a:t>Effective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1C99E-C5A6-4050-96E9-3C75BD1CE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593205"/>
            <a:ext cx="8534400" cy="40021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Formal monthly evaluation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Schedule time on student’s calendar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Provide written evaluation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Include preceptor comments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Establish consistency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Individualize/personalize feedback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Helpful in final clerkship evaluation</a:t>
            </a:r>
          </a:p>
        </p:txBody>
      </p:sp>
    </p:spTree>
    <p:extLst>
      <p:ext uri="{BB962C8B-B14F-4D97-AF65-F5344CB8AC3E}">
        <p14:creationId xmlns:p14="http://schemas.microsoft.com/office/powerpoint/2010/main" val="220871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C57AC-68C9-4437-AF14-C18BAEFED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1"/>
            <a:ext cx="8534400" cy="1156252"/>
          </a:xfrm>
        </p:spPr>
        <p:txBody>
          <a:bodyPr>
            <a:normAutofit/>
          </a:bodyPr>
          <a:lstStyle/>
          <a:p>
            <a:r>
              <a:rPr lang="en-US" dirty="0"/>
              <a:t>Effective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16354-9CAE-4717-A13F-1BCE2A7C3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936289"/>
            <a:ext cx="8534400" cy="298542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Avoid generics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“You’re doing great, keep up the good work”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Provide patient specific examples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Constructive criticism is appreciated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Pick an item to improve upon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864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ECC21-8900-44D0-8ACC-9F2F26418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697922"/>
            <a:ext cx="8534400" cy="1462156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557496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F3AE0-7986-4FD4-BA41-7107D3922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/>
              <a:t>Objectives: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9F8BA-4AA1-4211-A801-CCAA812C5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881051"/>
            <a:ext cx="8534400" cy="22990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Best practices in welcoming/orienting students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Setting appropriate expectations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Providing effective feedback</a:t>
            </a:r>
          </a:p>
        </p:txBody>
      </p:sp>
    </p:spTree>
    <p:extLst>
      <p:ext uri="{BB962C8B-B14F-4D97-AF65-F5344CB8AC3E}">
        <p14:creationId xmlns:p14="http://schemas.microsoft.com/office/powerpoint/2010/main" val="162280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D8694-8304-4237-BE3C-3C602323B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/>
              <a:t>Disclosures: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A07E5-B912-45C9-AD4C-07F265BA9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192867"/>
            <a:ext cx="8534400" cy="15070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No financial disclosures </a:t>
            </a:r>
          </a:p>
        </p:txBody>
      </p:sp>
    </p:spTree>
    <p:extLst>
      <p:ext uri="{BB962C8B-B14F-4D97-AF65-F5344CB8AC3E}">
        <p14:creationId xmlns:p14="http://schemas.microsoft.com/office/powerpoint/2010/main" val="3068756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28217-90AC-448F-A5AA-8CC91F8FF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4" y="5339524"/>
            <a:ext cx="10818812" cy="985077"/>
          </a:xfrm>
        </p:spPr>
        <p:txBody>
          <a:bodyPr/>
          <a:lstStyle/>
          <a:p>
            <a:pPr algn="ctr"/>
            <a:r>
              <a:rPr lang="en-US" dirty="0"/>
              <a:t>Chelan, </a:t>
            </a:r>
            <a:r>
              <a:rPr lang="en-US" dirty="0" err="1"/>
              <a:t>wa</a:t>
            </a:r>
            <a:endParaRPr lang="en-US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83ACDF1E-B109-45D3-8E91-C844C6B4328C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6" b="3796"/>
          <a:stretch>
            <a:fillRect/>
          </a:stretch>
        </p:blipFill>
        <p:spPr>
          <a:xfrm>
            <a:off x="685800" y="533399"/>
            <a:ext cx="10818812" cy="4475923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970A92-12DC-4CAD-8940-6C565EDFB80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836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43BE5-B213-45DF-9870-D7DCF9E52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87827"/>
            <a:ext cx="8534400" cy="922921"/>
          </a:xfrm>
        </p:spPr>
        <p:txBody>
          <a:bodyPr>
            <a:normAutofit/>
          </a:bodyPr>
          <a:lstStyle/>
          <a:p>
            <a:r>
              <a:rPr lang="en-US" dirty="0"/>
              <a:t>Orientation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8C0FA-C0C2-483A-B093-1A5DCAEB5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293087"/>
            <a:ext cx="8534400" cy="46277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Prearrival planning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Email 2 weeks prior to rotation start date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Confirm arrival date &amp; time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Accommodate travel from other sites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Discuss tentative orientation day schedule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Confirm housing location &amp; provide 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4012920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A48BB-C56E-4785-93F0-C9A8B4F6A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4643"/>
            <a:ext cx="8534400" cy="1013440"/>
          </a:xfrm>
        </p:spPr>
        <p:txBody>
          <a:bodyPr>
            <a:normAutofit/>
          </a:bodyPr>
          <a:lstStyle/>
          <a:p>
            <a:r>
              <a:rPr lang="en-US" dirty="0"/>
              <a:t>Orientation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C02D2-F5CB-486C-BEFA-D4E988AB5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98083"/>
            <a:ext cx="8534400" cy="44666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Orientation Day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Allot several hours to meet exclusively with student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Provide detailed schedule of orientation day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Personal tour of facilities (clinic, hospital, housing)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Arrange time with appropriate departments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IT, HR, medical records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Confirm clinical start time</a:t>
            </a:r>
            <a:r>
              <a:rPr lang="en-US" sz="2400" dirty="0"/>
              <a:t>	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638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E2BCA-7DB2-4F0B-AA0A-F3E79DD3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851" y="435428"/>
            <a:ext cx="8534400" cy="982555"/>
          </a:xfrm>
        </p:spPr>
        <p:txBody>
          <a:bodyPr>
            <a:normAutofit/>
          </a:bodyPr>
          <a:lstStyle/>
          <a:p>
            <a:r>
              <a:rPr lang="en-US" dirty="0"/>
              <a:t>Orientation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5101B-DC91-4FC6-B5A6-E917DA099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851" y="1311965"/>
            <a:ext cx="8534400" cy="498281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Scheduling Tips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Printed monthly schedule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Avoid too many preceptors (3-5 ideal)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Allot ½ day of flex time per week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Required community project, study time, online clinical cases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Include </a:t>
            </a:r>
            <a:r>
              <a:rPr lang="en-US" sz="2400">
                <a:solidFill>
                  <a:schemeClr val="tx1"/>
                </a:solidFill>
              </a:rPr>
              <a:t>mandatory webinars and </a:t>
            </a:r>
            <a:r>
              <a:rPr lang="en-US" sz="2400" dirty="0" err="1">
                <a:solidFill>
                  <a:schemeClr val="tx1"/>
                </a:solidFill>
              </a:rPr>
              <a:t>balint</a:t>
            </a:r>
            <a:r>
              <a:rPr lang="en-US" sz="2400" dirty="0">
                <a:solidFill>
                  <a:schemeClr val="tx1"/>
                </a:solidFill>
              </a:rPr>
              <a:t> sessions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Testing days &amp; travel time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Reassess/adjust monthly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B49CF-E516-4B49-87F4-32AC42FD7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89708"/>
            <a:ext cx="8534400" cy="1107788"/>
          </a:xfrm>
        </p:spPr>
        <p:txBody>
          <a:bodyPr>
            <a:normAutofit/>
          </a:bodyPr>
          <a:lstStyle/>
          <a:p>
            <a:r>
              <a:rPr lang="en-US" dirty="0"/>
              <a:t>Orientation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98752-900C-4796-9339-3134CB36B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715588"/>
            <a:ext cx="8534400" cy="31347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Engage students outside of clinic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Arrange monthly preceptor dinners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Connect with other students (PT, PA, nursing)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Recreational opportunities (hiking, biking, skiing)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List of social activities (i.e. pub trivia)</a:t>
            </a:r>
          </a:p>
        </p:txBody>
      </p:sp>
    </p:spTree>
    <p:extLst>
      <p:ext uri="{BB962C8B-B14F-4D97-AF65-F5344CB8AC3E}">
        <p14:creationId xmlns:p14="http://schemas.microsoft.com/office/powerpoint/2010/main" val="1190907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9968E-40F6-4573-9D77-4C490B29C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17533"/>
            <a:ext cx="10818811" cy="1507067"/>
          </a:xfrm>
        </p:spPr>
        <p:txBody>
          <a:bodyPr/>
          <a:lstStyle/>
          <a:p>
            <a:pPr algn="ctr"/>
            <a:r>
              <a:rPr lang="en-US" dirty="0"/>
              <a:t>Lake </a:t>
            </a:r>
            <a:r>
              <a:rPr lang="en-US" dirty="0" err="1"/>
              <a:t>chelan</a:t>
            </a:r>
            <a:r>
              <a:rPr lang="en-US" dirty="0"/>
              <a:t> community hospital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60D7EBC6-2C30-4453-8425-0A65D926A253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48" b="30748"/>
          <a:stretch>
            <a:fillRect/>
          </a:stretch>
        </p:blipFill>
        <p:spPr>
          <a:xfrm>
            <a:off x="685800" y="480391"/>
            <a:ext cx="10818812" cy="4284133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9660E5-8500-4AF8-9B95-E6F899B9FF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932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3611</TotalTime>
  <Words>420</Words>
  <Application>Microsoft Office PowerPoint</Application>
  <PresentationFormat>Widescreen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Century Gothic</vt:lpstr>
      <vt:lpstr>Wingdings</vt:lpstr>
      <vt:lpstr>Wingdings 3</vt:lpstr>
      <vt:lpstr>Slice</vt:lpstr>
      <vt:lpstr>Creating a positive learning environment  a community preceptors perspective  Tobe Harberd, md</vt:lpstr>
      <vt:lpstr>Objectives:</vt:lpstr>
      <vt:lpstr>Disclosures:</vt:lpstr>
      <vt:lpstr>Chelan, wa</vt:lpstr>
      <vt:lpstr>Orientation best practices</vt:lpstr>
      <vt:lpstr>Orientation best practices</vt:lpstr>
      <vt:lpstr>Orientation best practices</vt:lpstr>
      <vt:lpstr>Orientation best practices</vt:lpstr>
      <vt:lpstr>Lake chelan community hospital</vt:lpstr>
      <vt:lpstr>ESTABLISHING EXPECTATIONS</vt:lpstr>
      <vt:lpstr>Establishing expectations</vt:lpstr>
      <vt:lpstr>Establishing expectations</vt:lpstr>
      <vt:lpstr>Lake chelan</vt:lpstr>
      <vt:lpstr>Effective feedback</vt:lpstr>
      <vt:lpstr>Effective feedback</vt:lpstr>
      <vt:lpstr>Effective feedback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Environment</dc:title>
  <dc:creator>Larry Kirven</dc:creator>
  <cp:lastModifiedBy>Tobe Harberd</cp:lastModifiedBy>
  <cp:revision>70</cp:revision>
  <cp:lastPrinted>2018-08-31T15:00:10Z</cp:lastPrinted>
  <dcterms:created xsi:type="dcterms:W3CDTF">2018-08-02T17:04:48Z</dcterms:created>
  <dcterms:modified xsi:type="dcterms:W3CDTF">2018-09-09T20:10:23Z</dcterms:modified>
</cp:coreProperties>
</file>